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372" r:id="rId2"/>
    <p:sldId id="257" r:id="rId3"/>
    <p:sldId id="263" r:id="rId4"/>
    <p:sldId id="346" r:id="rId5"/>
    <p:sldId id="347" r:id="rId6"/>
    <p:sldId id="418" r:id="rId7"/>
    <p:sldId id="349" r:id="rId8"/>
    <p:sldId id="345" r:id="rId9"/>
    <p:sldId id="352" r:id="rId10"/>
    <p:sldId id="348" r:id="rId11"/>
    <p:sldId id="350" r:id="rId12"/>
    <p:sldId id="351" r:id="rId13"/>
    <p:sldId id="354" r:id="rId14"/>
    <p:sldId id="331" r:id="rId15"/>
    <p:sldId id="395" r:id="rId16"/>
    <p:sldId id="373" r:id="rId17"/>
    <p:sldId id="394" r:id="rId18"/>
    <p:sldId id="332" r:id="rId19"/>
    <p:sldId id="396" r:id="rId20"/>
    <p:sldId id="397" r:id="rId21"/>
    <p:sldId id="392" r:id="rId22"/>
    <p:sldId id="333" r:id="rId23"/>
    <p:sldId id="334" r:id="rId24"/>
    <p:sldId id="398" r:id="rId25"/>
    <p:sldId id="353" r:id="rId26"/>
    <p:sldId id="393" r:id="rId27"/>
    <p:sldId id="335" r:id="rId28"/>
    <p:sldId id="261" r:id="rId29"/>
    <p:sldId id="374" r:id="rId30"/>
    <p:sldId id="337" r:id="rId31"/>
    <p:sldId id="339" r:id="rId32"/>
    <p:sldId id="340" r:id="rId33"/>
    <p:sldId id="338" r:id="rId34"/>
    <p:sldId id="264" r:id="rId35"/>
    <p:sldId id="336" r:id="rId36"/>
    <p:sldId id="399" r:id="rId37"/>
    <p:sldId id="400" r:id="rId38"/>
    <p:sldId id="409" r:id="rId39"/>
    <p:sldId id="410" r:id="rId40"/>
    <p:sldId id="411" r:id="rId41"/>
    <p:sldId id="419" r:id="rId42"/>
    <p:sldId id="420" r:id="rId43"/>
    <p:sldId id="421" r:id="rId44"/>
    <p:sldId id="422" r:id="rId45"/>
    <p:sldId id="423" r:id="rId46"/>
    <p:sldId id="424" r:id="rId47"/>
    <p:sldId id="426" r:id="rId48"/>
    <p:sldId id="317" r:id="rId49"/>
    <p:sldId id="318" r:id="rId50"/>
    <p:sldId id="329" r:id="rId51"/>
    <p:sldId id="383" r:id="rId52"/>
    <p:sldId id="412" r:id="rId53"/>
    <p:sldId id="413" r:id="rId54"/>
    <p:sldId id="415" r:id="rId55"/>
    <p:sldId id="343" r:id="rId56"/>
    <p:sldId id="341" r:id="rId57"/>
    <p:sldId id="342" r:id="rId58"/>
    <p:sldId id="408" r:id="rId59"/>
    <p:sldId id="385" r:id="rId60"/>
    <p:sldId id="404" r:id="rId61"/>
    <p:sldId id="405" r:id="rId62"/>
    <p:sldId id="402" r:id="rId63"/>
    <p:sldId id="403" r:id="rId64"/>
    <p:sldId id="406" r:id="rId65"/>
    <p:sldId id="407" r:id="rId66"/>
    <p:sldId id="401" r:id="rId67"/>
    <p:sldId id="414" r:id="rId68"/>
    <p:sldId id="416" r:id="rId69"/>
    <p:sldId id="417" r:id="rId70"/>
    <p:sldId id="387" r:id="rId71"/>
    <p:sldId id="388" r:id="rId72"/>
    <p:sldId id="389" r:id="rId73"/>
    <p:sldId id="390" r:id="rId74"/>
    <p:sldId id="391" r:id="rId7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>
        <p:scale>
          <a:sx n="125" d="100"/>
          <a:sy n="125" d="100"/>
        </p:scale>
        <p:origin x="-1350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20562-B415-43A1-B686-01053A8E75C3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1F0C-6287-44C7-A37E-45BB00581A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50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9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9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6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16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04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7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9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7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89%B9%E6%AE%8A%E6%87%89%E7%94%A8%E7%A9%8D%E9%AB%94%E9%9B%BB%E8%B7%A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6888" y="724590"/>
            <a:ext cx="764711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-1" y="727728"/>
            <a:ext cx="1107996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292902" y="5032301"/>
            <a:ext cx="6858000" cy="862781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0" y="5970440"/>
            <a:ext cx="9144000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1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資訊安全基礎實務課程                           </a:t>
            </a:r>
            <a:r>
              <a:rPr lang="en-US" altLang="zh-TW" dirty="0">
                <a:latin typeface="Adobe Gothic Std B" pitchFamily="34" charset="-128"/>
                <a:ea typeface="Adobe Gothic Std B" pitchFamily="34" charset="-128"/>
              </a:rPr>
              <a:t>A practical introduction to security</a:t>
            </a:r>
            <a:endParaRPr lang="zh-TW" altLang="en-US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212" y="1623383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模組三</a:t>
            </a:r>
            <a:r>
              <a:rPr lang="en-US" altLang="zh-TW" sz="3200" b="1" dirty="0" smtClean="0"/>
              <a:t>_</a:t>
            </a:r>
            <a:r>
              <a:rPr lang="zh-TW" altLang="en-US" sz="3200" b="1" dirty="0" smtClean="0"/>
              <a:t>網路安全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261312" y="2781719"/>
            <a:ext cx="52629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dirty="0"/>
              <a:t>網路基本知識</a:t>
            </a:r>
          </a:p>
        </p:txBody>
      </p:sp>
    </p:spTree>
    <p:extLst>
      <p:ext uri="{BB962C8B-B14F-4D97-AF65-F5344CB8AC3E}">
        <p14:creationId xmlns:p14="http://schemas.microsoft.com/office/powerpoint/2010/main" val="29728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262" y="361091"/>
            <a:ext cx="3005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:switch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7243" y="124876"/>
            <a:ext cx="4275438" cy="14108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8218" y="1656119"/>
            <a:ext cx="81808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network switch (also called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switching hub</a:t>
            </a:r>
            <a:r>
              <a:rPr lang="en-US" altLang="zh-TW" dirty="0" smtClean="0"/>
              <a:t>, bridging hub, officially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 bridge</a:t>
            </a:r>
            <a:r>
              <a:rPr lang="en-US" altLang="zh-TW" dirty="0" smtClean="0"/>
              <a:t>) is a computer networking device that connects devices on a computer network by using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switching(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封包交換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TW" dirty="0" smtClean="0"/>
              <a:t>to receive, process, and forward data to the destination device.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network switch is a multiport network bridge that uses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addresses[MAC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硬體位址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TW" dirty="0" smtClean="0"/>
              <a:t> to process and forward data at 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link layer (layer 2) </a:t>
            </a:r>
            <a:r>
              <a:rPr lang="en-US" altLang="zh-TW" dirty="0" smtClean="0"/>
              <a:t>of the OSI model. </a:t>
            </a:r>
          </a:p>
          <a:p>
            <a:endParaRPr lang="en-US" altLang="zh-TW" dirty="0"/>
          </a:p>
          <a:p>
            <a:r>
              <a:rPr lang="en-US" altLang="zh-TW" dirty="0" smtClean="0"/>
              <a:t>Some switches can also process data at the network layer (layer 3) by additionally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incorporating routing functionality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特殊應用積體電路"/>
              </a:rPr>
              <a:t>ASIC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(Application Specific Integrated Circuit)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 </a:t>
            </a:r>
            <a:r>
              <a:rPr lang="en-US" altLang="zh-TW" dirty="0" smtClean="0"/>
              <a:t>Such switches are commonly known as layer-3 switches or multilayer switches.[2]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Switches for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altLang="zh-TW" dirty="0" smtClean="0"/>
              <a:t>are the most common form of network switch. </a:t>
            </a:r>
          </a:p>
        </p:txBody>
      </p:sp>
    </p:spTree>
    <p:extLst>
      <p:ext uri="{BB962C8B-B14F-4D97-AF65-F5344CB8AC3E}">
        <p14:creationId xmlns:p14="http://schemas.microsoft.com/office/powerpoint/2010/main" val="29983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480" y="575275"/>
            <a:ext cx="29853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:router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832022" y="1160050"/>
            <a:ext cx="507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https://en.wikipedia.org/wiki/Router_(computing)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4994" y="1658545"/>
            <a:ext cx="72698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路由器（</a:t>
            </a:r>
            <a:r>
              <a:rPr lang="en-US" altLang="zh-TW" sz="2800" dirty="0" smtClean="0"/>
              <a:t>Router</a:t>
            </a:r>
            <a:r>
              <a:rPr lang="zh-TW" altLang="en-US" sz="2800" dirty="0" smtClean="0"/>
              <a:t>，又稱路徑器）是一種電訊網路裝置，提供路由與轉送兩種重要機制，可以決定封包從來源端到目的端所經過的路由路徑（</a:t>
            </a:r>
            <a:r>
              <a:rPr lang="en-US" altLang="zh-TW" sz="2800" dirty="0" smtClean="0"/>
              <a:t>host</a:t>
            </a:r>
            <a:r>
              <a:rPr lang="zh-TW" altLang="en-US" sz="2800" dirty="0" smtClean="0"/>
              <a:t>到</a:t>
            </a:r>
            <a:r>
              <a:rPr lang="en-US" altLang="zh-TW" sz="2800" dirty="0" smtClean="0"/>
              <a:t>host</a:t>
            </a:r>
            <a:r>
              <a:rPr lang="zh-TW" altLang="en-US" sz="2800" dirty="0" smtClean="0"/>
              <a:t>之間的傳輸路徑），這個過程稱為路由</a:t>
            </a:r>
            <a:r>
              <a:rPr lang="en-US" altLang="zh-TW" sz="2800" dirty="0" smtClean="0"/>
              <a:t>(routing)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將路由器輸入端的封包移送至適當的路由器輸出端（在路由器內部進行），這稱為轉送。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路由工作在</a:t>
            </a:r>
            <a:r>
              <a:rPr lang="en-US" altLang="zh-TW" sz="2800" dirty="0" smtClean="0"/>
              <a:t>OSI</a:t>
            </a:r>
            <a:r>
              <a:rPr lang="zh-TW" altLang="en-US" sz="2800" dirty="0" smtClean="0"/>
              <a:t>模型的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第三層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即網路層</a:t>
            </a:r>
            <a:r>
              <a:rPr lang="zh-TW" altLang="en-US" sz="2800" dirty="0" smtClean="0"/>
              <a:t>，例如網際協定（</a:t>
            </a:r>
            <a:r>
              <a:rPr lang="en-US" altLang="zh-TW" sz="2800" dirty="0" smtClean="0"/>
              <a:t>IP</a:t>
            </a:r>
            <a:r>
              <a:rPr lang="zh-TW" altLang="en-US" sz="2800" dirty="0" smtClean="0"/>
              <a:t>）。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4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2824" y="2465852"/>
            <a:ext cx="7624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A gateway is a piece of networking hardware used in telecommunications for telecommunications networks that allows data to flow from one discrete network to another. 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Gateways are distinct from routers or switches in that they communicate using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one protocol </a:t>
            </a:r>
            <a:r>
              <a:rPr lang="en-US" altLang="zh-TW" sz="2400" dirty="0" smtClean="0"/>
              <a:t>and can operate at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of the seven layers of the open systems interconnection model (OSI).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2824" y="492896"/>
            <a:ext cx="2047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::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56964" y="1183326"/>
            <a:ext cx="6485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https://en.wikipedia.org/wiki/Gateway_(telecommunications)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7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9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880" y="2249655"/>
            <a:ext cx="7674614" cy="345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0280" y="2268663"/>
            <a:ext cx="73028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相對而言，以下哪一種設備或服務，是在</a:t>
            </a:r>
            <a:r>
              <a:rPr lang="en-US" altLang="zh-TW" sz="3600" dirty="0" smtClean="0"/>
              <a:t>ISO/OSI</a:t>
            </a:r>
            <a:r>
              <a:rPr lang="zh-TW" altLang="en-US" sz="3600" dirty="0" smtClean="0"/>
              <a:t>模型中，最低層的東西</a:t>
            </a:r>
            <a:r>
              <a:rPr lang="en-US" altLang="zh-TW" sz="3600" dirty="0" smtClean="0"/>
              <a:t>?</a:t>
            </a:r>
          </a:p>
          <a:p>
            <a:r>
              <a:rPr lang="en-US" altLang="zh-TW" sz="3600" dirty="0" smtClean="0"/>
              <a:t>(A)DNS server  (B)Repeater (C)Bridge  (D)Router 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647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7946" y="1911714"/>
            <a:ext cx="77888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In many telecommunications networks, amplifying signals between stations is done by a: (A)modem    (B)concentrator (C)router  (D)repeater(E)multiplexer.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536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網路</a:t>
            </a:r>
            <a:r>
              <a:rPr lang="zh-TW" altLang="en-US" sz="6000" dirty="0" smtClean="0"/>
              <a:t>拓樸</a:t>
            </a:r>
            <a:r>
              <a:rPr lang="en-US" altLang="zh-TW" sz="6000" dirty="0" smtClean="0"/>
              <a:t>Network Topology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15416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3" y="1764071"/>
            <a:ext cx="8110516" cy="39859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8687" y="407084"/>
            <a:ext cx="5721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網路拓樸</a:t>
            </a:r>
            <a:r>
              <a:rPr lang="en-US" altLang="zh-TW" sz="3600" dirty="0"/>
              <a:t>(Network Topology</a:t>
            </a:r>
            <a:r>
              <a:rPr lang="en-US" altLang="zh-TW" sz="3600" dirty="0" smtClean="0"/>
              <a:t>)</a:t>
            </a:r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en.wikipedia.org/wiki/Network_topology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84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20030"/>
              </p:ext>
            </p:extLst>
          </p:nvPr>
        </p:nvGraphicFramePr>
        <p:xfrm>
          <a:off x="317623" y="932289"/>
          <a:ext cx="8586179" cy="3898380"/>
        </p:xfrm>
        <a:graphic>
          <a:graphicData uri="http://schemas.openxmlformats.org/drawingml/2006/table">
            <a:tbl>
              <a:tblPr/>
              <a:tblGrid>
                <a:gridCol w="933229"/>
                <a:gridCol w="1683081"/>
                <a:gridCol w="2033083"/>
                <a:gridCol w="2434564"/>
                <a:gridCol w="1502222"/>
              </a:tblGrid>
              <a:tr h="484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Network Topology</a:t>
                      </a:r>
                      <a:endParaRPr lang="zh-TW" altLang="zh-TW" sz="14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標楷體" panose="03000509000000000000" pitchFamily="65" charset="-120"/>
                          <a:ea typeface="+mn-ea"/>
                        </a:rPr>
                        <a:t>Mesh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Star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Bus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Ring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網狀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星狀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巴士形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環狀拓樸</a:t>
                      </a:r>
                      <a:r>
                        <a:rPr lang="en-US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說明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所有主機間都有直接專屬的連接線相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所有網路上機器均連在中央交換中心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(Central switch)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，以點對點方式連接，採中央集權式管理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各站都是透過其硬體界面直接連接於一條共用線路上，採用為多點式線路連結，無中央交換中心，也無中繼器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(Repeater)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，採用地方分權式管理。同時通常有被動連接介面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(Passive tap)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，可關閉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各站以點對點方式連接。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IBM Token-ring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FDDI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優點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可靠度高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容易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</a:t>
                      </a:r>
                      <a:endParaRPr lang="en-US" altLang="zh-TW" sz="14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由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中央交換中心可以馬上瞭解線路狀況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可靠性高，任何機器當機不曾影響其他機器的運作。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(B)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易於擴充、刪除節點。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傳輸品質穩定，即使許多機器同時要用也可提供穩定的品質。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缺點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成本太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</a:t>
                      </a:r>
                      <a:endParaRPr lang="zh-TW" sz="14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中央交換中心負荷重，速度慢。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(B)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可靠性差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因中央交換申心可能當機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匯流排共用，因此容量要大，否則會影響整體效率。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(B)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安全性低，因為所有傳輸均經匯流排。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可靠性低，任何機器損壞均會造成網路癱瘓。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17623" y="270474"/>
            <a:ext cx="4491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網路拓樸</a:t>
            </a:r>
            <a:r>
              <a:rPr lang="en-US" altLang="zh-TW" sz="2800" dirty="0" smtClean="0"/>
              <a:t>(Network Topology)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39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7329" y="1625593"/>
            <a:ext cx="76158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1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試</a:t>
            </a:r>
            <a:r>
              <a:rPr lang="zh-TW" altLang="en-US" sz="2800" dirty="0"/>
              <a:t>舉例說明各種</a:t>
            </a:r>
            <a:r>
              <a:rPr lang="en-US" altLang="zh-TW" sz="2800" dirty="0"/>
              <a:t>Network Topology</a:t>
            </a:r>
            <a:r>
              <a:rPr lang="zh-TW" altLang="en-US" sz="2800" dirty="0"/>
              <a:t>及其優劣點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2.Name </a:t>
            </a:r>
            <a:r>
              <a:rPr lang="en-US" altLang="zh-TW" sz="2800" dirty="0"/>
              <a:t>and draw diagrams for any three topologies of computer </a:t>
            </a:r>
            <a:r>
              <a:rPr lang="en-US" altLang="zh-TW" sz="2800" dirty="0" smtClean="0"/>
              <a:t>networks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利用</a:t>
            </a:r>
            <a:r>
              <a:rPr lang="zh-TW" altLang="en-US" sz="2800" dirty="0"/>
              <a:t>網路連結電腦之拓樸架構</a:t>
            </a:r>
            <a:r>
              <a:rPr lang="en-US" altLang="zh-TW" sz="2800" dirty="0"/>
              <a:t>(topology)</a:t>
            </a:r>
            <a:r>
              <a:rPr lang="zh-TW" altLang="en-US" sz="2800" dirty="0"/>
              <a:t>有</a:t>
            </a:r>
            <a:r>
              <a:rPr lang="en-US" altLang="zh-TW" sz="2800" dirty="0"/>
              <a:t>(1)</a:t>
            </a:r>
            <a:r>
              <a:rPr lang="zh-TW" altLang="en-US" sz="2800" dirty="0"/>
              <a:t>星形架構</a:t>
            </a:r>
            <a:r>
              <a:rPr lang="en-US" altLang="zh-TW" sz="2800" dirty="0"/>
              <a:t>(star)</a:t>
            </a:r>
            <a:r>
              <a:rPr lang="zh-TW" altLang="en-US" sz="2800" dirty="0"/>
              <a:t>，</a:t>
            </a:r>
            <a:r>
              <a:rPr lang="en-US" altLang="zh-TW" sz="2800" dirty="0"/>
              <a:t>(2)</a:t>
            </a:r>
            <a:r>
              <a:rPr lang="zh-TW" altLang="en-US" sz="2800" dirty="0"/>
              <a:t>環狀架構</a:t>
            </a:r>
            <a:r>
              <a:rPr lang="en-US" altLang="zh-TW" sz="2800" dirty="0"/>
              <a:t>(ring)</a:t>
            </a:r>
            <a:r>
              <a:rPr lang="zh-TW" altLang="en-US" sz="2800" dirty="0"/>
              <a:t>，及</a:t>
            </a:r>
            <a:r>
              <a:rPr lang="en-US" altLang="zh-TW" sz="2800" dirty="0"/>
              <a:t>(3)</a:t>
            </a:r>
            <a:r>
              <a:rPr lang="zh-TW" altLang="en-US" sz="2800" dirty="0"/>
              <a:t>匯流排架構</a:t>
            </a:r>
            <a:r>
              <a:rPr lang="en-US" altLang="zh-TW" sz="2800" dirty="0"/>
              <a:t>(bus)</a:t>
            </a:r>
            <a:r>
              <a:rPr lang="zh-TW" altLang="en-US" sz="2800" dirty="0"/>
              <a:t>，試說明以上三者之異同及優缺點。</a:t>
            </a:r>
          </a:p>
        </p:txBody>
      </p:sp>
    </p:spTree>
    <p:extLst>
      <p:ext uri="{BB962C8B-B14F-4D97-AF65-F5344CB8AC3E}">
        <p14:creationId xmlns:p14="http://schemas.microsoft.com/office/powerpoint/2010/main" val="110130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423" y="216845"/>
            <a:ext cx="3589123" cy="738744"/>
          </a:xfrm>
        </p:spPr>
        <p:txBody>
          <a:bodyPr/>
          <a:lstStyle/>
          <a:p>
            <a:r>
              <a:rPr lang="zh-TW" altLang="en-US" dirty="0" smtClean="0"/>
              <a:t>單元學習目標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8207" y="1285102"/>
            <a:ext cx="6892496" cy="4715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Part </a:t>
            </a:r>
            <a:r>
              <a:rPr lang="en-US" altLang="zh-TW" dirty="0" smtClean="0"/>
              <a:t>A.</a:t>
            </a:r>
          </a:p>
          <a:p>
            <a:r>
              <a:rPr lang="zh-TW" altLang="en-US" dirty="0" smtClean="0"/>
              <a:t>網路</a:t>
            </a:r>
            <a:r>
              <a:rPr lang="zh-TW" altLang="en-US" dirty="0"/>
              <a:t>設備</a:t>
            </a:r>
          </a:p>
          <a:p>
            <a:r>
              <a:rPr lang="zh-TW" altLang="en-US" dirty="0" smtClean="0"/>
              <a:t>網路類型</a:t>
            </a:r>
            <a:r>
              <a:rPr lang="en-US" altLang="zh-TW" dirty="0" smtClean="0"/>
              <a:t>:</a:t>
            </a:r>
            <a:r>
              <a:rPr lang="zh-TW" altLang="en-US" dirty="0"/>
              <a:t>區域網路</a:t>
            </a:r>
            <a:endParaRPr lang="en-US" altLang="zh-TW" dirty="0" smtClean="0"/>
          </a:p>
          <a:p>
            <a:r>
              <a:rPr lang="zh-TW" altLang="en-US" dirty="0" smtClean="0"/>
              <a:t>網路</a:t>
            </a:r>
            <a:r>
              <a:rPr lang="en-US" altLang="zh-TW" dirty="0" smtClean="0"/>
              <a:t>Topology: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Part B.</a:t>
            </a:r>
            <a:r>
              <a:rPr lang="zh-TW" altLang="en-US" dirty="0" smtClean="0"/>
              <a:t>網路協定</a:t>
            </a:r>
            <a:r>
              <a:rPr lang="en-US" altLang="zh-TW" dirty="0" smtClean="0"/>
              <a:t>: OSI model vs TCP/IP</a:t>
            </a:r>
          </a:p>
          <a:p>
            <a:r>
              <a:rPr lang="en-US" altLang="zh-TW" dirty="0" smtClean="0"/>
              <a:t>IP</a:t>
            </a:r>
          </a:p>
          <a:p>
            <a:r>
              <a:rPr lang="en-US" altLang="zh-TW" dirty="0" smtClean="0"/>
              <a:t>TCP  </a:t>
            </a:r>
            <a:r>
              <a:rPr lang="en-US" altLang="zh-TW" dirty="0"/>
              <a:t> </a:t>
            </a:r>
            <a:r>
              <a:rPr lang="en-US" altLang="zh-TW" dirty="0" smtClean="0"/>
              <a:t>UDP</a:t>
            </a:r>
          </a:p>
          <a:p>
            <a:r>
              <a:rPr lang="en-US" altLang="zh-TW" dirty="0" smtClean="0"/>
              <a:t>DNS  Http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Part C. Windows </a:t>
            </a:r>
            <a:r>
              <a:rPr lang="zh-TW" altLang="en-US" dirty="0" smtClean="0"/>
              <a:t>作業系統提供的網路指令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47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195" y="1329031"/>
            <a:ext cx="82666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The three common network topologies are     </a:t>
            </a:r>
          </a:p>
          <a:p>
            <a:r>
              <a:rPr lang="en-US" altLang="zh-TW" sz="3200" dirty="0"/>
              <a:t> </a:t>
            </a:r>
            <a:endParaRPr lang="en-US" altLang="zh-TW" sz="3200" dirty="0" smtClean="0"/>
          </a:p>
          <a:p>
            <a:r>
              <a:rPr lang="en-US" altLang="zh-TW" sz="3200" dirty="0" smtClean="0"/>
              <a:t>A</a:t>
            </a:r>
            <a:r>
              <a:rPr lang="en-US" altLang="zh-TW" sz="3200" dirty="0"/>
              <a:t>. star network, ring network, and bus network  </a:t>
            </a:r>
          </a:p>
          <a:p>
            <a:r>
              <a:rPr lang="en-US" altLang="zh-TW" sz="3200" dirty="0"/>
              <a:t> B. port network, diamond network, and triangle network</a:t>
            </a:r>
          </a:p>
          <a:p>
            <a:r>
              <a:rPr lang="en-US" altLang="zh-TW" sz="3200" dirty="0"/>
              <a:t> C. moon network, circle network, and terminal network </a:t>
            </a:r>
          </a:p>
          <a:p>
            <a:r>
              <a:rPr lang="en-US" altLang="zh-TW" sz="3200" dirty="0"/>
              <a:t> D. terrain network, field network, and hub network  </a:t>
            </a:r>
          </a:p>
        </p:txBody>
      </p:sp>
    </p:spTree>
    <p:extLst>
      <p:ext uri="{BB962C8B-B14F-4D97-AF65-F5344CB8AC3E}">
        <p14:creationId xmlns:p14="http://schemas.microsoft.com/office/powerpoint/2010/main" val="241054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Peer-to-Peer(P2P) </a:t>
            </a:r>
            <a:r>
              <a:rPr lang="zh-TW" altLang="en-US" sz="6000" dirty="0" smtClean="0"/>
              <a:t>點對</a:t>
            </a:r>
            <a:r>
              <a:rPr lang="zh-TW" altLang="en-US" sz="6000" dirty="0"/>
              <a:t>點</a:t>
            </a:r>
            <a:r>
              <a:rPr lang="en-US" altLang="zh-TW" sz="6000" dirty="0" smtClean="0"/>
              <a:t>vs</a:t>
            </a:r>
            <a:r>
              <a:rPr lang="en-US" altLang="zh-TW" sz="6000" dirty="0"/>
              <a:t>. </a:t>
            </a:r>
            <a:r>
              <a:rPr lang="en-US" altLang="zh-TW" sz="6000" dirty="0" smtClean="0"/>
              <a:t>Client/Server</a:t>
            </a:r>
            <a:r>
              <a:rPr lang="zh-TW" altLang="en-US" sz="6000" dirty="0" smtClean="0"/>
              <a:t>主從式架構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7285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984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網路架構</a:t>
            </a:r>
            <a:r>
              <a:rPr lang="en-US" altLang="zh-TW" sz="2400" dirty="0"/>
              <a:t>:Peer-to-Peer(P2P) vs. </a:t>
            </a:r>
            <a:r>
              <a:rPr lang="en-US" altLang="zh-TW" sz="2400" dirty="0" smtClean="0"/>
              <a:t>Client/Server</a:t>
            </a:r>
            <a:endParaRPr lang="zh-TW" altLang="en-US" sz="24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165285"/>
              </p:ext>
            </p:extLst>
          </p:nvPr>
        </p:nvGraphicFramePr>
        <p:xfrm>
          <a:off x="457278" y="1372423"/>
          <a:ext cx="8271441" cy="4907280"/>
        </p:xfrm>
        <a:graphic>
          <a:graphicData uri="http://schemas.openxmlformats.org/drawingml/2006/table">
            <a:tbl>
              <a:tblPr/>
              <a:tblGrid>
                <a:gridCol w="1466988"/>
                <a:gridCol w="6804453"/>
              </a:tblGrid>
              <a:tr h="0">
                <a:tc gridSpan="2">
                  <a:txBody>
                    <a:bodyPr/>
                    <a:lstStyle/>
                    <a:p>
                      <a:pPr marL="127000" indent="-127000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建立網路的目的是要分享資源。要如何完成這項任務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取決於網路架構。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27000" indent="-127000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最常見的兩種網路架構類型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對等式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(Peer-to-Peer)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與主從式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(Client/Server)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對等式網路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(Peer-to-Peer)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互相連接的電腦們是沒有「最高指揮中心」的。從權力分配的觀點來看，這個網路上的所有電腦都居於平等的地位。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如果某部電腦的使用者想要存取網路上另一部電腦上的某個資源，這個存取動作的安全性檢查是由擁有那個資源的那部電腦自己負責。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508635" indent="-508635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在一個對等式網路裡的每部電腦都可以擔任索取資源的用戶端，以及提供資源的伺服器角色。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508635" indent="-508635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(iv)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必須符合下列這幾項條件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每個使用者都能盡責地自行進行備份。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安全性的考慮並不是那麼重要。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所介入的電腦數目有限。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(Client/Server)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(Client/Sewer)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會在中心位置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也就是伺服器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使用一個網路作業系統來管理整個網路。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用戶端可以向伺服器提出要求，而伺服器就會回應某些資訊或提供某個資源的存取權給用戶端。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優點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網路架構比較有組織，在這種架構中要找到檔案或資源都比較容易，因為它們都存放在伺服器上。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b.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主從式網路的安全性一般也比較嚴密，所有的使用者名稱及密碼都統一放在相同的資料庫裡面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在伺服器上個別的使用者不能將伺服器當作一般工作站來使用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c.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主從式網路可以產生比較好的效能，且幾乎可以無限延伸擴大，由成千上萬的工作站所組成的主從式網路是很常見的。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57249" y="864973"/>
            <a:ext cx="457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Client/Server: 2-tier vs 3-tier, n-tier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9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494" y="902411"/>
            <a:ext cx="7998772" cy="32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9049" y="1698708"/>
            <a:ext cx="77806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What communications model is a type of transient Internet network that allows a group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computer </a:t>
            </a:r>
            <a:r>
              <a:rPr lang="en-US" altLang="zh-TW" sz="2800" dirty="0"/>
              <a:t>users with the same networking program to connect with each other and directly access files from one another’s hard drives? 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err="1" smtClean="0"/>
              <a:t>A.client</a:t>
            </a:r>
            <a:r>
              <a:rPr lang="en-US" altLang="zh-TW" sz="2800" dirty="0" smtClean="0"/>
              <a:t>/server  </a:t>
            </a:r>
            <a:r>
              <a:rPr lang="en-US" altLang="zh-TW" sz="2800" dirty="0" err="1"/>
              <a:t>B.master</a:t>
            </a:r>
            <a:r>
              <a:rPr lang="en-US" altLang="zh-TW" sz="2800" dirty="0"/>
              <a:t>/slave  C.P2P  D.ATM  E.VPN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517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853" y="1026293"/>
            <a:ext cx="75005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/>
              <a:t>The ___ model allows every computer on the network to be both client and server</a:t>
            </a:r>
          </a:p>
          <a:p>
            <a:endParaRPr lang="en-US" altLang="zh-TW" sz="4000" dirty="0" smtClean="0"/>
          </a:p>
          <a:p>
            <a:r>
              <a:rPr lang="en-US" altLang="zh-TW" sz="4000" dirty="0" smtClean="0"/>
              <a:t> (A)client/client     (B)server/server</a:t>
            </a:r>
          </a:p>
          <a:p>
            <a:r>
              <a:rPr lang="en-US" altLang="zh-TW" sz="4000" dirty="0" smtClean="0"/>
              <a:t>(C)client/server       (D)peer-to-peer   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8627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網路類型</a:t>
            </a:r>
            <a:r>
              <a:rPr lang="en-US" altLang="zh-TW" sz="6000" dirty="0"/>
              <a:t>:WAN, MAN, LAN,WLAN,PAN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654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25981"/>
              </p:ext>
            </p:extLst>
          </p:nvPr>
        </p:nvGraphicFramePr>
        <p:xfrm>
          <a:off x="370702" y="1155945"/>
          <a:ext cx="8625017" cy="5122935"/>
        </p:xfrm>
        <a:graphic>
          <a:graphicData uri="http://schemas.openxmlformats.org/drawingml/2006/table">
            <a:tbl>
              <a:tblPr/>
              <a:tblGrid>
                <a:gridCol w="1209036"/>
                <a:gridCol w="2358470"/>
                <a:gridCol w="2573200"/>
                <a:gridCol w="2484311"/>
              </a:tblGrid>
              <a:tr h="2774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Wide-Area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Metropolitan 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Local-Area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廣域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都會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區域網路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特徵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傳輸距離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b="1" u="sng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長</a:t>
                      </a:r>
                      <a:r>
                        <a:rPr lang="zh-TW" sz="1600" b="1" u="sng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600" b="1" u="sng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線路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傳輸較易出錯。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較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LAN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為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大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LAN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相似的技術連接鄰近的辦公室或城市。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主要做為資源共享及資訊交換用途之通訊網路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其連接的區域較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MAN/WAN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為小，通常在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公里以內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傳輸速率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u="sng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慢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快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MBPS</a:t>
                      </a: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-l0Gbps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交換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switching)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兩個節點透過網路中繼站相互傳遞訊息的方式。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提供傳送數位資料與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聲音訊號的傳送功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能，甚至可以與地區性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有線電視網結合。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Switch 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傳輸技術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ATM 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ISDN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ADSL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CABLE MODEM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Frame Relay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FDDI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IEEE 802.6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協定，即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DQDB (Distributed Queue Dual Bus)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技術，以兩條不同方向的單向電纜來傳輸資料，一般傳輸速度為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1.544Mbps -155Mps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Ethernet(</a:t>
                      </a:r>
                      <a:r>
                        <a:rPr lang="zh-TW" alt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乙太網</a:t>
                      </a: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Token Ring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Token Bus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FDDI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Fibre</a:t>
                      </a: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 Channel(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光纖網路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ATM </a:t>
                      </a:r>
                      <a:r>
                        <a:rPr lang="en-US" sz="1600" b="1" kern="100" dirty="0" smtClean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6103" y="262237"/>
            <a:ext cx="6602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網路類型</a:t>
            </a:r>
            <a:r>
              <a:rPr lang="en-US" altLang="zh-TW" sz="3200" dirty="0" smtClean="0"/>
              <a:t>:WAN, MAN, LAN,WLAN,PAN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73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/>
          <a:srcRect b="9391"/>
          <a:stretch/>
        </p:blipFill>
        <p:spPr>
          <a:xfrm>
            <a:off x="930611" y="843164"/>
            <a:ext cx="7068729" cy="54505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6177" y="270037"/>
            <a:ext cx="549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星際網際網路</a:t>
            </a:r>
            <a:r>
              <a:rPr lang="zh-TW" altLang="en-US" dirty="0" smtClean="0"/>
              <a:t>（</a:t>
            </a:r>
            <a:r>
              <a:rPr lang="en-US" altLang="zh-TW" dirty="0" smtClean="0"/>
              <a:t>Inter Planetary Internet</a:t>
            </a:r>
            <a:r>
              <a:rPr lang="zh-TW" altLang="en-US" dirty="0" smtClean="0"/>
              <a:t>，簡稱</a:t>
            </a:r>
            <a:r>
              <a:rPr lang="en-US" altLang="zh-TW" dirty="0" smtClean="0"/>
              <a:t>IPN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4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資料傳輸</a:t>
            </a:r>
          </a:p>
        </p:txBody>
      </p:sp>
    </p:spTree>
    <p:extLst>
      <p:ext uri="{BB962C8B-B14F-4D97-AF65-F5344CB8AC3E}">
        <p14:creationId xmlns:p14="http://schemas.microsoft.com/office/powerpoint/2010/main" val="42563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網路</a:t>
            </a:r>
            <a:r>
              <a:rPr lang="zh-TW" altLang="en-US" sz="6000" dirty="0" smtClean="0"/>
              <a:t>設備 </a:t>
            </a:r>
            <a:r>
              <a:rPr lang="en-US" altLang="zh-TW" sz="6000" dirty="0" smtClean="0"/>
              <a:t>network device</a:t>
            </a:r>
          </a:p>
        </p:txBody>
      </p:sp>
    </p:spTree>
    <p:extLst>
      <p:ext uri="{BB962C8B-B14F-4D97-AF65-F5344CB8AC3E}">
        <p14:creationId xmlns:p14="http://schemas.microsoft.com/office/powerpoint/2010/main" val="2353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2299"/>
              </p:ext>
            </p:extLst>
          </p:nvPr>
        </p:nvGraphicFramePr>
        <p:xfrm>
          <a:off x="214184" y="1761426"/>
          <a:ext cx="8484973" cy="2743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47635"/>
                <a:gridCol w="5220981"/>
                <a:gridCol w="1916357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單工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(simplex)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資料只能單向傳送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此傳輸模式下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發送端與接收端的角色分得很清楚。發送端只能發送訊息出去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不能接收訊息；接收端只能接收訊息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不能發送訊息出去。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傳統的廣播或電視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半雙</a:t>
                      </a:r>
                      <a:r>
                        <a:rPr lang="zh-TW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</a:t>
                      </a:r>
                      <a:endParaRPr lang="en-US" altLang="zh-TW" sz="18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half duplex)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可以雙向傳送，但兩個方向不可以同時傳送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通訊端可以接收與發送資料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但是一次只能做一種動作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不能同時收發。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無線電對講機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全雙</a:t>
                      </a:r>
                      <a:r>
                        <a:rPr lang="zh-TW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</a:t>
                      </a:r>
                      <a:endParaRPr lang="en-US" altLang="zh-TW" sz="18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full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duplex)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可以雙向同時傳送資料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Fast Ethernet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25159" y="6906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資料傳輸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02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237" y="1405233"/>
            <a:ext cx="8209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An example of half-duplex transmission is a(n): </a:t>
            </a:r>
          </a:p>
          <a:p>
            <a:r>
              <a:rPr lang="en-US" altLang="zh-TW" sz="2800" dirty="0" smtClean="0"/>
              <a:t>(A)doorbell                                                             </a:t>
            </a:r>
          </a:p>
          <a:p>
            <a:r>
              <a:rPr lang="en-US" altLang="zh-TW" sz="2800" dirty="0" smtClean="0"/>
              <a:t>(B)press-to-talk phone radio in a police car</a:t>
            </a:r>
          </a:p>
          <a:p>
            <a:r>
              <a:rPr lang="en-US" altLang="zh-TW" sz="2800" dirty="0" smtClean="0"/>
              <a:t>(C)busy two-way street</a:t>
            </a:r>
          </a:p>
          <a:p>
            <a:r>
              <a:rPr lang="en-US" altLang="zh-TW" sz="2800" dirty="0" smtClean="0"/>
              <a:t>(D)computer-to-computer communication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54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237" y="1405233"/>
            <a:ext cx="8209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An example of half-duplex transmission is a(n): </a:t>
            </a:r>
          </a:p>
          <a:p>
            <a:r>
              <a:rPr lang="en-US" altLang="zh-TW" sz="2800" dirty="0" smtClean="0"/>
              <a:t>(A)doorbell                                                             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(B)press-to-talk phone radio in a police car</a:t>
            </a:r>
          </a:p>
          <a:p>
            <a:r>
              <a:rPr lang="en-US" altLang="zh-TW" sz="2800" dirty="0" smtClean="0"/>
              <a:t>(C)busy two-way street</a:t>
            </a:r>
          </a:p>
          <a:p>
            <a:r>
              <a:rPr lang="en-US" altLang="zh-TW" sz="2800" dirty="0" smtClean="0"/>
              <a:t>(D)computer-to-computer communication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903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624" y="83888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資料傳輸</a:t>
            </a:r>
            <a:endParaRPr lang="zh-TW" alt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95405"/>
              </p:ext>
            </p:extLst>
          </p:nvPr>
        </p:nvGraphicFramePr>
        <p:xfrm>
          <a:off x="415908" y="1665043"/>
          <a:ext cx="8299724" cy="21945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16046"/>
                <a:gridCol w="4810567"/>
                <a:gridCol w="1473111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連接導向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(Connection-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Oriented)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要傳遞資料之前入須先建立適結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(connection)</a:t>
                      </a: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，然後才能開始傳送</a:t>
                      </a:r>
                      <a:r>
                        <a:rPr lang="zh-TW" sz="2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</a:t>
                      </a:r>
                      <a:r>
                        <a:rPr lang="zh-TW" altLang="en-US" sz="2400" b="1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。發生錯誤會重傳</a:t>
                      </a:r>
                      <a:r>
                        <a:rPr lang="en-US" altLang="zh-TW" sz="2400" b="1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!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TCP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無連接準向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Connection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less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Services)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不必事先建立連接，可以直接開始傳送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UDP, IP,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7715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B.</a:t>
            </a:r>
            <a:r>
              <a:rPr lang="zh-TW" altLang="en-US" sz="8000" dirty="0" smtClean="0"/>
              <a:t>網路協定</a:t>
            </a:r>
            <a:endParaRPr lang="en-US" altLang="zh-TW" sz="8000" dirty="0" smtClean="0"/>
          </a:p>
          <a:p>
            <a:pPr algn="ctr"/>
            <a:r>
              <a:rPr lang="en-US" altLang="zh-TW" sz="8000" dirty="0" smtClean="0"/>
              <a:t>OSI vs TCP/IP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518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51320"/>
              </p:ext>
            </p:extLst>
          </p:nvPr>
        </p:nvGraphicFramePr>
        <p:xfrm>
          <a:off x="781562" y="1012558"/>
          <a:ext cx="7810501" cy="24688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64458"/>
                <a:gridCol w="6446043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(Protocol)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由兩個不同機器中的對應之階層之間的傳輸規則與協約。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不同的機器間怎麼能夠彼此溝通</a:t>
                      </a: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通訊協定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(Communication Protocol)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[3]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電腦網路相當複雜，為了簡化設計，因此大部分的網路組織成一系列的階層，每一階層都建構在另一階層之上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每一階層負責獨特功能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.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如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OSI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七層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介面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(interface)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相鄰兩個階層之間的規則。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網路架構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層次與協定的集合。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53098"/>
              </p:ext>
            </p:extLst>
          </p:nvPr>
        </p:nvGraphicFramePr>
        <p:xfrm>
          <a:off x="781562" y="3800290"/>
          <a:ext cx="7736362" cy="25603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69876"/>
                <a:gridCol w="3393989"/>
                <a:gridCol w="2372497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de facto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業界標準</a:t>
                      </a: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未經標準正式機構通過，但廣泛被產業採用的標準。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TCP/IP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de jure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法定標準</a:t>
                      </a: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經正式機構或正式的國際組織所制定出來的產業標準。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OSI layered model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505" y="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/>
              <a:t>網路協定</a:t>
            </a:r>
          </a:p>
        </p:txBody>
      </p:sp>
    </p:spTree>
    <p:extLst>
      <p:ext uri="{BB962C8B-B14F-4D97-AF65-F5344CB8AC3E}">
        <p14:creationId xmlns:p14="http://schemas.microsoft.com/office/powerpoint/2010/main" val="30460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194" y="1085501"/>
            <a:ext cx="781359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The rules governing how information travels along a network are included under ________.</a:t>
            </a:r>
          </a:p>
          <a:p>
            <a:r>
              <a:rPr lang="en-US" altLang="zh-TW" sz="4000" dirty="0"/>
              <a:t>(A)types of wireless transmission   (B)transmission protocols</a:t>
            </a:r>
          </a:p>
          <a:p>
            <a:r>
              <a:rPr lang="en-US" altLang="zh-TW" sz="4000" dirty="0"/>
              <a:t>(C)types of networks </a:t>
            </a:r>
            <a:endParaRPr lang="en-US" altLang="zh-TW" sz="4000" dirty="0" smtClean="0"/>
          </a:p>
          <a:p>
            <a:r>
              <a:rPr lang="en-US" altLang="zh-TW" sz="4000" dirty="0" smtClean="0"/>
              <a:t>(</a:t>
            </a:r>
            <a:r>
              <a:rPr lang="en-US" altLang="zh-TW" sz="4000" dirty="0"/>
              <a:t>D)devices connected to a network  </a:t>
            </a:r>
          </a:p>
        </p:txBody>
      </p:sp>
    </p:spTree>
    <p:extLst>
      <p:ext uri="{BB962C8B-B14F-4D97-AF65-F5344CB8AC3E}">
        <p14:creationId xmlns:p14="http://schemas.microsoft.com/office/powerpoint/2010/main" val="2417502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4334" y="2046241"/>
            <a:ext cx="78383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/>
              <a:t>在做資料傳輸時，會使用通信協定</a:t>
            </a:r>
            <a:r>
              <a:rPr lang="en-US" altLang="zh-TW" sz="4000" dirty="0"/>
              <a:t>(Protocol)</a:t>
            </a:r>
            <a:r>
              <a:rPr lang="zh-TW" altLang="en-US" sz="4000" dirty="0"/>
              <a:t>，試說明</a:t>
            </a:r>
            <a:r>
              <a:rPr lang="en-US" altLang="zh-TW" sz="4000" dirty="0"/>
              <a:t>:</a:t>
            </a:r>
          </a:p>
          <a:p>
            <a:r>
              <a:rPr lang="en-US" altLang="zh-TW" sz="4000" dirty="0"/>
              <a:t>(1)</a:t>
            </a:r>
            <a:r>
              <a:rPr lang="zh-TW" altLang="en-US" sz="4000" dirty="0"/>
              <a:t>通信協定的作用。 </a:t>
            </a:r>
          </a:p>
          <a:p>
            <a:r>
              <a:rPr lang="en-US" altLang="zh-TW" sz="4000" dirty="0"/>
              <a:t>(2)</a:t>
            </a:r>
            <a:r>
              <a:rPr lang="zh-TW" altLang="en-US" sz="4000" dirty="0"/>
              <a:t>常用的通信協定有那些</a:t>
            </a:r>
            <a:r>
              <a:rPr lang="en-US" altLang="zh-TW" sz="4000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3124247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0291"/>
            <a:ext cx="9144000" cy="25207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OSI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reference model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899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2565" y="1289567"/>
            <a:ext cx="63889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800" dirty="0"/>
              <a:t>OSI模型是一種制定網路標準都會參考的概念性架構，依據網路運作方式，OSI模型共切分成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7個不同的層級</a:t>
            </a:r>
            <a:r>
              <a:rPr lang="zh-TW" altLang="en-US" sz="2800" dirty="0"/>
              <a:t>，每級按照網路傳輸的模式，定義所屬的規範及標準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zh-TW" altLang="en-US" sz="28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由</a:t>
            </a:r>
            <a:r>
              <a:rPr lang="zh-TW" altLang="en-US" sz="2800" dirty="0"/>
              <a:t>具體到抽象的網路傳輸方式層次來看，7層分別為實體層、資料連結層、網路層、傳輸層、會議層、展示層及應用層。</a:t>
            </a:r>
          </a:p>
        </p:txBody>
      </p:sp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6" name="矩形 5"/>
          <p:cNvSpPr/>
          <p:nvPr/>
        </p:nvSpPr>
        <p:spPr>
          <a:xfrm>
            <a:off x="2496568" y="535514"/>
            <a:ext cx="404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https://en.wikipedia.org/wiki/OSI_model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58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網路架</a:t>
            </a:r>
            <a:r>
              <a:rPr lang="zh-TW" altLang="en-US" dirty="0"/>
              <a:t>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50" y="2102787"/>
            <a:ext cx="7886700" cy="37970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49" y="1573573"/>
            <a:ext cx="559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https://ithelp.ithome.com.tw/questions/10186644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1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5836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644140" y="1289566"/>
            <a:ext cx="472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應用層負責提供使用者程序</a:t>
            </a:r>
            <a:r>
              <a:rPr lang="en-US" altLang="zh-TW" dirty="0"/>
              <a:t>(user process)</a:t>
            </a:r>
          </a:p>
          <a:p>
            <a:r>
              <a:rPr lang="zh-TW" altLang="en-US" dirty="0"/>
              <a:t>與協定堆疊</a:t>
            </a:r>
            <a:r>
              <a:rPr lang="en-US" altLang="zh-TW" dirty="0"/>
              <a:t>(protocol stack)</a:t>
            </a:r>
            <a:r>
              <a:rPr lang="zh-TW" altLang="en-US" dirty="0"/>
              <a:t>溝通的方法。</a:t>
            </a:r>
          </a:p>
          <a:p>
            <a:r>
              <a:rPr lang="zh-TW" altLang="en-US" dirty="0"/>
              <a:t>提供使用者功能，以完成各項應用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提供</a:t>
            </a:r>
            <a:r>
              <a:rPr lang="en-US" altLang="zh-TW" dirty="0"/>
              <a:t>WWW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檔案</a:t>
            </a:r>
            <a:r>
              <a:rPr lang="zh-TW" altLang="en-US" dirty="0"/>
              <a:t>移轉</a:t>
            </a:r>
            <a:r>
              <a:rPr lang="en-US" altLang="zh-TW" dirty="0"/>
              <a:t>(FTP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電子</a:t>
            </a:r>
            <a:r>
              <a:rPr lang="zh-TW" altLang="en-US" dirty="0"/>
              <a:t>郵遞</a:t>
            </a:r>
            <a:r>
              <a:rPr lang="en-US" altLang="zh-TW" dirty="0"/>
              <a:t>(Email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遠端</a:t>
            </a:r>
            <a:r>
              <a:rPr lang="zh-TW" altLang="en-US" dirty="0"/>
              <a:t>登入</a:t>
            </a:r>
            <a:r>
              <a:rPr lang="en-US" altLang="zh-TW" dirty="0" smtClean="0"/>
              <a:t>(telnet</a:t>
            </a:r>
            <a:r>
              <a:rPr lang="en-US" altLang="zh-TW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2644140" y="77965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/>
              <a:t>Layer7:Application </a:t>
            </a:r>
            <a:r>
              <a:rPr lang="zh-TW" altLang="en-US" sz="2800" dirty="0" smtClean="0"/>
              <a:t>應用層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158740" y="2792223"/>
            <a:ext cx="3116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有許多協定</a:t>
            </a:r>
            <a:r>
              <a:rPr lang="en-US" altLang="zh-TW" dirty="0" smtClean="0"/>
              <a:t>======</a:t>
            </a:r>
            <a:r>
              <a:rPr lang="zh-TW" altLang="en-US" dirty="0" smtClean="0"/>
              <a:t>不同功能</a:t>
            </a:r>
            <a:endParaRPr lang="en-US" altLang="zh-TW" dirty="0" smtClean="0"/>
          </a:p>
          <a:p>
            <a:r>
              <a:rPr lang="en-US" altLang="zh-TW" dirty="0" smtClean="0"/>
              <a:t>Telnet</a:t>
            </a:r>
          </a:p>
          <a:p>
            <a:r>
              <a:rPr lang="en-US" altLang="zh-TW" dirty="0" smtClean="0"/>
              <a:t>HTTP | HTTP2 | HTTPs</a:t>
            </a:r>
          </a:p>
          <a:p>
            <a:r>
              <a:rPr lang="en-US" altLang="zh-TW" dirty="0" smtClean="0"/>
              <a:t>FTP |</a:t>
            </a:r>
            <a:r>
              <a:rPr lang="en-US" altLang="zh-TW" dirty="0" err="1" smtClean="0"/>
              <a:t>sFTP</a:t>
            </a:r>
            <a:endParaRPr lang="en-US" altLang="zh-TW" dirty="0"/>
          </a:p>
          <a:p>
            <a:r>
              <a:rPr lang="en-US" altLang="zh-TW" dirty="0" smtClean="0"/>
              <a:t>NFS</a:t>
            </a:r>
          </a:p>
          <a:p>
            <a:r>
              <a:rPr lang="en-US" altLang="zh-TW" dirty="0" smtClean="0"/>
              <a:t>SMTP|POP3</a:t>
            </a:r>
            <a:endParaRPr lang="en-US" altLang="zh-TW" dirty="0"/>
          </a:p>
          <a:p>
            <a:r>
              <a:rPr lang="en-US" altLang="zh-TW" dirty="0" smtClean="0"/>
              <a:t>SNMP</a:t>
            </a:r>
          </a:p>
          <a:p>
            <a:r>
              <a:rPr lang="en-US" altLang="zh-TW" dirty="0" smtClean="0"/>
              <a:t>LDAP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2924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471969" y="2288739"/>
            <a:ext cx="64693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表現層的目的是要保證從來源機器送出的資料，能夠</a:t>
            </a:r>
            <a:r>
              <a:rPr lang="zh-TW" altLang="en-US" dirty="0" smtClean="0"/>
              <a:t>被目標</a:t>
            </a:r>
            <a:r>
              <a:rPr lang="zh-TW" altLang="en-US" dirty="0"/>
              <a:t>機器讀取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因為</a:t>
            </a:r>
            <a:r>
              <a:rPr lang="zh-TW" altLang="en-US" dirty="0"/>
              <a:t>存在許多不同的系統，且每個系統</a:t>
            </a:r>
            <a:r>
              <a:rPr lang="zh-TW" altLang="en-US" dirty="0" smtClean="0"/>
              <a:t>看資料</a:t>
            </a:r>
            <a:r>
              <a:rPr lang="zh-TW" altLang="en-US" dirty="0"/>
              <a:t>的方式都不相同，因此需要該層以確保資料能轉換</a:t>
            </a:r>
            <a:r>
              <a:rPr lang="zh-TW" altLang="en-US" dirty="0" smtClean="0"/>
              <a:t>成可</a:t>
            </a:r>
            <a:r>
              <a:rPr lang="zh-TW" altLang="en-US" dirty="0"/>
              <a:t>被讀取的形式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資訊</a:t>
            </a:r>
            <a:r>
              <a:rPr lang="zh-TW" altLang="en-US" dirty="0"/>
              <a:t>語法</a:t>
            </a:r>
            <a:r>
              <a:rPr lang="zh-TW" altLang="en-US" dirty="0" smtClean="0"/>
              <a:t>、語意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各種</a:t>
            </a:r>
            <a:r>
              <a:rPr lang="zh-TW" altLang="en-US" dirty="0"/>
              <a:t>電腦內碼</a:t>
            </a:r>
            <a:r>
              <a:rPr lang="zh-TW" altLang="en-US" dirty="0" smtClean="0"/>
              <a:t>轉換與編碼</a:t>
            </a:r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資料壓縮</a:t>
            </a:r>
            <a:r>
              <a:rPr lang="en-US" altLang="zh-TW" dirty="0"/>
              <a:t>(Data Compression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加</a:t>
            </a:r>
            <a:r>
              <a:rPr lang="zh-TW" altLang="en-US" dirty="0"/>
              <a:t>解密。</a:t>
            </a:r>
          </a:p>
        </p:txBody>
      </p:sp>
      <p:sp>
        <p:nvSpPr>
          <p:cNvPr id="6" name="矩形 5"/>
          <p:cNvSpPr/>
          <p:nvPr/>
        </p:nvSpPr>
        <p:spPr>
          <a:xfrm>
            <a:off x="2471969" y="174325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smtClean="0"/>
              <a:t>Layer6: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Presentation</a:t>
            </a:r>
            <a:r>
              <a:rPr lang="zh-TW" altLang="en-US" sz="2400" dirty="0" smtClean="0"/>
              <a:t> 表現</a:t>
            </a:r>
            <a:r>
              <a:rPr lang="zh-TW" altLang="en-US" sz="2400" dirty="0"/>
              <a:t>層</a:t>
            </a:r>
          </a:p>
        </p:txBody>
      </p:sp>
      <p:sp>
        <p:nvSpPr>
          <p:cNvPr id="7" name="矩形 6"/>
          <p:cNvSpPr/>
          <p:nvPr/>
        </p:nvSpPr>
        <p:spPr>
          <a:xfrm>
            <a:off x="6134100" y="3858399"/>
            <a:ext cx="1539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JPEG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ASCII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EBCDIC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TIFF,</a:t>
            </a:r>
          </a:p>
          <a:p>
            <a:r>
              <a:rPr lang="en-US" altLang="zh-TW" dirty="0" smtClean="0"/>
              <a:t>GIF,</a:t>
            </a:r>
          </a:p>
          <a:p>
            <a:r>
              <a:rPr lang="en-US" altLang="zh-TW" dirty="0" smtClean="0"/>
              <a:t>PICT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cncryption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MPEG,</a:t>
            </a:r>
          </a:p>
          <a:p>
            <a:r>
              <a:rPr lang="en-US" altLang="zh-TW" dirty="0" smtClean="0"/>
              <a:t>MIDI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0656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813871" y="2880955"/>
            <a:ext cx="57683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會談層負責應用程式間會談的起始、控制、及結束。</a:t>
            </a:r>
            <a:r>
              <a:rPr lang="zh-TW" altLang="en-US" dirty="0" smtClean="0"/>
              <a:t>允許不同</a:t>
            </a:r>
            <a:r>
              <a:rPr lang="zh-TW" altLang="en-US" dirty="0"/>
              <a:t>機器間建立</a:t>
            </a:r>
            <a:r>
              <a:rPr lang="en-US" altLang="zh-TW" dirty="0"/>
              <a:t>session</a:t>
            </a:r>
            <a:r>
              <a:rPr lang="zh-TW" altLang="en-US" dirty="0"/>
              <a:t>並維持</a:t>
            </a:r>
            <a:r>
              <a:rPr lang="en-US" altLang="zh-TW" dirty="0"/>
              <a:t>session</a:t>
            </a:r>
            <a:r>
              <a:rPr lang="zh-TW" altLang="en-US" dirty="0"/>
              <a:t>的</a:t>
            </a:r>
            <a:r>
              <a:rPr lang="zh-TW" altLang="en-US" dirty="0" smtClean="0"/>
              <a:t>進行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所有的通訊會談都始於服務要求</a:t>
            </a:r>
            <a:r>
              <a:rPr lang="en-US" altLang="zh-TW" dirty="0" smtClean="0"/>
              <a:t>(request</a:t>
            </a:r>
            <a:r>
              <a:rPr lang="en-US" altLang="zh-TW" dirty="0"/>
              <a:t>)</a:t>
            </a:r>
            <a:r>
              <a:rPr lang="zh-TW" altLang="en-US" dirty="0"/>
              <a:t>，並</a:t>
            </a:r>
            <a:r>
              <a:rPr lang="zh-TW" altLang="en-US" dirty="0" smtClean="0"/>
              <a:t>由會談</a:t>
            </a:r>
            <a:r>
              <a:rPr lang="zh-TW" altLang="en-US" dirty="0"/>
              <a:t>層協定進行控制，以完成目標網路裝置之應用的服務回應</a:t>
            </a:r>
            <a:r>
              <a:rPr lang="en-US" altLang="zh-TW" dirty="0"/>
              <a:t>(server response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[3]</a:t>
            </a:r>
            <a:r>
              <a:rPr lang="zh-TW" altLang="en-US" dirty="0"/>
              <a:t>會談層也會控制兩個應用間的通訊。決定在特定時間，應該由哪個程序進行傳送或接收</a:t>
            </a:r>
          </a:p>
        </p:txBody>
      </p:sp>
      <p:sp>
        <p:nvSpPr>
          <p:cNvPr id="6" name="矩形 5"/>
          <p:cNvSpPr/>
          <p:nvPr/>
        </p:nvSpPr>
        <p:spPr>
          <a:xfrm>
            <a:off x="2562411" y="2190095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Layer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5: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對話層</a:t>
            </a:r>
            <a:r>
              <a:rPr lang="en-US" altLang="zh-TW" sz="2800" dirty="0" smtClean="0"/>
              <a:t>|</a:t>
            </a:r>
            <a:r>
              <a:rPr lang="zh-TW" altLang="en-US" sz="2800" dirty="0" smtClean="0"/>
              <a:t>會議層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886261" y="363832"/>
            <a:ext cx="5623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ADSP</a:t>
            </a:r>
            <a:r>
              <a:rPr lang="zh-TW" altLang="en-US" sz="1200" dirty="0"/>
              <a:t>：</a:t>
            </a:r>
            <a:r>
              <a:rPr lang="en-US" altLang="zh-TW" sz="1200" dirty="0"/>
              <a:t>AppleTalk</a:t>
            </a:r>
            <a:r>
              <a:rPr lang="zh-TW" altLang="en-US" sz="1200" dirty="0"/>
              <a:t>的資料流</a:t>
            </a:r>
            <a:r>
              <a:rPr lang="zh-TW" altLang="en-US" sz="1200" dirty="0" smtClean="0"/>
              <a:t>協定                            </a:t>
            </a:r>
            <a:r>
              <a:rPr lang="en-US" altLang="zh-TW" sz="1200" dirty="0" smtClean="0"/>
              <a:t>ASP</a:t>
            </a:r>
            <a:r>
              <a:rPr lang="zh-TW" altLang="en-US" sz="1200" dirty="0"/>
              <a:t>：</a:t>
            </a:r>
            <a:r>
              <a:rPr lang="en-US" altLang="zh-TW" sz="1200" dirty="0"/>
              <a:t>AppleTalk</a:t>
            </a:r>
            <a:r>
              <a:rPr lang="zh-TW" altLang="en-US" sz="1200" dirty="0"/>
              <a:t>的動態會話協定</a:t>
            </a:r>
          </a:p>
          <a:p>
            <a:r>
              <a:rPr lang="en-US" altLang="zh-TW" sz="1200" dirty="0"/>
              <a:t>H.245, Call Control Protocol for Multimedia Communication</a:t>
            </a:r>
          </a:p>
          <a:p>
            <a:r>
              <a:rPr lang="en-US" altLang="zh-TW" sz="1200" dirty="0"/>
              <a:t>ISO-SP, OSI Session Layer Protocol</a:t>
            </a:r>
            <a:r>
              <a:rPr lang="zh-TW" altLang="en-US" sz="1200" dirty="0"/>
              <a:t>（</a:t>
            </a:r>
            <a:r>
              <a:rPr lang="en-US" altLang="zh-TW" sz="1200" dirty="0"/>
              <a:t>X.225, ISO 8327</a:t>
            </a:r>
            <a:r>
              <a:rPr lang="zh-TW" altLang="en-US" sz="1200" dirty="0"/>
              <a:t>）</a:t>
            </a:r>
          </a:p>
          <a:p>
            <a:r>
              <a:rPr lang="en-US" altLang="zh-TW" sz="1200" dirty="0" err="1"/>
              <a:t>iSNS</a:t>
            </a:r>
            <a:r>
              <a:rPr lang="en-US" altLang="zh-TW" sz="1200" dirty="0"/>
              <a:t>, Internet Storage Name </a:t>
            </a:r>
            <a:r>
              <a:rPr lang="en-US" altLang="zh-TW" sz="1200" dirty="0" smtClean="0"/>
              <a:t>Service        NetBIOS</a:t>
            </a:r>
            <a:r>
              <a:rPr lang="en-US" altLang="zh-TW" sz="1200" dirty="0"/>
              <a:t>, Network Basic Input Output System</a:t>
            </a:r>
          </a:p>
          <a:p>
            <a:r>
              <a:rPr lang="en-US" altLang="zh-TW" sz="1200" dirty="0"/>
              <a:t>PAP, Password Authentication </a:t>
            </a:r>
            <a:r>
              <a:rPr lang="en-US" altLang="zh-TW" sz="1200" dirty="0" smtClean="0"/>
              <a:t>Protocol         PPTP</a:t>
            </a:r>
            <a:r>
              <a:rPr lang="en-US" altLang="zh-TW" sz="1200" dirty="0"/>
              <a:t>, Point-to-Point Tunneling Protocol</a:t>
            </a:r>
          </a:p>
          <a:p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RPC, 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遠程過程</a:t>
            </a:r>
            <a:r>
              <a:rPr lang="zh-TW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調用          </a:t>
            </a:r>
            <a:r>
              <a:rPr lang="zh-TW" altLang="en-US" sz="1200" dirty="0" smtClean="0"/>
              <a:t>                                </a:t>
            </a:r>
            <a:r>
              <a:rPr lang="en-US" altLang="zh-TW" sz="1200" dirty="0" smtClean="0"/>
              <a:t>RTCP</a:t>
            </a:r>
            <a:r>
              <a:rPr lang="en-US" altLang="zh-TW" sz="1200" dirty="0"/>
              <a:t>, </a:t>
            </a:r>
            <a:r>
              <a:rPr lang="zh-TW" altLang="en-US" sz="1200" dirty="0"/>
              <a:t>實時傳輸控制協定</a:t>
            </a:r>
          </a:p>
          <a:p>
            <a:r>
              <a:rPr lang="en-US" altLang="zh-TW" sz="1200" dirty="0"/>
              <a:t>SMPP, Short Message </a:t>
            </a:r>
            <a:r>
              <a:rPr lang="en-US" altLang="zh-TW" sz="1200" dirty="0" smtClean="0"/>
              <a:t>Peer-to-Peer                SCP</a:t>
            </a:r>
            <a:r>
              <a:rPr lang="en-US" altLang="zh-TW" sz="1200" dirty="0"/>
              <a:t>, Secure Copy Protocol</a:t>
            </a:r>
          </a:p>
          <a:p>
            <a:r>
              <a:rPr lang="en-US" altLang="zh-TW" sz="1200" dirty="0"/>
              <a:t>ZIP, Zone Information </a:t>
            </a:r>
            <a:r>
              <a:rPr lang="en-US" altLang="zh-TW" sz="1200" dirty="0" smtClean="0"/>
              <a:t>Protocol                        SDP</a:t>
            </a:r>
            <a:r>
              <a:rPr lang="en-US" altLang="zh-TW" sz="1200" dirty="0"/>
              <a:t>, Sockets Direct Protocol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046454" y="5791545"/>
            <a:ext cx="428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https://en.wikipedia.org/wiki/Session_layer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631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813870" y="3624918"/>
            <a:ext cx="53623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1]</a:t>
            </a:r>
            <a:r>
              <a:rPr lang="zh-TW" altLang="en-US" dirty="0"/>
              <a:t>負責進行流量控制</a:t>
            </a:r>
            <a:r>
              <a:rPr lang="en-US" altLang="zh-TW" dirty="0"/>
              <a:t>(</a:t>
            </a:r>
            <a:r>
              <a:rPr lang="en-US" altLang="zh-TW" dirty="0" err="1"/>
              <a:t>fiow</a:t>
            </a:r>
            <a:r>
              <a:rPr lang="en-US" altLang="zh-TW" dirty="0"/>
              <a:t> </a:t>
            </a:r>
            <a:r>
              <a:rPr lang="en-US" altLang="zh-TW" dirty="0" smtClean="0"/>
              <a:t>control)</a:t>
            </a:r>
            <a:r>
              <a:rPr lang="zh-TW" altLang="en-US" dirty="0" smtClean="0"/>
              <a:t>與傳輸</a:t>
            </a:r>
            <a:r>
              <a:rPr lang="zh-TW" altLang="en-US" dirty="0"/>
              <a:t>，會將</a:t>
            </a:r>
            <a:r>
              <a:rPr lang="en-US" altLang="zh-TW" dirty="0"/>
              <a:t>Session</a:t>
            </a:r>
            <a:r>
              <a:rPr lang="zh-TW" altLang="en-US" dirty="0" smtClean="0"/>
              <a:t>層送</a:t>
            </a:r>
            <a:r>
              <a:rPr lang="zh-TW" altLang="en-US" dirty="0"/>
              <a:t>來的資訊切割</a:t>
            </a:r>
            <a:r>
              <a:rPr lang="en-US" altLang="zh-TW" dirty="0"/>
              <a:t>(Segment)</a:t>
            </a:r>
            <a:r>
              <a:rPr lang="zh-TW" altLang="en-US" dirty="0"/>
              <a:t>及重組</a:t>
            </a:r>
            <a:r>
              <a:rPr lang="en-US" altLang="zh-TW" dirty="0"/>
              <a:t>(reassemble)</a:t>
            </a:r>
            <a:r>
              <a:rPr lang="zh-TW" altLang="en-US" dirty="0"/>
              <a:t>回原本的資料流</a:t>
            </a:r>
            <a:r>
              <a:rPr lang="en-US" altLang="zh-TW" dirty="0"/>
              <a:t>(data stream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[2]</a:t>
            </a:r>
            <a:r>
              <a:rPr lang="zh-TW" altLang="en-US" dirty="0"/>
              <a:t>提供端點對端點的傳輸</a:t>
            </a:r>
            <a:r>
              <a:rPr lang="zh-TW" altLang="en-US" dirty="0" smtClean="0"/>
              <a:t>服務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[3]TCP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 保證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/>
              <a:t>的資料</a:t>
            </a:r>
            <a:r>
              <a:rPr lang="zh-TW" altLang="en-US" dirty="0" smtClean="0"/>
              <a:t>傳送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所以發生錯誤的資料要重傳</a:t>
            </a:r>
          </a:p>
          <a:p>
            <a:r>
              <a:rPr lang="en-US" altLang="zh-TW" dirty="0" smtClean="0"/>
              <a:t>[4]</a:t>
            </a:r>
            <a:r>
              <a:rPr lang="en-US" altLang="zh-TW" dirty="0"/>
              <a:t> </a:t>
            </a:r>
            <a:r>
              <a:rPr lang="en-US" altLang="zh-TW" dirty="0" smtClean="0"/>
              <a:t>UDP </a:t>
            </a:r>
            <a:r>
              <a:rPr lang="zh-TW" altLang="en-US" dirty="0"/>
              <a:t>提供 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無保證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(unguaranteed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/>
              <a:t>的資料傳送</a:t>
            </a:r>
          </a:p>
        </p:txBody>
      </p:sp>
      <p:sp>
        <p:nvSpPr>
          <p:cNvPr id="6" name="矩形 5"/>
          <p:cNvSpPr/>
          <p:nvPr/>
        </p:nvSpPr>
        <p:spPr>
          <a:xfrm>
            <a:off x="2302284" y="295518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/>
              <a:t>Layer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4: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Transport  </a:t>
            </a:r>
            <a:r>
              <a:rPr lang="zh-TW" altLang="en-US" sz="3200" dirty="0" smtClean="0"/>
              <a:t>傳輸層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735580" y="2061394"/>
            <a:ext cx="528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TCP ( Transport Control Protocol) </a:t>
            </a:r>
            <a:r>
              <a:rPr lang="zh-TW" altLang="en-US" dirty="0"/>
              <a:t>傳輸控制協定</a:t>
            </a:r>
          </a:p>
          <a:p>
            <a:r>
              <a:rPr lang="en-US" altLang="zh-TW" dirty="0"/>
              <a:t>UDP (User Datagram Protocol)</a:t>
            </a:r>
            <a:r>
              <a:rPr lang="zh-TW" altLang="en-US" dirty="0"/>
              <a:t>使用者資料片協定</a:t>
            </a:r>
          </a:p>
        </p:txBody>
      </p:sp>
    </p:spTree>
    <p:extLst>
      <p:ext uri="{BB962C8B-B14F-4D97-AF65-F5344CB8AC3E}">
        <p14:creationId xmlns:p14="http://schemas.microsoft.com/office/powerpoint/2010/main" val="3360599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368612" y="4004578"/>
            <a:ext cx="65760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網路層提供遞送及其他相關功能，讓您能將多條網路</a:t>
            </a:r>
            <a:r>
              <a:rPr lang="zh-TW" altLang="en-US" dirty="0" smtClean="0"/>
              <a:t>連線結合</a:t>
            </a:r>
            <a:r>
              <a:rPr lang="zh-TW" altLang="en-US" dirty="0"/>
              <a:t>為大型的互連</a:t>
            </a:r>
            <a:r>
              <a:rPr lang="zh-TW" altLang="en-US" dirty="0" smtClean="0"/>
              <a:t>網路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四大功能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決定路徑</a:t>
            </a:r>
            <a:endParaRPr lang="en-US" altLang="zh-TW" dirty="0"/>
          </a:p>
          <a:p>
            <a:r>
              <a:rPr lang="zh-TW" altLang="en-US" dirty="0" smtClean="0"/>
              <a:t>定址</a:t>
            </a:r>
            <a:r>
              <a:rPr lang="en-US" altLang="zh-TW" dirty="0"/>
              <a:t>(addressing):Classful vs </a:t>
            </a:r>
            <a:r>
              <a:rPr lang="en-US" altLang="zh-TW" dirty="0" smtClean="0"/>
              <a:t>CIDR</a:t>
            </a:r>
            <a:endParaRPr lang="en-US" altLang="zh-TW" dirty="0"/>
          </a:p>
          <a:p>
            <a:r>
              <a:rPr lang="zh-TW" altLang="en-US" dirty="0"/>
              <a:t>被遞送協定</a:t>
            </a:r>
            <a:r>
              <a:rPr lang="en-US" altLang="zh-TW" dirty="0"/>
              <a:t>(routed protocol)</a:t>
            </a:r>
            <a:r>
              <a:rPr lang="zh-TW" altLang="en-US" dirty="0"/>
              <a:t>與地送協定</a:t>
            </a:r>
            <a:r>
              <a:rPr lang="en-US" altLang="zh-TW" dirty="0"/>
              <a:t>(routed protocol,</a:t>
            </a:r>
            <a:r>
              <a:rPr lang="zh-TW" altLang="en-US" dirty="0"/>
              <a:t>路由協定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異</a:t>
            </a:r>
            <a:r>
              <a:rPr lang="zh-TW" altLang="en-US" dirty="0"/>
              <a:t>性質遞送</a:t>
            </a:r>
            <a:r>
              <a:rPr lang="en-US" altLang="zh-TW" dirty="0"/>
              <a:t>(Heterogeneous Routing)</a:t>
            </a:r>
          </a:p>
        </p:txBody>
      </p:sp>
      <p:sp>
        <p:nvSpPr>
          <p:cNvPr id="6" name="矩形 5"/>
          <p:cNvSpPr/>
          <p:nvPr/>
        </p:nvSpPr>
        <p:spPr>
          <a:xfrm>
            <a:off x="2865795" y="1674287"/>
            <a:ext cx="5871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屬於</a:t>
            </a:r>
            <a:r>
              <a:rPr lang="zh-TW" altLang="en-US" dirty="0"/>
              <a:t>網路層的協定有：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ARP (Address Resolution Protocol)--</a:t>
            </a:r>
            <a:r>
              <a:rPr lang="zh-TW" altLang="en-US" sz="1400" dirty="0"/>
              <a:t>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RARP (Reverse Address Resolution Protocol)—</a:t>
            </a:r>
            <a:r>
              <a:rPr lang="zh-TW" altLang="en-US" sz="1400" dirty="0"/>
              <a:t>反位址解析協定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IP (Internet Protocol)—</a:t>
            </a:r>
            <a:r>
              <a:rPr lang="zh-TW" altLang="en-US" sz="1400" dirty="0"/>
              <a:t>網際網路協定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ICMP(Internet Control Message Protocol)—</a:t>
            </a:r>
            <a:r>
              <a:rPr lang="zh-TW" altLang="en-US" sz="1400" dirty="0"/>
              <a:t>網際網路控制訊息協定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IGMP(Internet Group Message Protocol)—</a:t>
            </a:r>
            <a:r>
              <a:rPr lang="zh-TW" altLang="en-US" sz="1400" dirty="0"/>
              <a:t>網際網路群組訊息協定</a:t>
            </a:r>
          </a:p>
        </p:txBody>
      </p:sp>
      <p:sp>
        <p:nvSpPr>
          <p:cNvPr id="7" name="矩形 6"/>
          <p:cNvSpPr/>
          <p:nvPr/>
        </p:nvSpPr>
        <p:spPr>
          <a:xfrm>
            <a:off x="2209800" y="33520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/>
              <a:t>Layer 3:  Network  </a:t>
            </a:r>
            <a:r>
              <a:rPr lang="zh-TW" altLang="en-US" sz="2800" dirty="0" smtClean="0"/>
              <a:t>網路層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2393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705100" y="2687658"/>
            <a:ext cx="6118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使用實體傳輸設備將資料傳送</a:t>
            </a:r>
            <a:r>
              <a:rPr lang="zh-TW" altLang="en-US" dirty="0" smtClean="0"/>
              <a:t>到</a:t>
            </a:r>
            <a:r>
              <a:rPr lang="zh-TW" altLang="en-US" dirty="0"/>
              <a:t>網</a:t>
            </a:r>
            <a:r>
              <a:rPr lang="zh-TW" altLang="en-US" dirty="0" smtClean="0"/>
              <a:t>路上</a:t>
            </a:r>
            <a:endParaRPr lang="en-US" altLang="zh-TW" dirty="0" smtClean="0"/>
          </a:p>
          <a:p>
            <a:r>
              <a:rPr lang="zh-TW" altLang="en-US" dirty="0" smtClean="0"/>
              <a:t>並</a:t>
            </a:r>
            <a:r>
              <a:rPr lang="zh-TW" altLang="en-US" dirty="0"/>
              <a:t>將結果毫無錯誤的上傳給網路層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主要</a:t>
            </a:r>
            <a:r>
              <a:rPr lang="zh-TW" altLang="en-US" dirty="0"/>
              <a:t>負責相鄰兩點間的可靠傳送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切割</a:t>
            </a:r>
            <a:r>
              <a:rPr lang="zh-TW" altLang="en-US" dirty="0"/>
              <a:t>框架</a:t>
            </a:r>
            <a:r>
              <a:rPr lang="en-US" altLang="zh-TW" dirty="0"/>
              <a:t>(framing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流量</a:t>
            </a:r>
            <a:r>
              <a:rPr lang="zh-TW" altLang="en-US" dirty="0"/>
              <a:t>控制</a:t>
            </a:r>
            <a:r>
              <a:rPr lang="en-US" altLang="zh-TW" dirty="0"/>
              <a:t>(</a:t>
            </a:r>
            <a:r>
              <a:rPr lang="en-US" altLang="zh-TW" dirty="0" smtClean="0"/>
              <a:t>flow </a:t>
            </a:r>
            <a:r>
              <a:rPr lang="en-US" altLang="zh-TW" dirty="0"/>
              <a:t>control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錯誤</a:t>
            </a:r>
            <a:r>
              <a:rPr lang="zh-TW" altLang="en-US" dirty="0"/>
              <a:t>控制</a:t>
            </a:r>
            <a:r>
              <a:rPr lang="en-US" altLang="zh-TW" dirty="0"/>
              <a:t>(error control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定義完整服務給網路層連結</a:t>
            </a:r>
            <a:r>
              <a:rPr lang="en-US" altLang="zh-TW" dirty="0"/>
              <a:t>(Connection)</a:t>
            </a:r>
            <a:r>
              <a:rPr lang="zh-TW" altLang="en-US" dirty="0"/>
              <a:t>關係</a:t>
            </a:r>
            <a:r>
              <a:rPr lang="zh-TW" altLang="en-US" dirty="0" smtClean="0"/>
              <a:t>管理</a:t>
            </a:r>
            <a:endParaRPr lang="en-US" altLang="zh-TW" dirty="0"/>
          </a:p>
          <a:p>
            <a:r>
              <a:rPr lang="zh-TW" altLang="en-US" dirty="0" smtClean="0"/>
              <a:t>媒體</a:t>
            </a:r>
            <a:r>
              <a:rPr lang="zh-TW" altLang="en-US" dirty="0"/>
              <a:t>存取控制</a:t>
            </a:r>
            <a:r>
              <a:rPr lang="en-US" altLang="zh-TW" dirty="0"/>
              <a:t>(MAC) Medium Access Control</a:t>
            </a:r>
          </a:p>
        </p:txBody>
      </p:sp>
      <p:sp>
        <p:nvSpPr>
          <p:cNvPr id="7" name="矩形 6"/>
          <p:cNvSpPr/>
          <p:nvPr/>
        </p:nvSpPr>
        <p:spPr>
          <a:xfrm>
            <a:off x="2438400" y="1983016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Layer 2:  </a:t>
            </a:r>
            <a:r>
              <a:rPr lang="en-US" altLang="zh-TW" sz="2800" dirty="0"/>
              <a:t>Data </a:t>
            </a:r>
            <a:r>
              <a:rPr lang="en-US" altLang="zh-TW" sz="2800" dirty="0" smtClean="0"/>
              <a:t>Link  </a:t>
            </a:r>
            <a:r>
              <a:rPr lang="zh-TW" altLang="en-US" sz="2800" dirty="0" smtClean="0"/>
              <a:t>資料</a:t>
            </a:r>
            <a:r>
              <a:rPr lang="zh-TW" altLang="en-US" sz="2800" dirty="0"/>
              <a:t>連接</a:t>
            </a:r>
            <a:r>
              <a:rPr lang="zh-TW" altLang="en-US" sz="2800" dirty="0" smtClean="0"/>
              <a:t>層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876550" y="857192"/>
            <a:ext cx="5775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802.3(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dirty="0" smtClean="0"/>
              <a:t>HDLC,FRAME Relay,PPP,FDDI,ATM,IEEE802.5/802.2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2705100" y="5909995"/>
            <a:ext cx="5326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https://en.wikipedia.org/wiki/Medium_access_control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121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648995" y="3166823"/>
            <a:ext cx="6187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[1</a:t>
            </a:r>
            <a:r>
              <a:rPr lang="en-US" altLang="zh-TW" dirty="0"/>
              <a:t>]</a:t>
            </a:r>
            <a:r>
              <a:rPr lang="zh-TW" altLang="en-US" dirty="0"/>
              <a:t>實體層是真正負責將</a:t>
            </a:r>
            <a:r>
              <a:rPr lang="en-US" altLang="zh-TW" dirty="0"/>
              <a:t>binary</a:t>
            </a:r>
            <a:r>
              <a:rPr lang="zh-TW" altLang="en-US" dirty="0"/>
              <a:t>資料</a:t>
            </a:r>
            <a:r>
              <a:rPr lang="en-US" altLang="zh-TW" dirty="0"/>
              <a:t>(bit)</a:t>
            </a:r>
            <a:r>
              <a:rPr lang="zh-TW" altLang="en-US" dirty="0"/>
              <a:t>傳送到網路</a:t>
            </a:r>
          </a:p>
          <a:p>
            <a:r>
              <a:rPr lang="en-US" altLang="zh-TW" dirty="0"/>
              <a:t>[2</a:t>
            </a:r>
            <a:r>
              <a:rPr lang="en-US" altLang="zh-TW" dirty="0" smtClean="0"/>
              <a:t>]</a:t>
            </a:r>
            <a:r>
              <a:rPr lang="zh-TW" altLang="en-US" dirty="0"/>
              <a:t>涵蓋</a:t>
            </a:r>
            <a:r>
              <a:rPr lang="zh-TW" altLang="en-US" dirty="0" smtClean="0"/>
              <a:t>傳輸</a:t>
            </a:r>
            <a:r>
              <a:rPr lang="zh-TW" altLang="en-US" dirty="0"/>
              <a:t>媒介，資料傳送技術，以及資料編碼</a:t>
            </a:r>
            <a:r>
              <a:rPr lang="zh-TW" altLang="en-US" dirty="0" smtClean="0"/>
              <a:t>技巧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62411" y="196959"/>
            <a:ext cx="636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資料編碼 </a:t>
            </a:r>
            <a:r>
              <a:rPr lang="en-US" altLang="zh-TW" dirty="0"/>
              <a:t>(Encoding) </a:t>
            </a:r>
            <a:r>
              <a:rPr lang="en-US" altLang="zh-TW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如何</a:t>
            </a:r>
            <a:r>
              <a:rPr lang="zh-TW" altLang="en-US" dirty="0"/>
              <a:t>在傳輸線上表示所欲傳送的二進位</a:t>
            </a:r>
            <a:r>
              <a:rPr lang="zh-TW" altLang="en-US" dirty="0" smtClean="0"/>
              <a:t>資料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何種</a:t>
            </a:r>
            <a:r>
              <a:rPr lang="zh-TW" altLang="en-US" dirty="0"/>
              <a:t>訊號代表 </a:t>
            </a:r>
            <a:r>
              <a:rPr lang="en-US" altLang="zh-TW" dirty="0"/>
              <a:t>"1"</a:t>
            </a:r>
            <a:r>
              <a:rPr lang="zh-TW" altLang="en-US" dirty="0"/>
              <a:t>，何種訊號又代表 </a:t>
            </a:r>
            <a:r>
              <a:rPr lang="en-US" altLang="zh-TW" dirty="0"/>
              <a:t>"0"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</a:t>
            </a:r>
            <a:r>
              <a:rPr lang="zh-TW" altLang="en-US" dirty="0"/>
              <a:t>某些電報系統中，傳輸線上出現一個「脈衝」</a:t>
            </a:r>
            <a:r>
              <a:rPr lang="en-US" altLang="zh-TW" dirty="0"/>
              <a:t>(Pulse) </a:t>
            </a:r>
            <a:r>
              <a:rPr lang="zh-TW" altLang="en-US" dirty="0"/>
              <a:t>代表一個位元的 </a:t>
            </a:r>
            <a:r>
              <a:rPr lang="en-US" altLang="zh-TW" dirty="0"/>
              <a:t>"1"</a:t>
            </a:r>
            <a:r>
              <a:rPr lang="zh-TW" altLang="en-US" dirty="0"/>
              <a:t>，沒有出現脈衝則代表一個 </a:t>
            </a:r>
            <a:r>
              <a:rPr lang="en-US" altLang="zh-TW" dirty="0"/>
              <a:t>"0"</a:t>
            </a:r>
            <a:r>
              <a:rPr lang="zh-TW" altLang="en-US" dirty="0"/>
              <a:t>，</a:t>
            </a:r>
          </a:p>
        </p:txBody>
      </p:sp>
      <p:pic>
        <p:nvPicPr>
          <p:cNvPr id="135170" name="Picture 2" descr="http://www.cs.nthu.edu.tw/~nfhuang/images/Image3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59" y="1929621"/>
            <a:ext cx="5717579" cy="10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092411" y="4367154"/>
            <a:ext cx="2827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雙絞線 </a:t>
            </a:r>
            <a:r>
              <a:rPr lang="en-US" altLang="zh-TW" dirty="0"/>
              <a:t>(Twisted pair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同軸電纜線 </a:t>
            </a:r>
            <a:r>
              <a:rPr lang="en-US" altLang="zh-TW" dirty="0"/>
              <a:t>(Coaxial cable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光纖 </a:t>
            </a:r>
            <a:r>
              <a:rPr lang="en-US" altLang="zh-TW" dirty="0"/>
              <a:t>(Fiber-optic)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62411" y="39978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傳輸媒介</a:t>
            </a:r>
          </a:p>
        </p:txBody>
      </p:sp>
      <p:sp>
        <p:nvSpPr>
          <p:cNvPr id="9" name="矩形 8"/>
          <p:cNvSpPr/>
          <p:nvPr/>
        </p:nvSpPr>
        <p:spPr>
          <a:xfrm>
            <a:off x="5144818" y="400093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資料傳送技術</a:t>
            </a:r>
          </a:p>
        </p:txBody>
      </p:sp>
      <p:sp>
        <p:nvSpPr>
          <p:cNvPr id="10" name="矩形 9"/>
          <p:cNvSpPr/>
          <p:nvPr/>
        </p:nvSpPr>
        <p:spPr>
          <a:xfrm>
            <a:off x="5163783" y="4367154"/>
            <a:ext cx="39802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</a:t>
            </a:r>
            <a:r>
              <a:rPr lang="zh-TW" altLang="en-US" sz="1400" dirty="0"/>
              <a:t>頻傳送</a:t>
            </a:r>
            <a:r>
              <a:rPr lang="zh-TW" altLang="en-US" sz="1400" dirty="0" smtClean="0"/>
              <a:t>技術</a:t>
            </a:r>
            <a:endParaRPr lang="en-US" altLang="zh-TW" sz="1400" dirty="0" smtClean="0"/>
          </a:p>
          <a:p>
            <a:r>
              <a:rPr lang="zh-TW" altLang="en-US" sz="1400" dirty="0" smtClean="0"/>
              <a:t> </a:t>
            </a:r>
            <a:r>
              <a:rPr lang="en-US" altLang="zh-TW" sz="1400" dirty="0"/>
              <a:t>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US" altLang="zh-TW" sz="1400" dirty="0"/>
              <a:t>band Transmission Technique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寬</a:t>
            </a:r>
            <a:r>
              <a:rPr lang="zh-TW" altLang="en-US" sz="1400" dirty="0"/>
              <a:t>頻傳送技術 </a:t>
            </a:r>
            <a:r>
              <a:rPr lang="en-US" altLang="zh-TW" sz="1400" dirty="0"/>
              <a:t>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</a:t>
            </a:r>
            <a:r>
              <a:rPr lang="en-US" altLang="zh-TW" sz="1400" dirty="0"/>
              <a:t>band Transmission Technique)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626378" y="6321357"/>
            <a:ext cx="6606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EIA/TIA-232,V.35,EIA/TIA-449,RJ-45,Ethernet,</a:t>
            </a:r>
            <a:r>
              <a:rPr lang="zh-TW" altLang="en-US" dirty="0" smtClean="0"/>
              <a:t> </a:t>
            </a:r>
            <a:r>
              <a:rPr lang="en-US" altLang="zh-TW" dirty="0" smtClean="0"/>
              <a:t>802.3,802.5,B8ZS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209800" y="544130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/>
              <a:t>Layer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1: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Physical</a:t>
            </a:r>
            <a:r>
              <a:rPr lang="zh-TW" altLang="en-US" sz="3200" dirty="0" smtClean="0"/>
              <a:t>  實體</a:t>
            </a:r>
            <a:r>
              <a:rPr lang="zh-TW" altLang="en-US" sz="3200" dirty="0"/>
              <a:t>層</a:t>
            </a:r>
          </a:p>
        </p:txBody>
      </p:sp>
    </p:spTree>
    <p:extLst>
      <p:ext uri="{BB962C8B-B14F-4D97-AF65-F5344CB8AC3E}">
        <p14:creationId xmlns:p14="http://schemas.microsoft.com/office/powerpoint/2010/main" val="1751043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2139568" y="1105076"/>
            <a:ext cx="490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協定組合對照圖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351839" y="2302328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351839" y="2800350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351838" y="329807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351838" y="3795805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51837" y="4289821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51836" y="478383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鏈結層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51835" y="528527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462180" y="3795805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462180" y="4289821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572523" y="4280188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940374" y="4280188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489765" y="4280188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35390" y="4280188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5691081" y="3795805"/>
            <a:ext cx="1102181" cy="300082"/>
            <a:chOff x="9198425" y="2851274"/>
            <a:chExt cx="1469575" cy="400109"/>
          </a:xfrm>
        </p:grpSpPr>
        <p:sp>
          <p:nvSpPr>
            <p:cNvPr id="45" name="矩形 44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4572523" y="3789133"/>
            <a:ext cx="1102181" cy="300082"/>
            <a:chOff x="9198425" y="2851274"/>
            <a:chExt cx="1469575" cy="400109"/>
          </a:xfrm>
        </p:grpSpPr>
        <p:sp>
          <p:nvSpPr>
            <p:cNvPr id="48" name="矩形 47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4580686" y="5331443"/>
            <a:ext cx="2212576" cy="253916"/>
            <a:chOff x="9198425" y="2851274"/>
            <a:chExt cx="2950101" cy="338554"/>
          </a:xfrm>
        </p:grpSpPr>
        <p:sp>
          <p:nvSpPr>
            <p:cNvPr id="54" name="矩形 53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cxnSp>
        <p:nvCxnSpPr>
          <p:cNvPr id="57" name="直線接點 56"/>
          <p:cNvCxnSpPr/>
          <p:nvPr/>
        </p:nvCxnSpPr>
        <p:spPr>
          <a:xfrm>
            <a:off x="2139568" y="2677885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2139568" y="3184072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2139568" y="3682093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139568" y="4188279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2139568" y="4653643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2139568" y="5159829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4572524" y="2302328"/>
            <a:ext cx="671915" cy="1272749"/>
            <a:chOff x="7717970" y="859971"/>
            <a:chExt cx="895887" cy="1696998"/>
          </a:xfrm>
        </p:grpSpPr>
        <p:sp>
          <p:nvSpPr>
            <p:cNvPr id="22" name="矩形 21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353932" y="2302328"/>
            <a:ext cx="657872" cy="1272749"/>
            <a:chOff x="7717971" y="859971"/>
            <a:chExt cx="877163" cy="1696998"/>
          </a:xfrm>
        </p:grpSpPr>
        <p:sp>
          <p:nvSpPr>
            <p:cNvPr id="28" name="矩形 27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135390" y="2302328"/>
            <a:ext cx="678591" cy="1272749"/>
            <a:chOff x="7758431" y="859971"/>
            <a:chExt cx="904788" cy="1696998"/>
          </a:xfrm>
        </p:grpSpPr>
        <p:sp>
          <p:nvSpPr>
            <p:cNvPr id="31" name="矩形 30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580686" y="4709502"/>
            <a:ext cx="2212576" cy="230832"/>
            <a:chOff x="9198425" y="2851274"/>
            <a:chExt cx="2950101" cy="307776"/>
          </a:xfrm>
        </p:grpSpPr>
        <p:sp>
          <p:nvSpPr>
            <p:cNvPr id="38" name="矩形 37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580686" y="4920848"/>
            <a:ext cx="2212576" cy="230832"/>
            <a:chOff x="9198425" y="2851274"/>
            <a:chExt cx="2950101" cy="307776"/>
          </a:xfrm>
        </p:grpSpPr>
        <p:sp>
          <p:nvSpPr>
            <p:cNvPr id="51" name="矩形 50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462179" y="4783838"/>
            <a:ext cx="704039" cy="778439"/>
            <a:chOff x="7717967" y="4168650"/>
            <a:chExt cx="938719" cy="1037918"/>
          </a:xfrm>
        </p:grpSpPr>
        <p:sp>
          <p:nvSpPr>
            <p:cNvPr id="17" name="矩形 16"/>
            <p:cNvSpPr/>
            <p:nvPr/>
          </p:nvSpPr>
          <p:spPr>
            <a:xfrm>
              <a:off x="7717968" y="4168650"/>
              <a:ext cx="877163" cy="1037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717967" y="4502943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連結層</a:t>
              </a: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2294127" y="1914229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3346763" y="1913109"/>
            <a:ext cx="902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4968086" y="1900360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462181" y="2302328"/>
            <a:ext cx="704039" cy="1272749"/>
            <a:chOff x="7717970" y="859971"/>
            <a:chExt cx="938719" cy="1696998"/>
          </a:xfrm>
        </p:grpSpPr>
        <p:sp>
          <p:nvSpPr>
            <p:cNvPr id="14" name="矩形 13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717970" y="1524000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0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060" y="694534"/>
            <a:ext cx="7381490" cy="57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923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網路架構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1714" y="1783021"/>
            <a:ext cx="6908329" cy="45261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2572" y="1044358"/>
            <a:ext cx="6899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http://www.cc.tpcu.edu.tw/files/11-1025-749.php?Lang=zh-tw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2572" y="14136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臺北城市科技大學校園網路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5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5469924" y="1664043"/>
            <a:ext cx="3171568" cy="3896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27839" y="2129333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27839" y="2627355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27838" y="312508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27838" y="3622810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27837" y="4116826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27836" y="461084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鏈結層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27835" y="511228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938180" y="3622810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938180" y="4116826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048523" y="4107193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16374" y="4107193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65765" y="4107193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11390" y="4107193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167081" y="3622810"/>
            <a:ext cx="1102181" cy="300082"/>
            <a:chOff x="9198425" y="2851274"/>
            <a:chExt cx="1469575" cy="400109"/>
          </a:xfrm>
        </p:grpSpPr>
        <p:sp>
          <p:nvSpPr>
            <p:cNvPr id="16" name="矩形 15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048523" y="3616138"/>
            <a:ext cx="1102181" cy="300082"/>
            <a:chOff x="9198425" y="2851274"/>
            <a:chExt cx="1469575" cy="400109"/>
          </a:xfrm>
        </p:grpSpPr>
        <p:sp>
          <p:nvSpPr>
            <p:cNvPr id="19" name="矩形 18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056686" y="5158448"/>
            <a:ext cx="2212576" cy="253916"/>
            <a:chOff x="9198425" y="2851274"/>
            <a:chExt cx="2950101" cy="338554"/>
          </a:xfrm>
        </p:grpSpPr>
        <p:sp>
          <p:nvSpPr>
            <p:cNvPr id="22" name="矩形 21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cxnSp>
        <p:nvCxnSpPr>
          <p:cNvPr id="24" name="直線接點 23"/>
          <p:cNvCxnSpPr/>
          <p:nvPr/>
        </p:nvCxnSpPr>
        <p:spPr>
          <a:xfrm>
            <a:off x="615568" y="2504890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15568" y="3011077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15568" y="3509098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15568" y="4015284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15568" y="4480648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15568" y="4986834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048524" y="2129333"/>
            <a:ext cx="671915" cy="1272749"/>
            <a:chOff x="7717970" y="859971"/>
            <a:chExt cx="895887" cy="1696998"/>
          </a:xfrm>
        </p:grpSpPr>
        <p:sp>
          <p:nvSpPr>
            <p:cNvPr id="31" name="矩形 30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829932" y="2129333"/>
            <a:ext cx="657872" cy="1272749"/>
            <a:chOff x="7717971" y="859971"/>
            <a:chExt cx="877163" cy="1696998"/>
          </a:xfrm>
        </p:grpSpPr>
        <p:sp>
          <p:nvSpPr>
            <p:cNvPr id="34" name="矩形 33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611390" y="2129333"/>
            <a:ext cx="678591" cy="1272749"/>
            <a:chOff x="7758431" y="859971"/>
            <a:chExt cx="904788" cy="1696998"/>
          </a:xfrm>
        </p:grpSpPr>
        <p:sp>
          <p:nvSpPr>
            <p:cNvPr id="37" name="矩形 36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056686" y="4536507"/>
            <a:ext cx="2212576" cy="230832"/>
            <a:chOff x="9198425" y="2851274"/>
            <a:chExt cx="2950101" cy="307776"/>
          </a:xfrm>
        </p:grpSpPr>
        <p:sp>
          <p:nvSpPr>
            <p:cNvPr id="40" name="矩形 39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3056686" y="4747853"/>
            <a:ext cx="2212576" cy="230832"/>
            <a:chOff x="9198425" y="2851274"/>
            <a:chExt cx="2950101" cy="307776"/>
          </a:xfrm>
        </p:grpSpPr>
        <p:sp>
          <p:nvSpPr>
            <p:cNvPr id="43" name="矩形 42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938179" y="4610843"/>
            <a:ext cx="704039" cy="778439"/>
            <a:chOff x="7717967" y="4168650"/>
            <a:chExt cx="938719" cy="1037918"/>
          </a:xfrm>
        </p:grpSpPr>
        <p:sp>
          <p:nvSpPr>
            <p:cNvPr id="46" name="矩形 45"/>
            <p:cNvSpPr/>
            <p:nvPr/>
          </p:nvSpPr>
          <p:spPr>
            <a:xfrm>
              <a:off x="7717968" y="4168650"/>
              <a:ext cx="877163" cy="1037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717967" y="4502943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連結層</a:t>
              </a:r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770127" y="1741234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822763" y="1740114"/>
            <a:ext cx="902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3444086" y="1727365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1938181" y="2129333"/>
            <a:ext cx="704039" cy="1272749"/>
            <a:chOff x="7717970" y="859971"/>
            <a:chExt cx="938719" cy="1696998"/>
          </a:xfrm>
        </p:grpSpPr>
        <p:sp>
          <p:nvSpPr>
            <p:cNvPr id="52" name="矩形 51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7717970" y="1524000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應用層</a:t>
              </a: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5752784" y="2152415"/>
            <a:ext cx="977834" cy="1272749"/>
            <a:chOff x="7758431" y="859971"/>
            <a:chExt cx="877163" cy="1696998"/>
          </a:xfrm>
          <a:solidFill>
            <a:srgbClr val="7030A0"/>
          </a:solidFill>
        </p:grpSpPr>
        <p:sp>
          <p:nvSpPr>
            <p:cNvPr id="55" name="矩形 54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7792895" y="1524000"/>
              <a:ext cx="825867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736126" y="3620916"/>
            <a:ext cx="1102181" cy="300082"/>
            <a:chOff x="9198425" y="2851274"/>
            <a:chExt cx="1469575" cy="400109"/>
          </a:xfrm>
        </p:grpSpPr>
        <p:sp>
          <p:nvSpPr>
            <p:cNvPr id="58" name="矩形 57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7185067" y="3604597"/>
            <a:ext cx="1102181" cy="300082"/>
            <a:chOff x="9198425" y="2826990"/>
            <a:chExt cx="1469575" cy="400109"/>
          </a:xfrm>
          <a:solidFill>
            <a:srgbClr val="7030A0"/>
          </a:solidFill>
        </p:grpSpPr>
        <p:sp>
          <p:nvSpPr>
            <p:cNvPr id="61" name="矩形 60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9540238" y="2826990"/>
              <a:ext cx="731397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179163" y="2152414"/>
            <a:ext cx="1074254" cy="1272749"/>
            <a:chOff x="7758431" y="859971"/>
            <a:chExt cx="877163" cy="1696998"/>
          </a:xfrm>
          <a:solidFill>
            <a:srgbClr val="7030A0"/>
          </a:solidFill>
        </p:grpSpPr>
        <p:sp>
          <p:nvSpPr>
            <p:cNvPr id="64" name="矩形 63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792895" y="1524000"/>
              <a:ext cx="453143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DNS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5901389" y="4107193"/>
            <a:ext cx="338554" cy="30008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221370" y="4118833"/>
            <a:ext cx="620683" cy="30008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53629" y="171873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課程涵蓋的基本協定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5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2701"/>
            <a:ext cx="9144000" cy="690166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網路協定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| TCP/IP 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Protocal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16" y="2007453"/>
            <a:ext cx="6241568" cy="37742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46951" y="5539361"/>
            <a:ext cx="877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有線網路</a:t>
            </a:r>
            <a:endParaRPr lang="en-US" altLang="zh-TW" sz="13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9451" y="5723751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無線區域網路</a:t>
            </a:r>
            <a:endParaRPr lang="en-US" altLang="zh-TW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4892" y="3698386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可靠傳輸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</a:p>
        </p:txBody>
      </p:sp>
      <p:sp>
        <p:nvSpPr>
          <p:cNvPr id="8" name="矩形 7"/>
          <p:cNvSpPr/>
          <p:nvPr/>
        </p:nvSpPr>
        <p:spPr>
          <a:xfrm>
            <a:off x="6923842" y="3698386"/>
            <a:ext cx="857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可靠傳輸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</a:t>
            </a:r>
            <a:r>
              <a:rPr lang="en-US" altLang="zh-TW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</a:p>
        </p:txBody>
      </p:sp>
      <p:sp>
        <p:nvSpPr>
          <p:cNvPr id="9" name="矩形 8"/>
          <p:cNvSpPr/>
          <p:nvPr/>
        </p:nvSpPr>
        <p:spPr>
          <a:xfrm>
            <a:off x="4980742" y="363476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錯誤重傳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80742" y="390018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三向交握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233445" y="3225801"/>
            <a:ext cx="0" cy="472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138445" y="3225801"/>
            <a:ext cx="0" cy="472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777948" y="4090802"/>
            <a:ext cx="390953" cy="6970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5337472" y="4043274"/>
            <a:ext cx="820896" cy="721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66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671" y="1225545"/>
            <a:ext cx="81842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國際標準組織</a:t>
            </a:r>
            <a:r>
              <a:rPr lang="en-US" altLang="zh-TW" sz="3200" dirty="0"/>
              <a:t>(International Standards Organization, ISO)</a:t>
            </a:r>
            <a:r>
              <a:rPr lang="zh-TW" altLang="en-US" sz="3200" dirty="0"/>
              <a:t>所訂定的通訊協定</a:t>
            </a:r>
            <a:r>
              <a:rPr lang="en-US" altLang="zh-TW" sz="3200" dirty="0"/>
              <a:t>(Protocol)</a:t>
            </a:r>
            <a:r>
              <a:rPr lang="zh-TW" altLang="en-US" sz="3200" dirty="0"/>
              <a:t>共有七層</a:t>
            </a:r>
            <a:r>
              <a:rPr lang="en-US" altLang="zh-TW" sz="3200" dirty="0"/>
              <a:t>(Layer)</a:t>
            </a:r>
            <a:r>
              <a:rPr lang="zh-TW" altLang="en-US" sz="3200" dirty="0"/>
              <a:t>。其中第一層為實體層</a:t>
            </a:r>
            <a:r>
              <a:rPr lang="en-US" altLang="zh-TW" sz="3200" dirty="0"/>
              <a:t>(Physical layer)</a:t>
            </a:r>
            <a:r>
              <a:rPr lang="zh-TW" altLang="en-US" sz="3200" dirty="0"/>
              <a:t>、第三層為網路層</a:t>
            </a:r>
            <a:r>
              <a:rPr lang="en-US" altLang="zh-TW" sz="3200" dirty="0"/>
              <a:t>(Network Layer)---</a:t>
            </a:r>
            <a:r>
              <a:rPr lang="zh-TW" altLang="en-US" sz="3200" dirty="0"/>
              <a:t>第七層為應用層</a:t>
            </a:r>
            <a:r>
              <a:rPr lang="en-US" altLang="zh-TW" sz="3200" dirty="0"/>
              <a:t>(Application Layer)</a:t>
            </a:r>
            <a:r>
              <a:rPr lang="zh-TW" altLang="en-US" sz="3200" dirty="0"/>
              <a:t>。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1)</a:t>
            </a:r>
            <a:r>
              <a:rPr lang="zh-TW" altLang="en-US" sz="3200" dirty="0"/>
              <a:t>請依序列出其他四層的中文與英文</a:t>
            </a:r>
            <a:r>
              <a:rPr lang="zh-TW" altLang="en-US" sz="3200" dirty="0" smtClean="0"/>
              <a:t>名稱</a:t>
            </a:r>
            <a:endParaRPr lang="en-US" altLang="zh-TW" sz="3200" dirty="0" smtClean="0"/>
          </a:p>
          <a:p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請說明各層的功能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4377" y="5659564"/>
            <a:ext cx="7055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Describle</a:t>
            </a:r>
            <a:r>
              <a:rPr lang="en-US" altLang="zh-TW" dirty="0"/>
              <a:t> the Objectives of each layer of OSI 7 layers model for network communication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6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9665" y="688543"/>
            <a:ext cx="7121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國際標準組織</a:t>
            </a:r>
            <a:r>
              <a:rPr lang="en-US" altLang="zh-TW" sz="2800" dirty="0"/>
              <a:t>(ISO)</a:t>
            </a:r>
            <a:r>
              <a:rPr lang="zh-TW" altLang="en-US" sz="2800" dirty="0"/>
              <a:t>所制訂的開放式系統連結</a:t>
            </a:r>
            <a:r>
              <a:rPr lang="en-US" altLang="zh-TW" sz="2800" dirty="0"/>
              <a:t>(OSI)</a:t>
            </a:r>
            <a:r>
              <a:rPr lang="zh-TW" altLang="en-US" sz="2800" dirty="0"/>
              <a:t>的參考模式中，其通信協定第三層為何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A)Physical Layer      (B)Network Layer     (C)Presentation Layer (D)Transport Layer     (E)Session Layer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951470" y="4161822"/>
            <a:ext cx="71875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The 3rd layers of the OSI networking model is</a:t>
            </a:r>
            <a:endParaRPr lang="zh-TW" altLang="zh-TW" dirty="0"/>
          </a:p>
          <a:p>
            <a:pPr marL="342900" indent="-342900">
              <a:buAutoNum type="alphaUcParenBoth"/>
            </a:pPr>
            <a:r>
              <a:rPr lang="en-US" altLang="zh-TW" b="1" dirty="0" smtClean="0"/>
              <a:t>transport </a:t>
            </a:r>
            <a:r>
              <a:rPr lang="en-US" altLang="zh-TW" b="1" dirty="0"/>
              <a:t>(B) data link (C)session (D) presentation  (E) network</a:t>
            </a:r>
            <a:r>
              <a:rPr lang="en-US" altLang="zh-TW" b="1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5rd layers of the OSI networking model is</a:t>
            </a:r>
          </a:p>
          <a:p>
            <a:r>
              <a:rPr lang="en-US" altLang="zh-TW" dirty="0"/>
              <a:t>(A) transport (B) data link (C)session (D) presentation (E) network. </a:t>
            </a:r>
          </a:p>
        </p:txBody>
      </p:sp>
    </p:spTree>
    <p:extLst>
      <p:ext uri="{BB962C8B-B14F-4D97-AF65-F5344CB8AC3E}">
        <p14:creationId xmlns:p14="http://schemas.microsoft.com/office/powerpoint/2010/main" val="2553143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6076" y="1215245"/>
            <a:ext cx="81472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Which </a:t>
            </a:r>
            <a:r>
              <a:rPr lang="en-US" altLang="zh-TW" sz="3200" dirty="0"/>
              <a:t>of the following is wrong about the OSI reference model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3200" dirty="0"/>
              <a:t>(A)It has seven layers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B)The third layer is transport</a:t>
            </a:r>
          </a:p>
          <a:p>
            <a:r>
              <a:rPr lang="en-US" altLang="zh-TW" sz="3200" dirty="0"/>
              <a:t>(C)The sixth layer is presentation</a:t>
            </a:r>
          </a:p>
          <a:p>
            <a:r>
              <a:rPr lang="en-US" altLang="zh-TW" sz="3200" dirty="0"/>
              <a:t>(D)The second layer is data link</a:t>
            </a:r>
          </a:p>
          <a:p>
            <a:r>
              <a:rPr lang="en-US" altLang="zh-TW" sz="3200" dirty="0"/>
              <a:t>(E)All of the above are correct (choose this one when none of the </a:t>
            </a:r>
            <a:r>
              <a:rPr lang="en-US" altLang="zh-TW" sz="3200" dirty="0" smtClean="0"/>
              <a:t>above can </a:t>
            </a:r>
            <a:r>
              <a:rPr lang="en-US" altLang="zh-TW" sz="3200" dirty="0"/>
              <a:t>be chosen</a:t>
            </a:r>
            <a:r>
              <a:rPr lang="en-US" altLang="zh-TW" sz="3200" dirty="0" smtClean="0"/>
              <a:t>)                         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2834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7330" y="2410250"/>
            <a:ext cx="74923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ASCII, encryption, QuickTime, and JPEG are all typical of which layer?</a:t>
            </a:r>
          </a:p>
          <a:p>
            <a:r>
              <a:rPr lang="en-US" altLang="zh-TW" sz="2800" dirty="0" smtClean="0"/>
              <a:t>(A)the presentation layer      (B)the transport layer</a:t>
            </a:r>
          </a:p>
          <a:p>
            <a:r>
              <a:rPr lang="en-US" altLang="zh-TW" sz="2800" dirty="0" smtClean="0"/>
              <a:t>(C)the application layer       (D)the session layer 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088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060" y="849692"/>
            <a:ext cx="8365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ISO Open System Interconnection (OSI) reference model is used as a guideline for communication </a:t>
            </a:r>
            <a:r>
              <a:rPr lang="en-US" altLang="zh-TW" sz="2800" dirty="0" err="1" smtClean="0"/>
              <a:t>netweork</a:t>
            </a:r>
            <a:r>
              <a:rPr lang="en-US" altLang="zh-TW" sz="2800" dirty="0" smtClean="0"/>
              <a:t> development. For each of the functions below, assign the OSI layer at which it is performed.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00482"/>
              </p:ext>
            </p:extLst>
          </p:nvPr>
        </p:nvGraphicFramePr>
        <p:xfrm>
          <a:off x="874756" y="3114904"/>
          <a:ext cx="6794672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48964"/>
                <a:gridCol w="324570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Functions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OSI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(1) Packet Routing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(2) Encryption/Decryption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(3) File Transfer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(4) Error Detection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(5) Error Recovery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129" y="1203919"/>
            <a:ext cx="8365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ISO Open System Interconnection (OSI) reference model is used as a guideline for communication </a:t>
            </a:r>
            <a:r>
              <a:rPr lang="en-US" altLang="zh-TW" sz="2800" dirty="0" err="1" smtClean="0"/>
              <a:t>netweork</a:t>
            </a:r>
            <a:r>
              <a:rPr lang="en-US" altLang="zh-TW" sz="2800" dirty="0" smtClean="0"/>
              <a:t> development. For each of the functions below, assign the OSI layer at which it is performed.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88848"/>
              </p:ext>
            </p:extLst>
          </p:nvPr>
        </p:nvGraphicFramePr>
        <p:xfrm>
          <a:off x="1179555" y="3806882"/>
          <a:ext cx="6794672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48964"/>
                <a:gridCol w="324570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Functions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OSI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(1) Packet Routing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Network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(2) Encryption/Decryption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Presentation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(3) File Transfer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Application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(4) Error Detection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Data Link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(5) Error Recovery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Transport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8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30378"/>
            <a:ext cx="9144000" cy="24219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TCP/IP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15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69" y="1455740"/>
            <a:ext cx="913573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https://zh.wikipedia.org/wiki/TCP/IP%E5%8D%8F%E8%AE%AE%E6%97%8F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6177" y="857251"/>
            <a:ext cx="411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3600" dirty="0"/>
              <a:t>TCP/IP Protocol Suite</a:t>
            </a:r>
          </a:p>
        </p:txBody>
      </p:sp>
      <p:sp>
        <p:nvSpPr>
          <p:cNvPr id="2" name="矩形 1"/>
          <p:cNvSpPr/>
          <p:nvPr/>
        </p:nvSpPr>
        <p:spPr>
          <a:xfrm>
            <a:off x="493766" y="2078988"/>
            <a:ext cx="42623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TCP/IP協定套組(TCP/IP Protocol Suite)，簡稱TCP/IP。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該協定家族的兩個核心協定：TCP（傳輸控制協定）和IP（網際網路協定），為該家族中最早通過的標準。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TCP/IP提供點對點的連結機制，將資料應該如何封裝、定址、傳輸、路由以及在目的地如何接收，都加以標準化。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它將軟體通訊過程抽象化為四個抽象層，採取協定堆疊的方式，分別實作出不同通訊協定。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協定套組下的各種協定，依其功能不同，被分別歸屬到這四個階層之中，常被視為是簡化的七層OSI模型</a:t>
            </a:r>
          </a:p>
        </p:txBody>
      </p:sp>
      <p:pic>
        <p:nvPicPr>
          <p:cNvPr id="1026" name="Picture 2" descr="「tcp / ip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00" y="2717468"/>
            <a:ext cx="3988850" cy="24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479328" y="432554"/>
            <a:ext cx="1660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payload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068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6043" y="180453"/>
            <a:ext cx="5305015" cy="420671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61812" y="4623251"/>
          <a:ext cx="8287917" cy="1828800"/>
        </p:xfrm>
        <a:graphic>
          <a:graphicData uri="http://schemas.openxmlformats.org/drawingml/2006/table">
            <a:tbl>
              <a:tblPr/>
              <a:tblGrid>
                <a:gridCol w="1919951"/>
                <a:gridCol w="636796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節點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(Node)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TCP/IP </a:t>
                      </a: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協定組合的網路裝置。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主機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(Host)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不具有路由功能的節點。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路由器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(Router)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具有路由功能的節點。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路由器的特性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具有兩個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或以上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的網路介面。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至少能解讀封包在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OSI Model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3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層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網路層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的資訊。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(3)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具有路由表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(Routing Table)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3477" y="3802394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1328" y="3802394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0719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6344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322035" y="3318011"/>
            <a:ext cx="1102181" cy="300082"/>
            <a:chOff x="9198425" y="2851274"/>
            <a:chExt cx="1469575" cy="400109"/>
          </a:xfrm>
        </p:grpSpPr>
        <p:sp>
          <p:nvSpPr>
            <p:cNvPr id="7" name="矩形 6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3477" y="3311339"/>
            <a:ext cx="1102181" cy="300082"/>
            <a:chOff x="9198425" y="2851274"/>
            <a:chExt cx="1469575" cy="400109"/>
          </a:xfrm>
        </p:grpSpPr>
        <p:sp>
          <p:nvSpPr>
            <p:cNvPr id="10" name="矩形 9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11640" y="4853649"/>
            <a:ext cx="2212576" cy="253916"/>
            <a:chOff x="9198425" y="2851274"/>
            <a:chExt cx="2950101" cy="338554"/>
          </a:xfrm>
        </p:grpSpPr>
        <p:sp>
          <p:nvSpPr>
            <p:cNvPr id="13" name="矩形 12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3478" y="1824534"/>
            <a:ext cx="671915" cy="1272749"/>
            <a:chOff x="7717970" y="859971"/>
            <a:chExt cx="895887" cy="1696998"/>
          </a:xfrm>
        </p:grpSpPr>
        <p:sp>
          <p:nvSpPr>
            <p:cNvPr id="16" name="矩形 15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84886" y="1824534"/>
            <a:ext cx="657872" cy="1272749"/>
            <a:chOff x="7717971" y="859971"/>
            <a:chExt cx="877163" cy="1696998"/>
          </a:xfrm>
        </p:grpSpPr>
        <p:sp>
          <p:nvSpPr>
            <p:cNvPr id="19" name="矩形 18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66344" y="1824534"/>
            <a:ext cx="678591" cy="1272749"/>
            <a:chOff x="7758431" y="859971"/>
            <a:chExt cx="904788" cy="1696998"/>
          </a:xfrm>
        </p:grpSpPr>
        <p:sp>
          <p:nvSpPr>
            <p:cNvPr id="22" name="矩形 21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11640" y="4231708"/>
            <a:ext cx="2212576" cy="230832"/>
            <a:chOff x="9198425" y="2851274"/>
            <a:chExt cx="2950101" cy="307776"/>
          </a:xfrm>
        </p:grpSpPr>
        <p:sp>
          <p:nvSpPr>
            <p:cNvPr id="25" name="矩形 24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11640" y="4443054"/>
            <a:ext cx="2212576" cy="230832"/>
            <a:chOff x="9198425" y="2851274"/>
            <a:chExt cx="2950101" cy="307776"/>
          </a:xfrm>
        </p:grpSpPr>
        <p:sp>
          <p:nvSpPr>
            <p:cNvPr id="28" name="矩形 27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99040" y="1422566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4123806"/>
            <a:ext cx="2594919" cy="10989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837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3477" y="3802394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1328" y="3802394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0719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6344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322035" y="3318011"/>
            <a:ext cx="1102181" cy="300082"/>
            <a:chOff x="9198425" y="2851274"/>
            <a:chExt cx="1469575" cy="400109"/>
          </a:xfrm>
        </p:grpSpPr>
        <p:sp>
          <p:nvSpPr>
            <p:cNvPr id="7" name="矩形 6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3477" y="3311339"/>
            <a:ext cx="1102181" cy="300082"/>
            <a:chOff x="9198425" y="2851274"/>
            <a:chExt cx="1469575" cy="400109"/>
          </a:xfrm>
        </p:grpSpPr>
        <p:sp>
          <p:nvSpPr>
            <p:cNvPr id="10" name="矩形 9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11640" y="4853649"/>
            <a:ext cx="2212576" cy="253916"/>
            <a:chOff x="9198425" y="2851274"/>
            <a:chExt cx="2950101" cy="338554"/>
          </a:xfrm>
        </p:grpSpPr>
        <p:sp>
          <p:nvSpPr>
            <p:cNvPr id="13" name="矩形 12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3478" y="1824534"/>
            <a:ext cx="671915" cy="1272749"/>
            <a:chOff x="7717970" y="859971"/>
            <a:chExt cx="895887" cy="1696998"/>
          </a:xfrm>
        </p:grpSpPr>
        <p:sp>
          <p:nvSpPr>
            <p:cNvPr id="16" name="矩形 15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84886" y="1824534"/>
            <a:ext cx="657872" cy="1272749"/>
            <a:chOff x="7717971" y="859971"/>
            <a:chExt cx="877163" cy="1696998"/>
          </a:xfrm>
        </p:grpSpPr>
        <p:sp>
          <p:nvSpPr>
            <p:cNvPr id="19" name="矩形 18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66344" y="1824534"/>
            <a:ext cx="678591" cy="1272749"/>
            <a:chOff x="7758431" y="859971"/>
            <a:chExt cx="904788" cy="1696998"/>
          </a:xfrm>
        </p:grpSpPr>
        <p:sp>
          <p:nvSpPr>
            <p:cNvPr id="22" name="矩形 21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11640" y="4231708"/>
            <a:ext cx="2212576" cy="230832"/>
            <a:chOff x="9198425" y="2851274"/>
            <a:chExt cx="2950101" cy="307776"/>
          </a:xfrm>
        </p:grpSpPr>
        <p:sp>
          <p:nvSpPr>
            <p:cNvPr id="25" name="矩形 24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11640" y="4443054"/>
            <a:ext cx="2212576" cy="230832"/>
            <a:chOff x="9198425" y="2851274"/>
            <a:chExt cx="2950101" cy="307776"/>
          </a:xfrm>
        </p:grpSpPr>
        <p:sp>
          <p:nvSpPr>
            <p:cNvPr id="28" name="矩形 27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99040" y="1422566"/>
            <a:ext cx="1151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suite</a:t>
            </a:r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1" y="1753905"/>
            <a:ext cx="2611394" cy="146864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8174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32374" y="2919626"/>
            <a:ext cx="333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kern="100" dirty="0"/>
              <a:t>網路界面層</a:t>
            </a:r>
            <a:r>
              <a:rPr lang="en-US" altLang="zh-TW" kern="100" dirty="0"/>
              <a:t>Network Access </a:t>
            </a:r>
            <a:r>
              <a:rPr lang="en-US" altLang="zh-TW" kern="100" dirty="0" smtClean="0"/>
              <a:t>layer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32374" y="3390638"/>
            <a:ext cx="57832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1]</a:t>
            </a:r>
            <a:r>
              <a:rPr lang="zh-TW" altLang="zh-TW" kern="100" dirty="0"/>
              <a:t>網路界面層是資料與實體媒介接觸的地方</a:t>
            </a:r>
            <a:r>
              <a:rPr lang="en-US" altLang="zh-TW" kern="100" dirty="0"/>
              <a:t>, </a:t>
            </a:r>
            <a:r>
              <a:rPr lang="zh-TW" altLang="zh-TW" kern="100" dirty="0"/>
              <a:t>透過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實體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媒介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網路線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zh-TW" kern="100" dirty="0" smtClean="0"/>
              <a:t>將</a:t>
            </a:r>
            <a:r>
              <a:rPr lang="zh-TW" altLang="zh-TW" kern="100" dirty="0"/>
              <a:t>資料送到目的地。</a:t>
            </a:r>
            <a:endParaRPr lang="zh-TW" altLang="zh-TW" sz="2800" kern="100" dirty="0"/>
          </a:p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[2]</a:t>
            </a:r>
            <a:r>
              <a:rPr lang="zh-TW" altLang="zh-TW" kern="100" dirty="0"/>
              <a:t>這層的協定要負責做實體的連結</a:t>
            </a:r>
            <a:r>
              <a:rPr lang="en-US" altLang="zh-TW" kern="100" dirty="0"/>
              <a:t>, 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設定資料塞入線路的規則</a:t>
            </a:r>
            <a:endParaRPr lang="zh-TW" altLang="zh-TW" sz="28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[3]</a:t>
            </a:r>
            <a:r>
              <a:rPr lang="zh-TW" altLang="zh-TW" kern="100" dirty="0"/>
              <a:t>這層技術包含</a:t>
            </a:r>
            <a:r>
              <a:rPr lang="zh-TW" altLang="zh-TW" u="sng" kern="100" dirty="0"/>
              <a:t>區域網路</a:t>
            </a:r>
            <a:r>
              <a:rPr lang="en-US" altLang="zh-TW" u="sng" kern="100" dirty="0"/>
              <a:t>(Local Area Network, LAN) </a:t>
            </a:r>
            <a:r>
              <a:rPr lang="zh-TW" altLang="zh-TW" kern="100" dirty="0"/>
              <a:t>和</a:t>
            </a:r>
            <a:r>
              <a:rPr lang="zh-TW" altLang="zh-TW" u="sng" kern="100" dirty="0"/>
              <a:t>廣域網路</a:t>
            </a:r>
            <a:r>
              <a:rPr lang="en-US" altLang="zh-TW" u="sng" kern="100" dirty="0"/>
              <a:t>(Wide Area Network, WAN)</a:t>
            </a:r>
            <a:endParaRPr lang="zh-TW" altLang="zh-TW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4" y="276897"/>
            <a:ext cx="2651990" cy="3846909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566687" y="1646526"/>
            <a:ext cx="433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網路存取層的協定有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 smtClean="0"/>
              <a:t>、</a:t>
            </a:r>
            <a:r>
              <a:rPr lang="en-US" altLang="zh-TW" dirty="0"/>
              <a:t>802.5</a:t>
            </a:r>
            <a:r>
              <a:rPr lang="zh-TW" altLang="en-US" dirty="0"/>
              <a:t>、</a:t>
            </a:r>
            <a:r>
              <a:rPr lang="en-US" altLang="zh-TW" dirty="0"/>
              <a:t>FDDI</a:t>
            </a:r>
            <a:r>
              <a:rPr lang="zh-TW" altLang="en-US" dirty="0"/>
              <a:t>、與</a:t>
            </a:r>
            <a:r>
              <a:rPr lang="en-US" altLang="zh-TW" dirty="0"/>
              <a:t>ATM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803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60852" y="2920657"/>
            <a:ext cx="279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kern="100" dirty="0"/>
              <a:t>網際網路層</a:t>
            </a:r>
            <a:r>
              <a:rPr lang="en-US" altLang="zh-TW" kern="100" dirty="0"/>
              <a:t>(Internet Layer)</a:t>
            </a:r>
            <a:endParaRPr lang="zh-TW" altLang="zh-TW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5903" y="3439589"/>
            <a:ext cx="54590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>
              <a:spcAft>
                <a:spcPts val="0"/>
              </a:spcAft>
            </a:pPr>
            <a:r>
              <a:rPr lang="en-US" altLang="zh-TW" kern="100" dirty="0"/>
              <a:t>[1]</a:t>
            </a:r>
            <a:r>
              <a:rPr lang="zh-TW" altLang="zh-TW" kern="100" dirty="0"/>
              <a:t>主要關心的功能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是封包切割</a:t>
            </a:r>
            <a:r>
              <a:rPr lang="en-US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(fragmentation)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定址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(addressing)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和路徑遶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(routing)</a:t>
            </a:r>
            <a:r>
              <a:rPr lang="zh-TW" altLang="zh-TW" kern="100" dirty="0" smtClean="0"/>
              <a:t>。</a:t>
            </a:r>
            <a:endParaRPr lang="zh-TW" altLang="zh-TW" sz="2800" kern="100" dirty="0"/>
          </a:p>
          <a:p>
            <a:pPr marL="229235" indent="-229235">
              <a:spcAft>
                <a:spcPts val="0"/>
              </a:spcAft>
            </a:pPr>
            <a:r>
              <a:rPr lang="en-US" altLang="zh-TW" kern="100" dirty="0"/>
              <a:t>[2]</a:t>
            </a:r>
            <a:r>
              <a:rPr lang="zh-TW" altLang="zh-TW" kern="100" dirty="0"/>
              <a:t>封包切割是為了避免在一個封包內傳送過多的資料</a:t>
            </a:r>
            <a:r>
              <a:rPr lang="en-US" altLang="zh-TW" kern="100" dirty="0"/>
              <a:t>,</a:t>
            </a:r>
            <a:r>
              <a:rPr lang="zh-TW" altLang="zh-TW" kern="100" dirty="0"/>
              <a:t>超過目的主機可以處理的量。這個動作通常發生在路由器轉送</a:t>
            </a:r>
            <a:r>
              <a:rPr lang="en-US" altLang="zh-TW" kern="100" dirty="0"/>
              <a:t>2 </a:t>
            </a:r>
            <a:r>
              <a:rPr lang="zh-TW" altLang="zh-TW" kern="100" dirty="0"/>
              <a:t>個不同傳輸媒介間的封包時</a:t>
            </a:r>
            <a:r>
              <a:rPr lang="en-US" altLang="zh-TW" kern="100" dirty="0"/>
              <a:t>, </a:t>
            </a:r>
            <a:r>
              <a:rPr lang="zh-TW" altLang="zh-TW" kern="100" dirty="0"/>
              <a:t>例如從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網路轉送封包到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網路。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網路的最大傳輸單元</a:t>
            </a:r>
            <a:r>
              <a:rPr lang="en-US" altLang="zh-TW" kern="100" dirty="0"/>
              <a:t>(Maximum Transmission Unit, MTU) </a:t>
            </a:r>
            <a:r>
              <a:rPr lang="zh-TW" altLang="zh-TW" kern="100" dirty="0"/>
              <a:t>比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網路的</a:t>
            </a:r>
            <a:r>
              <a:rPr lang="en-US" altLang="zh-TW" kern="100" dirty="0"/>
              <a:t>MTU </a:t>
            </a:r>
            <a:r>
              <a:rPr lang="zh-TW" altLang="zh-TW" kern="100" dirty="0"/>
              <a:t>大</a:t>
            </a:r>
            <a:r>
              <a:rPr lang="en-US" altLang="zh-TW" kern="100" dirty="0"/>
              <a:t>(Token Ring</a:t>
            </a:r>
            <a:r>
              <a:rPr lang="zh-TW" altLang="zh-TW" kern="100" dirty="0"/>
              <a:t>的</a:t>
            </a:r>
            <a:r>
              <a:rPr lang="en-US" altLang="zh-TW" kern="100" dirty="0"/>
              <a:t>MTU </a:t>
            </a:r>
            <a:r>
              <a:rPr lang="zh-TW" altLang="zh-TW" kern="100" dirty="0"/>
              <a:t>是</a:t>
            </a:r>
            <a:r>
              <a:rPr lang="en-US" altLang="zh-TW" kern="100" dirty="0"/>
              <a:t>4,096 bytes, 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網路只有</a:t>
            </a:r>
            <a:r>
              <a:rPr lang="en-US" altLang="zh-TW" kern="100" dirty="0"/>
              <a:t>1,500 bytes), </a:t>
            </a:r>
            <a:r>
              <a:rPr lang="zh-TW" altLang="zh-TW" kern="100" dirty="0"/>
              <a:t>所以在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網路傳送的封包可能比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網路的</a:t>
            </a:r>
            <a:r>
              <a:rPr lang="en-US" altLang="zh-TW" kern="100" dirty="0"/>
              <a:t>MTU </a:t>
            </a:r>
            <a:r>
              <a:rPr lang="zh-TW" altLang="zh-TW" kern="100" dirty="0"/>
              <a:t>還大。</a:t>
            </a:r>
            <a:endParaRPr lang="zh-TW" altLang="zh-TW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7" y="805581"/>
            <a:ext cx="2731245" cy="373107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2926755" y="882118"/>
            <a:ext cx="5871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屬於</a:t>
            </a:r>
            <a:r>
              <a:rPr lang="zh-TW" altLang="en-US" dirty="0"/>
              <a:t>網路層的協定有：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ARP (Address Resolution Protocol)--</a:t>
            </a:r>
            <a:r>
              <a:rPr lang="zh-TW" altLang="en-US" sz="1400" dirty="0"/>
              <a:t>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RARP (Reverse Address Resolution Protocol)—</a:t>
            </a:r>
            <a:r>
              <a:rPr lang="zh-TW" altLang="en-US" sz="1400" dirty="0"/>
              <a:t>反位址解析協定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IP (Internet Protocol)—</a:t>
            </a:r>
            <a:r>
              <a:rPr lang="zh-TW" altLang="en-US" sz="1400" dirty="0"/>
              <a:t>網際網路協定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ICMP(Internet Control Message Protocol)—</a:t>
            </a:r>
            <a:r>
              <a:rPr lang="zh-TW" altLang="en-US" sz="1400" dirty="0"/>
              <a:t>網際網路控制訊息協定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IGMP(Internet Group Message Protocol)—</a:t>
            </a:r>
            <a:r>
              <a:rPr lang="zh-TW" altLang="en-US" sz="1400" dirty="0"/>
              <a:t>網際網路群組訊息協定</a:t>
            </a:r>
          </a:p>
        </p:txBody>
      </p:sp>
    </p:spTree>
    <p:extLst>
      <p:ext uri="{BB962C8B-B14F-4D97-AF65-F5344CB8AC3E}">
        <p14:creationId xmlns:p14="http://schemas.microsoft.com/office/powerpoint/2010/main" val="36069962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9" y="336024"/>
            <a:ext cx="2591025" cy="373107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3192162" y="2627002"/>
            <a:ext cx="53504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傳輸層必需保持端點到端點的資料整合性</a:t>
            </a:r>
            <a:r>
              <a:rPr lang="en-US" altLang="zh-TW" dirty="0"/>
              <a:t>, </a:t>
            </a:r>
            <a:r>
              <a:rPr lang="zh-TW" altLang="en-US" dirty="0"/>
              <a:t>也要負責將大資料切割成很多小區段</a:t>
            </a:r>
            <a:r>
              <a:rPr lang="en-US" altLang="zh-TW" dirty="0"/>
              <a:t>, </a:t>
            </a:r>
            <a:r>
              <a:rPr lang="zh-TW" altLang="en-US" dirty="0"/>
              <a:t>傳送到目的端後將這些區段組合起來</a:t>
            </a:r>
            <a:r>
              <a:rPr lang="en-US" altLang="zh-TW" dirty="0"/>
              <a:t>, </a:t>
            </a:r>
            <a:r>
              <a:rPr lang="zh-TW" altLang="en-US" dirty="0"/>
              <a:t>再傳</a:t>
            </a:r>
            <a:r>
              <a:rPr lang="zh-TW" altLang="en-US" dirty="0" smtClean="0"/>
              <a:t>給</a:t>
            </a:r>
            <a:r>
              <a:rPr lang="zh-TW" altLang="en-US" dirty="0"/>
              <a:t>上</a:t>
            </a:r>
            <a:r>
              <a:rPr lang="zh-TW" altLang="en-US" dirty="0" smtClean="0"/>
              <a:t>面</a:t>
            </a:r>
            <a:r>
              <a:rPr lang="zh-TW" altLang="en-US" dirty="0"/>
              <a:t>的應用層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</a:t>
            </a:r>
            <a:r>
              <a:rPr lang="en-US" altLang="zh-TW" dirty="0" smtClean="0"/>
              <a:t>]</a:t>
            </a:r>
            <a:r>
              <a:rPr lang="zh-TW" altLang="en-US" dirty="0"/>
              <a:t>傳輸</a:t>
            </a:r>
            <a:r>
              <a:rPr lang="zh-TW" altLang="en-US" dirty="0" smtClean="0"/>
              <a:t>層主要</a:t>
            </a:r>
            <a:r>
              <a:rPr lang="zh-TW" altLang="en-US" dirty="0"/>
              <a:t>通訊協定有二：</a:t>
            </a:r>
          </a:p>
          <a:p>
            <a:r>
              <a:rPr lang="en-US" altLang="zh-TW" dirty="0"/>
              <a:t>TCP ( Transport Control Protocol</a:t>
            </a:r>
            <a:r>
              <a:rPr lang="en-US" altLang="zh-TW" dirty="0" smtClean="0"/>
              <a:t>) </a:t>
            </a:r>
            <a:r>
              <a:rPr lang="zh-TW" altLang="en-US" dirty="0" smtClean="0"/>
              <a:t>傳輸</a:t>
            </a:r>
            <a:r>
              <a:rPr lang="zh-TW" altLang="en-US" dirty="0"/>
              <a:t>控制協定</a:t>
            </a:r>
          </a:p>
          <a:p>
            <a:r>
              <a:rPr lang="en-US" altLang="zh-TW" dirty="0"/>
              <a:t>UDP (User Datagram Protocol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使用者</a:t>
            </a:r>
            <a:r>
              <a:rPr lang="zh-TW" altLang="en-US" dirty="0"/>
              <a:t>資料片協定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[3]TCP </a:t>
            </a:r>
            <a:r>
              <a:rPr lang="zh-TW" altLang="en-US" dirty="0"/>
              <a:t>提供可靠的資料傳遞服務</a:t>
            </a:r>
            <a:r>
              <a:rPr lang="en-US" altLang="zh-TW" dirty="0"/>
              <a:t>, </a:t>
            </a:r>
            <a:r>
              <a:rPr lang="zh-TW" altLang="en-US" dirty="0"/>
              <a:t>有端點對端點的錯誤偵測與矯正；</a:t>
            </a:r>
          </a:p>
          <a:p>
            <a:r>
              <a:rPr lang="en-US" altLang="zh-TW" dirty="0"/>
              <a:t>[4]UDP </a:t>
            </a:r>
            <a:r>
              <a:rPr lang="zh-TW" altLang="en-US" dirty="0"/>
              <a:t>則提供低額外負擔、非連線式的資料包</a:t>
            </a:r>
            <a:r>
              <a:rPr lang="en-US" altLang="zh-TW" dirty="0"/>
              <a:t>(Datagram) </a:t>
            </a:r>
            <a:r>
              <a:rPr lang="zh-TW" altLang="en-US" dirty="0"/>
              <a:t>傳遞服務。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5]</a:t>
            </a:r>
            <a:r>
              <a:rPr lang="zh-TW" altLang="en-US" dirty="0"/>
              <a:t>兩個協定都在應用層與網際網路層間傳遞資料</a:t>
            </a:r>
            <a:r>
              <a:rPr lang="en-US" altLang="zh-TW" dirty="0"/>
              <a:t>, </a:t>
            </a:r>
            <a:r>
              <a:rPr lang="zh-TW" altLang="en-US" dirty="0"/>
              <a:t>而且都使用通訊埠</a:t>
            </a:r>
            <a:r>
              <a:rPr lang="en-US" altLang="zh-TW" dirty="0"/>
              <a:t>(Port) </a:t>
            </a:r>
            <a:r>
              <a:rPr lang="zh-TW" altLang="en-US" dirty="0"/>
              <a:t>和</a:t>
            </a:r>
            <a:r>
              <a:rPr lang="en-US" altLang="zh-TW" dirty="0"/>
              <a:t>Socket </a:t>
            </a:r>
            <a:r>
              <a:rPr lang="zh-TW" altLang="en-US" dirty="0"/>
              <a:t>來建立連線。</a:t>
            </a:r>
          </a:p>
        </p:txBody>
      </p:sp>
      <p:sp>
        <p:nvSpPr>
          <p:cNvPr id="34" name="矩形 33"/>
          <p:cNvSpPr/>
          <p:nvPr/>
        </p:nvSpPr>
        <p:spPr>
          <a:xfrm>
            <a:off x="3192162" y="2201561"/>
            <a:ext cx="457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傳輸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Transport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341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7" y="311311"/>
            <a:ext cx="2664183" cy="37310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99253" y="1892291"/>
            <a:ext cx="5482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對應到</a:t>
            </a:r>
            <a:r>
              <a:rPr lang="en-US" altLang="zh-TW" dirty="0"/>
              <a:t>OSI </a:t>
            </a:r>
            <a:r>
              <a:rPr lang="zh-TW" altLang="en-US" dirty="0"/>
              <a:t>參考模型的上面</a:t>
            </a:r>
            <a:r>
              <a:rPr lang="en-US" altLang="zh-TW" dirty="0"/>
              <a:t>3 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提供終端使用者程序的服務</a:t>
            </a:r>
            <a:r>
              <a:rPr lang="en-US" altLang="zh-TW" dirty="0"/>
              <a:t>,</a:t>
            </a:r>
            <a:r>
              <a:rPr lang="zh-TW" altLang="en-US" dirty="0"/>
              <a:t>及使用者所執行之應用程式特有的服務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[3]</a:t>
            </a:r>
            <a:r>
              <a:rPr lang="zh-TW" altLang="en-US" dirty="0"/>
              <a:t>因為它結合了其他</a:t>
            </a:r>
            <a:r>
              <a:rPr lang="en-US" altLang="zh-TW" dirty="0"/>
              <a:t>OSI </a:t>
            </a:r>
            <a:r>
              <a:rPr lang="zh-TW" altLang="en-US" dirty="0"/>
              <a:t>階層的功能</a:t>
            </a:r>
            <a:r>
              <a:rPr lang="en-US" altLang="zh-TW" dirty="0"/>
              <a:t>, </a:t>
            </a:r>
            <a:r>
              <a:rPr lang="zh-TW" altLang="en-US" dirty="0"/>
              <a:t>所以表現層和會談層的動作也會在這兒發生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</a:t>
            </a:r>
            <a:r>
              <a:rPr lang="zh-TW" altLang="en-US" dirty="0"/>
              <a:t>資料加密</a:t>
            </a:r>
            <a:r>
              <a:rPr lang="en-US" altLang="zh-TW" dirty="0"/>
              <a:t>/ </a:t>
            </a:r>
            <a:r>
              <a:rPr lang="zh-TW" altLang="en-US" dirty="0"/>
              <a:t>解密和壓縮</a:t>
            </a:r>
            <a:r>
              <a:rPr lang="en-US" altLang="zh-TW" dirty="0"/>
              <a:t>/ </a:t>
            </a:r>
            <a:r>
              <a:rPr lang="zh-TW" altLang="en-US" dirty="0"/>
              <a:t>解壓縮的動作</a:t>
            </a:r>
            <a:r>
              <a:rPr lang="en-US" altLang="zh-TW" dirty="0"/>
              <a:t>, </a:t>
            </a:r>
            <a:r>
              <a:rPr lang="zh-TW" altLang="en-US" dirty="0"/>
              <a:t>也都在這㆒層發生；但對應於</a:t>
            </a:r>
            <a:r>
              <a:rPr lang="en-US" altLang="zh-TW" dirty="0"/>
              <a:t>OSI </a:t>
            </a:r>
            <a:r>
              <a:rPr lang="zh-TW" altLang="en-US" dirty="0"/>
              <a:t>模型</a:t>
            </a:r>
            <a:r>
              <a:rPr lang="en-US" altLang="zh-TW" dirty="0"/>
              <a:t>,</a:t>
            </a:r>
            <a:r>
              <a:rPr lang="zh-TW" altLang="en-US" dirty="0"/>
              <a:t>這些是表現層的功能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另外</a:t>
            </a:r>
            <a:r>
              <a:rPr lang="zh-TW" altLang="en-US" dirty="0"/>
              <a:t>像啟始、維持、和結束會談的會談層功能也在這一層完成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一層有很多應用服務</a:t>
            </a:r>
            <a:r>
              <a:rPr lang="en-US" altLang="zh-TW" dirty="0"/>
              <a:t>, </a:t>
            </a:r>
            <a:r>
              <a:rPr lang="zh-TW" altLang="en-US" dirty="0"/>
              <a:t>每一個應用服務都會用有對應的</a:t>
            </a:r>
            <a:r>
              <a:rPr lang="en-US" altLang="zh-TW" dirty="0"/>
              <a:t>port</a:t>
            </a:r>
          </a:p>
        </p:txBody>
      </p:sp>
      <p:sp>
        <p:nvSpPr>
          <p:cNvPr id="4" name="矩形 3"/>
          <p:cNvSpPr/>
          <p:nvPr/>
        </p:nvSpPr>
        <p:spPr>
          <a:xfrm>
            <a:off x="2923957" y="1151923"/>
            <a:ext cx="585757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應用層</a:t>
            </a:r>
            <a:r>
              <a:rPr lang="en-US" altLang="zh-TW" dirty="0"/>
              <a:t>(Application layer)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80677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74" y="576504"/>
            <a:ext cx="7683791" cy="59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62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2572" y="1546821"/>
            <a:ext cx="77394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During encapsulation in which order is information packaged in OSI model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A)Data, Packet, Segment, Frame 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B)Segment, Data, Packet, Frame</a:t>
            </a:r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C)Data, Segment, Packet, Frame  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D)Packet, Data, Segment, Frame.</a:t>
            </a:r>
          </a:p>
        </p:txBody>
      </p:sp>
    </p:spTree>
    <p:extLst>
      <p:ext uri="{BB962C8B-B14F-4D97-AF65-F5344CB8AC3E}">
        <p14:creationId xmlns:p14="http://schemas.microsoft.com/office/powerpoint/2010/main" val="4179368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1" y="1114296"/>
            <a:ext cx="7659650" cy="44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15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30140"/>
            <a:ext cx="8417696" cy="46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1678" y="70708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06503"/>
              </p:ext>
            </p:extLst>
          </p:nvPr>
        </p:nvGraphicFramePr>
        <p:xfrm>
          <a:off x="575495" y="3200624"/>
          <a:ext cx="833669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371"/>
                <a:gridCol w="4744320"/>
              </a:tblGrid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Layer-7:application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Gateway    L7-switch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Layer-4:Transport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                    L4-switch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Layer-3:Network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Routers      L3-switch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Layer-2:Data</a:t>
                      </a:r>
                      <a:r>
                        <a:rPr lang="en-US" altLang="zh-TW" sz="2800" baseline="0" dirty="0" smtClean="0"/>
                        <a:t> Link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Bridges       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Switch</a:t>
                      </a:r>
                      <a:endParaRPr lang="zh-TW" altLang="en-US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Layer-1:Physical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Repeaters      Hubs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7045" y="162370"/>
            <a:ext cx="3866407" cy="30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000" y="2883760"/>
            <a:ext cx="6858000" cy="1816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應用層網路協定</a:t>
            </a:r>
            <a:endParaRPr lang="en-US" altLang="zh-TW" sz="6000" dirty="0"/>
          </a:p>
          <a:p>
            <a:pPr algn="ctr"/>
            <a:r>
              <a:rPr lang="en-US" altLang="zh-TW" sz="6000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6992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0456" y="1558215"/>
            <a:ext cx="6683739" cy="545958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1550194" y="3365926"/>
            <a:ext cx="60436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altLang="zh-TW" dirty="0"/>
              <a:t>DNS </a:t>
            </a:r>
            <a:r>
              <a:rPr lang="zh-TW" altLang="en-US" dirty="0"/>
              <a:t>系統是由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r>
              <a:rPr lang="zh-TW" altLang="en-US" dirty="0"/>
              <a:t>和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Client) </a:t>
            </a:r>
            <a:r>
              <a:rPr lang="zh-TW" altLang="en-US" dirty="0"/>
              <a:t>所組成。</a:t>
            </a:r>
            <a:endParaRPr lang="en-US" altLang="zh-TW" dirty="0"/>
          </a:p>
          <a:p>
            <a:pPr marL="160735" indent="-160735">
              <a:buFont typeface="Wingdings" panose="05000000000000000000" pitchFamily="2" charset="2"/>
              <a:buChar char="Ø"/>
            </a:pPr>
            <a:r>
              <a:rPr lang="zh-TW" altLang="en-US" dirty="0"/>
              <a:t>當使用者在瀏覽器等應用程式中輸入一個 </a:t>
            </a:r>
            <a:r>
              <a:rPr lang="en-US" altLang="zh-TW" dirty="0"/>
              <a:t>FQDN </a:t>
            </a:r>
            <a:r>
              <a:rPr lang="zh-TW" altLang="en-US" dirty="0"/>
              <a:t>後</a:t>
            </a:r>
            <a:r>
              <a:rPr lang="en-US" altLang="zh-TW" dirty="0"/>
              <a:t>, DNS </a:t>
            </a:r>
            <a:r>
              <a:rPr lang="zh-TW" altLang="en-US" dirty="0"/>
              <a:t>用戶端會向 </a:t>
            </a:r>
            <a:r>
              <a:rPr lang="en-US" altLang="zh-TW" dirty="0"/>
              <a:t>DNS</a:t>
            </a:r>
            <a:r>
              <a:rPr lang="zh-TW" altLang="en-US" dirty="0"/>
              <a:t>伺服器要求查詢此 </a:t>
            </a:r>
            <a:r>
              <a:rPr lang="en-US" altLang="zh-TW" dirty="0"/>
              <a:t>FQDN </a:t>
            </a:r>
            <a:r>
              <a:rPr lang="zh-TW" altLang="en-US" dirty="0"/>
              <a:t>的 </a:t>
            </a:r>
            <a:r>
              <a:rPr lang="en-US" altLang="zh-TW" dirty="0"/>
              <a:t>IP </a:t>
            </a:r>
            <a:r>
              <a:rPr lang="zh-TW" altLang="en-US" dirty="0"/>
              <a:t>位址</a:t>
            </a:r>
            <a:r>
              <a:rPr lang="en-US" altLang="zh-TW" dirty="0"/>
              <a:t>, </a:t>
            </a:r>
            <a:r>
              <a:rPr lang="zh-TW" altLang="en-US" dirty="0"/>
              <a:t>而伺服器則會去對照其資料庫內的資料</a:t>
            </a:r>
            <a:r>
              <a:rPr lang="en-US" altLang="zh-TW" dirty="0"/>
              <a:t>, </a:t>
            </a:r>
            <a:r>
              <a:rPr lang="zh-TW" altLang="en-US" dirty="0"/>
              <a:t>並將 </a:t>
            </a:r>
            <a:r>
              <a:rPr lang="en-US" altLang="zh-TW" dirty="0"/>
              <a:t>IP </a:t>
            </a:r>
            <a:r>
              <a:rPr lang="zh-TW" altLang="en-US" dirty="0"/>
              <a:t>位址回覆給用戶端。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5" y="2101273"/>
            <a:ext cx="708089" cy="5670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6490" y="1892551"/>
            <a:ext cx="9316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</a:rPr>
              <a:t>168.95.1.1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6489" y="2579454"/>
            <a:ext cx="896399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endParaRPr lang="en-US" altLang="zh-TW" sz="1013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endParaRPr lang="zh-TW" alt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2397690" y="2460558"/>
            <a:ext cx="1521570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13" dirty="0"/>
              <a:t>DNS </a:t>
            </a:r>
            <a:r>
              <a:rPr lang="zh-TW" altLang="en-US" sz="1013" dirty="0"/>
              <a:t>用戶端 </a:t>
            </a:r>
            <a:r>
              <a:rPr lang="en-US" altLang="zh-TW" sz="1013" dirty="0"/>
              <a:t>(DNS Client) </a:t>
            </a:r>
            <a:endParaRPr lang="zh-TW" altLang="en-US" sz="1013" dirty="0"/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814" y="2702362"/>
            <a:ext cx="744617" cy="412403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529012" y="2384791"/>
            <a:ext cx="1881188" cy="5237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10456" y="1008091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350" dirty="0"/>
              <a:t>Domain Name (System)Server</a:t>
            </a:r>
          </a:p>
          <a:p>
            <a:r>
              <a:rPr lang="zh-TW" altLang="en-US" sz="1350" dirty="0"/>
              <a:t>網域名稱服務</a:t>
            </a:r>
            <a:r>
              <a:rPr lang="en-US" altLang="zh-TW" sz="1350" dirty="0"/>
              <a:t>(</a:t>
            </a:r>
            <a:r>
              <a:rPr lang="zh-TW" altLang="en-US" sz="1350" dirty="0"/>
              <a:t>伺服器</a:t>
            </a:r>
            <a:r>
              <a:rPr lang="en-US" altLang="zh-TW" sz="1350" dirty="0"/>
              <a:t>)</a:t>
            </a:r>
            <a:endParaRPr lang="zh-TW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3529013" y="2971716"/>
            <a:ext cx="82529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 err="1"/>
              <a:t>nslookup</a:t>
            </a:r>
            <a:endParaRPr lang="en-US" altLang="zh-TW" sz="1350" dirty="0"/>
          </a:p>
        </p:txBody>
      </p:sp>
    </p:spTree>
    <p:extLst>
      <p:ext uri="{BB962C8B-B14F-4D97-AF65-F5344CB8AC3E}">
        <p14:creationId xmlns:p14="http://schemas.microsoft.com/office/powerpoint/2010/main" val="32047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2999" y="1501794"/>
            <a:ext cx="6743700" cy="570905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250" dirty="0">
                <a:solidFill>
                  <a:schemeClr val="bg1"/>
                </a:solidFill>
              </a:rPr>
              <a:t>完整網域名稱</a:t>
            </a:r>
            <a:r>
              <a:rPr lang="en-US" altLang="zh-TW" sz="2250" dirty="0">
                <a:solidFill>
                  <a:schemeClr val="bg1"/>
                </a:solidFill>
              </a:rPr>
              <a:t> (FQDN, Fully Qualified Domain Name)</a:t>
            </a:r>
            <a:endParaRPr lang="zh-TW" altLang="en-US" sz="225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0177" y="4398040"/>
            <a:ext cx="622934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dirty="0"/>
              <a:t>Q::</a:t>
            </a:r>
            <a:r>
              <a:rPr lang="zh-TW" altLang="en-US" sz="1350" dirty="0"/>
              <a:t>平常我們在輸入網址時</a:t>
            </a:r>
            <a:r>
              <a:rPr lang="en-US" altLang="zh-TW" sz="1350" dirty="0"/>
              <a:t>, </a:t>
            </a:r>
            <a:r>
              <a:rPr lang="zh-TW" altLang="en-US" sz="1350" dirty="0"/>
              <a:t>大多數都沒加上結尾的</a:t>
            </a:r>
            <a:r>
              <a:rPr lang="en-US" altLang="zh-TW" sz="1350" dirty="0"/>
              <a:t>『.』, </a:t>
            </a:r>
            <a:r>
              <a:rPr lang="zh-TW" altLang="en-US" sz="1350" dirty="0"/>
              <a:t>為何還是可以正常作業呢？</a:t>
            </a:r>
            <a:endParaRPr lang="en-US" altLang="zh-TW" sz="1350" dirty="0"/>
          </a:p>
          <a:p>
            <a:r>
              <a:rPr lang="en-US" altLang="zh-TW" sz="1350" dirty="0"/>
              <a:t>A::</a:t>
            </a:r>
            <a:r>
              <a:rPr lang="zh-TW" altLang="en-US" sz="1350" dirty="0"/>
              <a:t>大部份網路應用程式在解讀名稱時</a:t>
            </a:r>
            <a:r>
              <a:rPr lang="en-US" altLang="zh-TW" sz="1350" dirty="0"/>
              <a:t>, </a:t>
            </a:r>
            <a:r>
              <a:rPr lang="zh-TW" altLang="en-US" sz="1350" dirty="0"/>
              <a:t>會自動補上</a:t>
            </a:r>
            <a:r>
              <a:rPr lang="en-US" altLang="zh-TW" sz="1350" dirty="0"/>
              <a:t>『.』, </a:t>
            </a:r>
            <a:r>
              <a:rPr lang="zh-TW" altLang="en-US" sz="1350" dirty="0"/>
              <a:t>以方便我們使用</a:t>
            </a:r>
          </a:p>
        </p:txBody>
      </p:sp>
      <p:sp>
        <p:nvSpPr>
          <p:cNvPr id="5" name="矩形 4"/>
          <p:cNvSpPr/>
          <p:nvPr/>
        </p:nvSpPr>
        <p:spPr>
          <a:xfrm>
            <a:off x="2124075" y="3557521"/>
            <a:ext cx="4781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zh-TW" altLang="en-US" dirty="0"/>
              <a:t>：</a:t>
            </a:r>
            <a:r>
              <a:rPr lang="en-US" altLang="zh-TW" dirty="0"/>
              <a:t>Web </a:t>
            </a:r>
            <a:r>
              <a:rPr lang="zh-TW" altLang="en-US" dirty="0"/>
              <a:t>伺服器的主機名稱。</a:t>
            </a:r>
          </a:p>
          <a:p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TW" altLang="en-US" dirty="0"/>
              <a:t>：</a:t>
            </a:r>
            <a:r>
              <a:rPr lang="en-US" altLang="zh-TW" dirty="0"/>
              <a:t>Web </a:t>
            </a:r>
            <a:r>
              <a:rPr lang="zh-TW" altLang="en-US" dirty="0"/>
              <a:t>伺服器所在的網域名稱。</a:t>
            </a:r>
          </a:p>
        </p:txBody>
      </p:sp>
      <p:sp>
        <p:nvSpPr>
          <p:cNvPr id="6" name="矩形 5"/>
          <p:cNvSpPr/>
          <p:nvPr/>
        </p:nvSpPr>
        <p:spPr>
          <a:xfrm>
            <a:off x="1204912" y="2674586"/>
            <a:ext cx="66198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完整網域名稱</a:t>
            </a:r>
            <a:r>
              <a:rPr lang="en-US" altLang="zh-TW" sz="1350" dirty="0"/>
              <a:t> (FQDN, Fully Qualified Domain Name) ==『</a:t>
            </a:r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主機名稱</a:t>
            </a:r>
            <a:r>
              <a:rPr lang="en-US" altLang="zh-TW" sz="1350" dirty="0"/>
              <a:t>』 + 『</a:t>
            </a:r>
            <a:r>
              <a:rPr lang="zh-TW" altLang="en-US" sz="135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網域名稱</a:t>
            </a:r>
            <a:r>
              <a:rPr lang="en-US" altLang="zh-TW" sz="1350" dirty="0"/>
              <a:t>』 + 『</a:t>
            </a:r>
            <a:r>
              <a:rPr lang="en-US" altLang="zh-TW" sz="13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1350" dirty="0"/>
              <a:t>』</a:t>
            </a:r>
          </a:p>
        </p:txBody>
      </p:sp>
      <p:sp>
        <p:nvSpPr>
          <p:cNvPr id="7" name="矩形 6"/>
          <p:cNvSpPr/>
          <p:nvPr/>
        </p:nvSpPr>
        <p:spPr>
          <a:xfrm>
            <a:off x="1566864" y="2674586"/>
            <a:ext cx="3285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7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en-US" altLang="zh-TW" sz="2475" dirty="0"/>
              <a:t>.</a:t>
            </a:r>
            <a:r>
              <a:rPr lang="en-US" altLang="zh-TW" sz="247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sz="5400" dirty="0">
                <a:solidFill>
                  <a:srgbClr val="7030A0"/>
                </a:solidFill>
              </a:rPr>
              <a:t>.</a:t>
            </a:r>
            <a:endParaRPr lang="zh-TW" altLang="en-US" sz="5400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6948" y="2233525"/>
            <a:ext cx="3179460" cy="40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25" dirty="0">
                <a:solidFill>
                  <a:srgbClr val="002060"/>
                </a:solidFill>
              </a:rPr>
              <a:t>dns.hinet.net        168.95.1.1</a:t>
            </a:r>
            <a:endParaRPr lang="zh-TW" altLang="en-US" sz="2025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65847" y="2823741"/>
            <a:ext cx="2690813" cy="19628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用戶端要求伺服器由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查出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位址的動作稱之為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Query),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一般直接說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而伺服器查出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位址並回傳給用戶端的動作就叫做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Resolution),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一般又簡稱為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若要求由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位址查詢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則稱為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(Reverse Name Query),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而伺服器所對應的動作自然也就稱為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143000" y="1740373"/>
            <a:ext cx="6858000" cy="5459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51435" tIns="25718" rIns="51435" bIns="2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7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7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endParaRPr lang="zh-TW" altLang="en-US" sz="247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0007" y="4145176"/>
            <a:ext cx="1058303" cy="438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</a:t>
            </a:r>
          </a:p>
        </p:txBody>
      </p:sp>
      <p:sp>
        <p:nvSpPr>
          <p:cNvPr id="7" name="矩形 6"/>
          <p:cNvSpPr/>
          <p:nvPr/>
        </p:nvSpPr>
        <p:spPr>
          <a:xfrm>
            <a:off x="2650008" y="2800739"/>
            <a:ext cx="9599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700" dirty="0"/>
              <a:t>FQDN </a:t>
            </a:r>
            <a:endParaRPr lang="zh-TW" altLang="en-US" sz="27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819400" y="3341895"/>
            <a:ext cx="4763" cy="729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12554" y="3240240"/>
            <a:ext cx="1324402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solidFill>
                  <a:srgbClr val="669900"/>
                </a:solidFill>
              </a:rPr>
              <a:t>正向名稱查詢</a:t>
            </a:r>
            <a:r>
              <a:rPr lang="zh-TW" altLang="en-US" sz="1013" dirty="0"/>
              <a:t> </a:t>
            </a:r>
            <a:endParaRPr lang="en-US" altLang="zh-TW" sz="1013" dirty="0"/>
          </a:p>
          <a:p>
            <a:r>
              <a:rPr lang="en-US" altLang="zh-TW" sz="1013" dirty="0"/>
              <a:t>Forward Name Query</a:t>
            </a:r>
            <a:endParaRPr lang="zh-TW" altLang="en-US" sz="1013" dirty="0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3457575" y="3361231"/>
            <a:ext cx="4763" cy="690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02915" y="3769200"/>
            <a:ext cx="704039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</a:p>
        </p:txBody>
      </p:sp>
      <p:sp>
        <p:nvSpPr>
          <p:cNvPr id="14" name="矩形 13"/>
          <p:cNvSpPr/>
          <p:nvPr/>
        </p:nvSpPr>
        <p:spPr>
          <a:xfrm>
            <a:off x="3609975" y="3290574"/>
            <a:ext cx="1324402" cy="559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 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Name Query</a:t>
            </a: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</a:p>
        </p:txBody>
      </p:sp>
    </p:spTree>
    <p:extLst>
      <p:ext uri="{BB962C8B-B14F-4D97-AF65-F5344CB8AC3E}">
        <p14:creationId xmlns:p14="http://schemas.microsoft.com/office/powerpoint/2010/main" val="9171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872" y="2703704"/>
            <a:ext cx="5024485" cy="2031174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143000" y="1740373"/>
            <a:ext cx="6858000" cy="5459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51435" tIns="25718" rIns="51435" bIns="2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r>
              <a:rPr lang="en-US" altLang="zh-TW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altLang="zh-TW" sz="2475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nslookup</a:t>
            </a:r>
            <a:endParaRPr lang="zh-TW" altLang="en-US" sz="247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12420" y="3594854"/>
            <a:ext cx="13944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網址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2420" y="3979426"/>
            <a:ext cx="13944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IVP6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2420" y="4348758"/>
            <a:ext cx="13944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IVP4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>
            <a:off x="1706880" y="3779520"/>
            <a:ext cx="1059180" cy="259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3"/>
          </p:cNvCxnSpPr>
          <p:nvPr/>
        </p:nvCxnSpPr>
        <p:spPr>
          <a:xfrm>
            <a:off x="1706880" y="4164092"/>
            <a:ext cx="1394460" cy="878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</p:cNvCxnSpPr>
          <p:nvPr/>
        </p:nvCxnSpPr>
        <p:spPr>
          <a:xfrm flipV="1">
            <a:off x="1706880" y="4472940"/>
            <a:ext cx="1181100" cy="60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040880" y="2808208"/>
            <a:ext cx="13944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DNS</a:t>
            </a:r>
            <a:r>
              <a:rPr lang="zh-TW" altLang="en-US" dirty="0" smtClean="0"/>
              <a:t>名稱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40880" y="3190994"/>
            <a:ext cx="13944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DNS IP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5" idx="1"/>
          </p:cNvCxnSpPr>
          <p:nvPr/>
        </p:nvCxnSpPr>
        <p:spPr>
          <a:xfrm flipH="1">
            <a:off x="4389120" y="2992874"/>
            <a:ext cx="2651760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6" idx="1"/>
          </p:cNvCxnSpPr>
          <p:nvPr/>
        </p:nvCxnSpPr>
        <p:spPr>
          <a:xfrm flipH="1">
            <a:off x="4168140" y="3375660"/>
            <a:ext cx="287274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網路設備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8224" y="1415734"/>
            <a:ext cx="6951246" cy="19037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083" y="3677636"/>
            <a:ext cx="7793570" cy="20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6713" y="1056849"/>
            <a:ext cx="5358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https://en.wikipedia.org/wiki/Bridging_(networking)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6143" y="410518"/>
            <a:ext cx="4761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網路設備</a:t>
            </a:r>
            <a:r>
              <a:rPr lang="en-US" altLang="zh-TW" sz="3600" dirty="0" smtClean="0"/>
              <a:t>:</a:t>
            </a:r>
            <a:r>
              <a:rPr lang="en-US" altLang="zh-TW" sz="3600" b="1" dirty="0" smtClean="0"/>
              <a:t>bridge</a:t>
            </a:r>
            <a:r>
              <a:rPr lang="zh-TW" altLang="zh-TW" sz="3600" dirty="0"/>
              <a:t>橋接</a:t>
            </a:r>
            <a:r>
              <a:rPr lang="zh-TW" altLang="zh-TW" sz="3600" dirty="0" smtClean="0"/>
              <a:t>器</a:t>
            </a:r>
            <a:endParaRPr lang="zh-TW" altLang="zh-TW" sz="3600" dirty="0"/>
          </a:p>
        </p:txBody>
      </p:sp>
      <p:sp>
        <p:nvSpPr>
          <p:cNvPr id="4" name="矩形 3"/>
          <p:cNvSpPr/>
          <p:nvPr/>
        </p:nvSpPr>
        <p:spPr>
          <a:xfrm>
            <a:off x="333766" y="2012587"/>
            <a:ext cx="43782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橋接器（</a:t>
            </a:r>
            <a:r>
              <a:rPr lang="en-US" altLang="zh-TW" sz="2400" dirty="0" smtClean="0"/>
              <a:t>network bridge</a:t>
            </a:r>
            <a:r>
              <a:rPr lang="zh-TW" altLang="en-US" sz="2400" dirty="0" smtClean="0"/>
              <a:t>），又稱網橋，一種網路裝置，負責網路橋接（</a:t>
            </a:r>
            <a:r>
              <a:rPr lang="en-US" altLang="zh-TW" sz="2400" dirty="0" smtClean="0"/>
              <a:t>network bridging</a:t>
            </a:r>
            <a:r>
              <a:rPr lang="zh-TW" altLang="en-US" sz="2400" dirty="0" smtClean="0"/>
              <a:t>）之用。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橋接器將網路的多個網段在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資料鏈路層（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模型第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層）</a:t>
            </a:r>
            <a:r>
              <a:rPr lang="zh-TW" altLang="en-US" sz="2400" dirty="0" smtClean="0"/>
              <a:t>連接起來（即橋接）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9635" y="2362885"/>
            <a:ext cx="3854510" cy="26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1243</TotalTime>
  <Words>4839</Words>
  <Application>Microsoft Office PowerPoint</Application>
  <PresentationFormat>如螢幕大小 (4:3)</PresentationFormat>
  <Paragraphs>621</Paragraphs>
  <Slides>74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75" baseType="lpstr">
      <vt:lpstr>Office 佈景主題</vt:lpstr>
      <vt:lpstr>PowerPoint 簡報</vt:lpstr>
      <vt:lpstr>單元學習目標</vt:lpstr>
      <vt:lpstr>PowerPoint 簡報</vt:lpstr>
      <vt:lpstr>網路架構 </vt:lpstr>
      <vt:lpstr>網路架構</vt:lpstr>
      <vt:lpstr>PowerPoint 簡報</vt:lpstr>
      <vt:lpstr>PowerPoint 簡報</vt:lpstr>
      <vt:lpstr>網路設備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網路架構:Peer-to-Peer(P2P) vs. Client/Server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網路協定:: OSI Model | TCP/IP Protocal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DNS 名稱解析</vt:lpstr>
      <vt:lpstr>完整網域名稱 (FQDN, Fully Qualified Domain Name)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網路基本知識</dc:title>
  <dc:creator>BREAKALLCTF{Letmeseesee}</dc:creator>
  <cp:lastModifiedBy>KSUIE</cp:lastModifiedBy>
  <cp:revision>46</cp:revision>
  <dcterms:created xsi:type="dcterms:W3CDTF">2019-04-30T02:45:08Z</dcterms:created>
  <dcterms:modified xsi:type="dcterms:W3CDTF">2019-10-02T13:32:41Z</dcterms:modified>
</cp:coreProperties>
</file>