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8" r:id="rId6"/>
    <p:sldId id="260" r:id="rId7"/>
    <p:sldId id="262" r:id="rId8"/>
    <p:sldId id="265" r:id="rId9"/>
    <p:sldId id="266"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107" d="100"/>
          <a:sy n="107" d="100"/>
        </p:scale>
        <p:origin x="67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E295CEC2-B8ED-4570-B4F6-94FEFBBFA581}" type="datetimeFigureOut">
              <a:rPr lang="zh-TW" altLang="en-US" smtClean="0"/>
              <a:t>2023/10/13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41242D4-4AE8-491B-A075-FCA321F4398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1187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295CEC2-B8ED-4570-B4F6-94FEFBBFA581}" type="datetimeFigureOut">
              <a:rPr lang="zh-TW" altLang="en-US" smtClean="0"/>
              <a:t>2023/10/13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41242D4-4AE8-491B-A075-FCA321F43986}" type="slidenum">
              <a:rPr lang="zh-TW" altLang="en-US" smtClean="0"/>
              <a:t>‹#›</a:t>
            </a:fld>
            <a:endParaRPr lang="zh-TW" altLang="en-US"/>
          </a:p>
        </p:txBody>
      </p:sp>
    </p:spTree>
    <p:extLst>
      <p:ext uri="{BB962C8B-B14F-4D97-AF65-F5344CB8AC3E}">
        <p14:creationId xmlns:p14="http://schemas.microsoft.com/office/powerpoint/2010/main" val="204472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295CEC2-B8ED-4570-B4F6-94FEFBBFA581}" type="datetimeFigureOut">
              <a:rPr lang="zh-TW" altLang="en-US" smtClean="0"/>
              <a:t>2023/10/13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41242D4-4AE8-491B-A075-FCA321F43986}" type="slidenum">
              <a:rPr lang="zh-TW" altLang="en-US" smtClean="0"/>
              <a:t>‹#›</a:t>
            </a:fld>
            <a:endParaRPr lang="zh-TW" altLang="en-US"/>
          </a:p>
        </p:txBody>
      </p:sp>
    </p:spTree>
    <p:extLst>
      <p:ext uri="{BB962C8B-B14F-4D97-AF65-F5344CB8AC3E}">
        <p14:creationId xmlns:p14="http://schemas.microsoft.com/office/powerpoint/2010/main" val="2519444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295CEC2-B8ED-4570-B4F6-94FEFBBFA581}" type="datetimeFigureOut">
              <a:rPr lang="zh-TW" altLang="en-US" smtClean="0"/>
              <a:t>2023/10/13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41242D4-4AE8-491B-A075-FCA321F43986}" type="slidenum">
              <a:rPr lang="zh-TW" altLang="en-US" smtClean="0"/>
              <a:t>‹#›</a:t>
            </a:fld>
            <a:endParaRPr lang="zh-TW" altLang="en-US"/>
          </a:p>
        </p:txBody>
      </p:sp>
    </p:spTree>
    <p:extLst>
      <p:ext uri="{BB962C8B-B14F-4D97-AF65-F5344CB8AC3E}">
        <p14:creationId xmlns:p14="http://schemas.microsoft.com/office/powerpoint/2010/main" val="211857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295CEC2-B8ED-4570-B4F6-94FEFBBFA581}" type="datetimeFigureOut">
              <a:rPr lang="zh-TW" altLang="en-US" smtClean="0"/>
              <a:t>2023/10/13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41242D4-4AE8-491B-A075-FCA321F4398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828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295CEC2-B8ED-4570-B4F6-94FEFBBFA581}" type="datetimeFigureOut">
              <a:rPr lang="zh-TW" altLang="en-US" smtClean="0"/>
              <a:t>2023/10/13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41242D4-4AE8-491B-A075-FCA321F43986}" type="slidenum">
              <a:rPr lang="zh-TW" altLang="en-US" smtClean="0"/>
              <a:t>‹#›</a:t>
            </a:fld>
            <a:endParaRPr lang="zh-TW" altLang="en-US"/>
          </a:p>
        </p:txBody>
      </p:sp>
    </p:spTree>
    <p:extLst>
      <p:ext uri="{BB962C8B-B14F-4D97-AF65-F5344CB8AC3E}">
        <p14:creationId xmlns:p14="http://schemas.microsoft.com/office/powerpoint/2010/main" val="381878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295CEC2-B8ED-4570-B4F6-94FEFBBFA581}" type="datetimeFigureOut">
              <a:rPr lang="zh-TW" altLang="en-US" smtClean="0"/>
              <a:t>2023/10/13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F41242D4-4AE8-491B-A075-FCA321F43986}" type="slidenum">
              <a:rPr lang="zh-TW" altLang="en-US" smtClean="0"/>
              <a:t>‹#›</a:t>
            </a:fld>
            <a:endParaRPr lang="zh-TW" altLang="en-US"/>
          </a:p>
        </p:txBody>
      </p:sp>
    </p:spTree>
    <p:extLst>
      <p:ext uri="{BB962C8B-B14F-4D97-AF65-F5344CB8AC3E}">
        <p14:creationId xmlns:p14="http://schemas.microsoft.com/office/powerpoint/2010/main" val="1496651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295CEC2-B8ED-4570-B4F6-94FEFBBFA581}" type="datetimeFigureOut">
              <a:rPr lang="zh-TW" altLang="en-US" smtClean="0"/>
              <a:t>2023/10/13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F41242D4-4AE8-491B-A075-FCA321F43986}" type="slidenum">
              <a:rPr lang="zh-TW" altLang="en-US" smtClean="0"/>
              <a:t>‹#›</a:t>
            </a:fld>
            <a:endParaRPr lang="zh-TW" altLang="en-US"/>
          </a:p>
        </p:txBody>
      </p:sp>
    </p:spTree>
    <p:extLst>
      <p:ext uri="{BB962C8B-B14F-4D97-AF65-F5344CB8AC3E}">
        <p14:creationId xmlns:p14="http://schemas.microsoft.com/office/powerpoint/2010/main" val="170382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295CEC2-B8ED-4570-B4F6-94FEFBBFA581}" type="datetimeFigureOut">
              <a:rPr lang="zh-TW" altLang="en-US" smtClean="0"/>
              <a:t>2023/10/13</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F41242D4-4AE8-491B-A075-FCA321F43986}" type="slidenum">
              <a:rPr lang="zh-TW" altLang="en-US" smtClean="0"/>
              <a:t>‹#›</a:t>
            </a:fld>
            <a:endParaRPr lang="zh-TW" altLang="en-US"/>
          </a:p>
        </p:txBody>
      </p:sp>
    </p:spTree>
    <p:extLst>
      <p:ext uri="{BB962C8B-B14F-4D97-AF65-F5344CB8AC3E}">
        <p14:creationId xmlns:p14="http://schemas.microsoft.com/office/powerpoint/2010/main" val="803201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295CEC2-B8ED-4570-B4F6-94FEFBBFA581}" type="datetimeFigureOut">
              <a:rPr lang="zh-TW" altLang="en-US" smtClean="0"/>
              <a:t>2023/10/13</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41242D4-4AE8-491B-A075-FCA321F43986}" type="slidenum">
              <a:rPr lang="zh-TW" altLang="en-US" smtClean="0"/>
              <a:t>‹#›</a:t>
            </a:fld>
            <a:endParaRPr lang="zh-TW" altLang="en-US"/>
          </a:p>
        </p:txBody>
      </p:sp>
    </p:spTree>
    <p:extLst>
      <p:ext uri="{BB962C8B-B14F-4D97-AF65-F5344CB8AC3E}">
        <p14:creationId xmlns:p14="http://schemas.microsoft.com/office/powerpoint/2010/main" val="1532202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E295CEC2-B8ED-4570-B4F6-94FEFBBFA581}" type="datetimeFigureOut">
              <a:rPr lang="zh-TW" altLang="en-US" smtClean="0"/>
              <a:t>2023/10/13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41242D4-4AE8-491B-A075-FCA321F43986}" type="slidenum">
              <a:rPr lang="zh-TW" altLang="en-US" smtClean="0"/>
              <a:t>‹#›</a:t>
            </a:fld>
            <a:endParaRPr lang="zh-TW" altLang="en-US"/>
          </a:p>
        </p:txBody>
      </p:sp>
    </p:spTree>
    <p:extLst>
      <p:ext uri="{BB962C8B-B14F-4D97-AF65-F5344CB8AC3E}">
        <p14:creationId xmlns:p14="http://schemas.microsoft.com/office/powerpoint/2010/main" val="3130641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295CEC2-B8ED-4570-B4F6-94FEFBBFA581}" type="datetimeFigureOut">
              <a:rPr lang="zh-TW" altLang="en-US" smtClean="0"/>
              <a:t>2023/10/13</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41242D4-4AE8-491B-A075-FCA321F43986}"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047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7F892C-9BA6-EF17-6271-22EA28154710}"/>
              </a:ext>
            </a:extLst>
          </p:cNvPr>
          <p:cNvSpPr>
            <a:spLocks noGrp="1"/>
          </p:cNvSpPr>
          <p:nvPr>
            <p:ph type="ctrTitle"/>
          </p:nvPr>
        </p:nvSpPr>
        <p:spPr/>
        <p:txBody>
          <a:bodyPr>
            <a:normAutofit/>
          </a:bodyPr>
          <a:lstStyle/>
          <a:p>
            <a:r>
              <a:rPr lang="zh-TW" altLang="en-US" sz="6600" dirty="0">
                <a:latin typeface="微軟正黑體" panose="020B0604030504040204" pitchFamily="34" charset="-120"/>
                <a:ea typeface="微軟正黑體" panose="020B0604030504040204" pitchFamily="34" charset="-120"/>
              </a:rPr>
              <a:t>指導教授</a:t>
            </a:r>
            <a:r>
              <a:rPr lang="en-US" altLang="zh-TW" sz="6600" dirty="0">
                <a:latin typeface="微軟正黑體" panose="020B0604030504040204" pitchFamily="34" charset="-120"/>
                <a:ea typeface="微軟正黑體" panose="020B0604030504040204" pitchFamily="34" charset="-120"/>
              </a:rPr>
              <a:t>:</a:t>
            </a:r>
            <a:r>
              <a:rPr lang="zh-TW" altLang="en-US" sz="6600" dirty="0">
                <a:latin typeface="微軟正黑體" panose="020B0604030504040204" pitchFamily="34" charset="-120"/>
                <a:ea typeface="微軟正黑體" panose="020B0604030504040204" pitchFamily="34" charset="-120"/>
              </a:rPr>
              <a:t>曾龍</a:t>
            </a:r>
            <a:br>
              <a:rPr lang="en-US" altLang="zh-TW" sz="6000" dirty="0">
                <a:latin typeface="微軟正黑體" panose="020B0604030504040204" pitchFamily="34" charset="-120"/>
                <a:ea typeface="微軟正黑體" panose="020B0604030504040204" pitchFamily="34" charset="-120"/>
              </a:rPr>
            </a:br>
            <a:r>
              <a:rPr lang="zh-TW" altLang="en-US" sz="5400" dirty="0">
                <a:latin typeface="微軟正黑體" panose="020B0604030504040204" pitchFamily="34" charset="-120"/>
                <a:ea typeface="微軟正黑體" panose="020B0604030504040204" pitchFamily="34" charset="-120"/>
              </a:rPr>
              <a:t>學生</a:t>
            </a:r>
            <a:r>
              <a:rPr lang="en-US" altLang="zh-TW" sz="5400" dirty="0">
                <a:latin typeface="微軟正黑體" panose="020B0604030504040204" pitchFamily="34" charset="-120"/>
                <a:ea typeface="微軟正黑體" panose="020B0604030504040204" pitchFamily="34" charset="-120"/>
              </a:rPr>
              <a:t>:</a:t>
            </a:r>
            <a:r>
              <a:rPr lang="zh-TW" altLang="en-US" sz="5400" dirty="0">
                <a:latin typeface="微軟正黑體" panose="020B0604030504040204" pitchFamily="34" charset="-120"/>
                <a:ea typeface="微軟正黑體" panose="020B0604030504040204" pitchFamily="34" charset="-120"/>
              </a:rPr>
              <a:t>施治宇</a:t>
            </a:r>
            <a:endParaRPr lang="zh-TW" altLang="en-US" sz="6000" dirty="0">
              <a:latin typeface="微軟正黑體" panose="020B0604030504040204" pitchFamily="34" charset="-120"/>
              <a:ea typeface="微軟正黑體" panose="020B0604030504040204" pitchFamily="34" charset="-120"/>
            </a:endParaRPr>
          </a:p>
        </p:txBody>
      </p:sp>
      <p:sp>
        <p:nvSpPr>
          <p:cNvPr id="3" name="副標題 2">
            <a:extLst>
              <a:ext uri="{FF2B5EF4-FFF2-40B4-BE49-F238E27FC236}">
                <a16:creationId xmlns:a16="http://schemas.microsoft.com/office/drawing/2014/main" id="{3352E772-27CD-BAAD-062B-E042D9E4A6F1}"/>
              </a:ext>
            </a:extLst>
          </p:cNvPr>
          <p:cNvSpPr>
            <a:spLocks noGrp="1"/>
          </p:cNvSpPr>
          <p:nvPr>
            <p:ph type="subTitle" idx="1"/>
          </p:nvPr>
        </p:nvSpPr>
        <p:spPr/>
        <p:txBody>
          <a:bodyPr/>
          <a:lstStyle/>
          <a:p>
            <a:r>
              <a:rPr lang="en-US" altLang="zh-TW" dirty="0">
                <a:latin typeface="微軟正黑體" panose="020B0604030504040204" pitchFamily="34" charset="-120"/>
                <a:ea typeface="微軟正黑體" panose="020B0604030504040204" pitchFamily="34" charset="-120"/>
              </a:rPr>
              <a:t>2023/10/13</a:t>
            </a:r>
            <a:r>
              <a:rPr lang="zh-TW" altLang="en-US" dirty="0">
                <a:latin typeface="微軟正黑體" panose="020B0604030504040204" pitchFamily="34" charset="-120"/>
                <a:ea typeface="微軟正黑體" panose="020B0604030504040204" pitchFamily="34" charset="-120"/>
              </a:rPr>
              <a:t>論文報告</a:t>
            </a:r>
          </a:p>
        </p:txBody>
      </p:sp>
    </p:spTree>
    <p:extLst>
      <p:ext uri="{BB962C8B-B14F-4D97-AF65-F5344CB8AC3E}">
        <p14:creationId xmlns:p14="http://schemas.microsoft.com/office/powerpoint/2010/main" val="1559501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7C2071-B2FB-96CC-B60D-403777149E38}"/>
              </a:ext>
            </a:extLst>
          </p:cNvPr>
          <p:cNvSpPr>
            <a:spLocks noGrp="1"/>
          </p:cNvSpPr>
          <p:nvPr>
            <p:ph type="title"/>
          </p:nvPr>
        </p:nvSpPr>
        <p:spPr/>
        <p:txBody>
          <a:bodyPr/>
          <a:lstStyle/>
          <a:p>
            <a:r>
              <a:rPr lang="zh-TW" altLang="en-US" sz="4800" dirty="0">
                <a:latin typeface="微軟正黑體" panose="020B0604030504040204" pitchFamily="34" charset="-120"/>
                <a:ea typeface="微軟正黑體" panose="020B0604030504040204" pitchFamily="34" charset="-120"/>
              </a:rPr>
              <a:t>結語</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FACD378A-6ED2-4776-3DB9-851FE139AE77}"/>
              </a:ext>
            </a:extLst>
          </p:cNvPr>
          <p:cNvSpPr>
            <a:spLocks noGrp="1"/>
          </p:cNvSpPr>
          <p:nvPr>
            <p:ph idx="1"/>
          </p:nvPr>
        </p:nvSpPr>
        <p:spPr/>
        <p:txBody>
          <a:bodyPr>
            <a:normAutofit/>
          </a:bodyPr>
          <a:lstStyle/>
          <a:p>
            <a:r>
              <a:rPr lang="zh-TW" altLang="en-US" sz="2800" dirty="0"/>
              <a:t>目前的進度來說會比較累一點，需要去了解到很多專業英文、太空相關的資訊、傳輸方始和技術，需要花上大量的時間來去看一些規範或協定。</a:t>
            </a:r>
          </a:p>
        </p:txBody>
      </p:sp>
    </p:spTree>
    <p:extLst>
      <p:ext uri="{BB962C8B-B14F-4D97-AF65-F5344CB8AC3E}">
        <p14:creationId xmlns:p14="http://schemas.microsoft.com/office/powerpoint/2010/main" val="3242417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9B8010-F907-EAF7-9D22-DAACCF507500}"/>
              </a:ext>
            </a:extLst>
          </p:cNvPr>
          <p:cNvSpPr>
            <a:spLocks noGrp="1"/>
          </p:cNvSpPr>
          <p:nvPr>
            <p:ph type="title"/>
          </p:nvPr>
        </p:nvSpPr>
        <p:spPr>
          <a:xfrm>
            <a:off x="1097280" y="224448"/>
            <a:ext cx="10515600" cy="1325563"/>
          </a:xfrm>
        </p:spPr>
        <p:txBody>
          <a:bodyPr/>
          <a:lstStyle/>
          <a:p>
            <a:r>
              <a:rPr lang="zh-TW" altLang="en-US" dirty="0">
                <a:latin typeface="微軟正黑體" panose="020B0604030504040204" pitchFamily="34" charset="-120"/>
                <a:ea typeface="微軟正黑體" panose="020B0604030504040204" pitchFamily="34" charset="-120"/>
              </a:rPr>
              <a:t>目錄</a:t>
            </a:r>
          </a:p>
        </p:txBody>
      </p:sp>
      <p:sp>
        <p:nvSpPr>
          <p:cNvPr id="3" name="內容版面配置區 2">
            <a:extLst>
              <a:ext uri="{FF2B5EF4-FFF2-40B4-BE49-F238E27FC236}">
                <a16:creationId xmlns:a16="http://schemas.microsoft.com/office/drawing/2014/main" id="{E3A478B3-FF34-1A27-C344-FBC0E07DE52D}"/>
              </a:ext>
            </a:extLst>
          </p:cNvPr>
          <p:cNvSpPr>
            <a:spLocks noGrp="1"/>
          </p:cNvSpPr>
          <p:nvPr>
            <p:ph idx="1"/>
          </p:nvPr>
        </p:nvSpPr>
        <p:spPr/>
        <p:txBody>
          <a:bodyPr>
            <a:normAutofit/>
          </a:bodyPr>
          <a:lstStyle/>
          <a:p>
            <a:pPr>
              <a:buFont typeface="Wingdings" panose="05000000000000000000" pitchFamily="2" charset="2"/>
              <a:buChar char="Ø"/>
            </a:pPr>
            <a:r>
              <a:rPr lang="zh-TW" altLang="en-US" sz="3200" dirty="0">
                <a:latin typeface="微軟正黑體" panose="020B0604030504040204" pitchFamily="34" charset="-120"/>
                <a:ea typeface="微軟正黑體" panose="020B0604030504040204" pitchFamily="34" charset="-120"/>
              </a:rPr>
              <a:t>主題</a:t>
            </a:r>
            <a:endParaRPr lang="en-US" altLang="zh-TW" sz="3200" dirty="0">
              <a:latin typeface="微軟正黑體" panose="020B0604030504040204" pitchFamily="34" charset="-120"/>
              <a:ea typeface="微軟正黑體" panose="020B0604030504040204" pitchFamily="34" charset="-120"/>
            </a:endParaRPr>
          </a:p>
          <a:p>
            <a:pPr marL="201168" lvl="1" indent="0">
              <a:buNone/>
            </a:pPr>
            <a:r>
              <a:rPr lang="zh-TW" altLang="en-US" sz="3000" dirty="0">
                <a:latin typeface="微軟正黑體" panose="020B0604030504040204" pitchFamily="34" charset="-120"/>
                <a:ea typeface="微軟正黑體" panose="020B0604030504040204" pitchFamily="34" charset="-120"/>
              </a:rPr>
              <a:t>動機與目的</a:t>
            </a:r>
            <a:endParaRPr lang="en-US" altLang="zh-TW" sz="3000" dirty="0">
              <a:latin typeface="微軟正黑體" panose="020B0604030504040204" pitchFamily="34" charset="-120"/>
              <a:ea typeface="微軟正黑體" panose="020B0604030504040204" pitchFamily="34" charset="-120"/>
            </a:endParaRPr>
          </a:p>
          <a:p>
            <a:pPr>
              <a:buFont typeface="Wingdings" panose="05000000000000000000" pitchFamily="2" charset="2"/>
              <a:buChar char="Ø"/>
            </a:pPr>
            <a:r>
              <a:rPr lang="zh-TW" altLang="en-US" sz="3200" dirty="0">
                <a:latin typeface="微軟正黑體" panose="020B0604030504040204" pitchFamily="34" charset="-120"/>
                <a:ea typeface="微軟正黑體" panose="020B0604030504040204" pitchFamily="34" charset="-120"/>
              </a:rPr>
              <a:t>目前進度</a:t>
            </a:r>
            <a:endParaRPr lang="en-US" altLang="zh-TW" sz="3200" dirty="0">
              <a:latin typeface="微軟正黑體" panose="020B0604030504040204" pitchFamily="34" charset="-120"/>
              <a:ea typeface="微軟正黑體" panose="020B0604030504040204" pitchFamily="34" charset="-120"/>
            </a:endParaRPr>
          </a:p>
          <a:p>
            <a:pPr marL="201168" lvl="1" indent="0">
              <a:buNone/>
            </a:pPr>
            <a:r>
              <a:rPr lang="zh-TW" altLang="en-US" sz="3000" dirty="0">
                <a:latin typeface="微軟正黑體" panose="020B0604030504040204" pitchFamily="34" charset="-120"/>
                <a:ea typeface="微軟正黑體" panose="020B0604030504040204" pitchFamily="34" charset="-120"/>
              </a:rPr>
              <a:t>相關資料呈現</a:t>
            </a:r>
            <a:endParaRPr lang="en-US" altLang="zh-TW" sz="3000" dirty="0">
              <a:latin typeface="微軟正黑體" panose="020B0604030504040204" pitchFamily="34" charset="-120"/>
              <a:ea typeface="微軟正黑體" panose="020B0604030504040204" pitchFamily="34" charset="-120"/>
            </a:endParaRPr>
          </a:p>
          <a:p>
            <a:pPr>
              <a:buFont typeface="Wingdings" panose="05000000000000000000" pitchFamily="2" charset="2"/>
              <a:buChar char="Ø"/>
            </a:pPr>
            <a:r>
              <a:rPr lang="zh-TW" altLang="en-US" sz="3200" dirty="0">
                <a:latin typeface="微軟正黑體" panose="020B0604030504040204" pitchFamily="34" charset="-120"/>
                <a:ea typeface="微軟正黑體" panose="020B0604030504040204" pitchFamily="34" charset="-120"/>
              </a:rPr>
              <a:t>結語</a:t>
            </a:r>
          </a:p>
        </p:txBody>
      </p:sp>
    </p:spTree>
    <p:extLst>
      <p:ext uri="{BB962C8B-B14F-4D97-AF65-F5344CB8AC3E}">
        <p14:creationId xmlns:p14="http://schemas.microsoft.com/office/powerpoint/2010/main" val="261708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F3FB93-C000-587E-D62D-DCB115E6BD74}"/>
              </a:ext>
            </a:extLst>
          </p:cNvPr>
          <p:cNvSpPr>
            <a:spLocks noGrp="1"/>
          </p:cNvSpPr>
          <p:nvPr>
            <p:ph type="title"/>
          </p:nvPr>
        </p:nvSpPr>
        <p:spPr>
          <a:xfrm>
            <a:off x="1097280" y="145926"/>
            <a:ext cx="10058400" cy="1450757"/>
          </a:xfrm>
        </p:spPr>
        <p:txBody>
          <a:bodyPr>
            <a:normAutofit/>
          </a:bodyPr>
          <a:lstStyle/>
          <a:p>
            <a:r>
              <a:rPr lang="zh-TW" altLang="en-US" dirty="0">
                <a:latin typeface="微軟正黑體" panose="020B0604030504040204" pitchFamily="34" charset="-120"/>
                <a:ea typeface="微軟正黑體" panose="020B0604030504040204" pitchFamily="34" charset="-120"/>
              </a:rPr>
              <a:t>主題</a:t>
            </a:r>
            <a:endParaRPr lang="zh-TW" altLang="en-US" sz="4000"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37AD3B09-83BE-D19B-24CA-8976A77AADF8}"/>
              </a:ext>
            </a:extLst>
          </p:cNvPr>
          <p:cNvSpPr>
            <a:spLocks noGrp="1"/>
          </p:cNvSpPr>
          <p:nvPr>
            <p:ph idx="1"/>
          </p:nvPr>
        </p:nvSpPr>
        <p:spPr/>
        <p:txBody>
          <a:bodyPr>
            <a:normAutofit/>
          </a:bodyPr>
          <a:lstStyle/>
          <a:p>
            <a:pPr marL="742950" indent="-742950">
              <a:buFont typeface="+mj-lt"/>
              <a:buAutoNum type="arabicPeriod"/>
            </a:pPr>
            <a:r>
              <a:rPr lang="zh-TW" altLang="en-US" sz="4400" dirty="0">
                <a:latin typeface="微軟正黑體" panose="020B0604030504040204" pitchFamily="34" charset="-120"/>
                <a:ea typeface="微軟正黑體" panose="020B0604030504040204" pitchFamily="34" charset="-120"/>
              </a:rPr>
              <a:t>低軌道衛星資訊安全</a:t>
            </a:r>
          </a:p>
        </p:txBody>
      </p:sp>
    </p:spTree>
    <p:extLst>
      <p:ext uri="{BB962C8B-B14F-4D97-AF65-F5344CB8AC3E}">
        <p14:creationId xmlns:p14="http://schemas.microsoft.com/office/powerpoint/2010/main" val="1355912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7B0892-1781-D798-68F7-133AE76B7772}"/>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主題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動機與目的</a:t>
            </a:r>
          </a:p>
        </p:txBody>
      </p:sp>
      <p:pic>
        <p:nvPicPr>
          <p:cNvPr id="5" name="內容版面配置區 4">
            <a:extLst>
              <a:ext uri="{FF2B5EF4-FFF2-40B4-BE49-F238E27FC236}">
                <a16:creationId xmlns:a16="http://schemas.microsoft.com/office/drawing/2014/main" id="{F0FE2396-5AED-038E-3A1D-88FDCAF676EE}"/>
              </a:ext>
            </a:extLst>
          </p:cNvPr>
          <p:cNvPicPr>
            <a:picLocks noGrp="1" noChangeAspect="1"/>
          </p:cNvPicPr>
          <p:nvPr>
            <p:ph idx="1"/>
          </p:nvPr>
        </p:nvPicPr>
        <p:blipFill>
          <a:blip r:embed="rId2"/>
          <a:stretch>
            <a:fillRect/>
          </a:stretch>
        </p:blipFill>
        <p:spPr>
          <a:xfrm>
            <a:off x="1073200" y="1956438"/>
            <a:ext cx="5022800" cy="2996056"/>
          </a:xfrm>
        </p:spPr>
      </p:pic>
      <p:sp>
        <p:nvSpPr>
          <p:cNvPr id="6" name="文字方塊 5">
            <a:extLst>
              <a:ext uri="{FF2B5EF4-FFF2-40B4-BE49-F238E27FC236}">
                <a16:creationId xmlns:a16="http://schemas.microsoft.com/office/drawing/2014/main" id="{3D67B992-D9A6-7845-8B3B-E03F128B6737}"/>
              </a:ext>
            </a:extLst>
          </p:cNvPr>
          <p:cNvSpPr txBox="1"/>
          <p:nvPr/>
        </p:nvSpPr>
        <p:spPr>
          <a:xfrm>
            <a:off x="6096000" y="1930972"/>
            <a:ext cx="5556740" cy="3046988"/>
          </a:xfrm>
          <a:prstGeom prst="rect">
            <a:avLst/>
          </a:prstGeom>
          <a:noFill/>
        </p:spPr>
        <p:txBody>
          <a:bodyPr wrap="square" rtlCol="0">
            <a:spAutoFit/>
          </a:bodyPr>
          <a:lstStyle/>
          <a:p>
            <a:r>
              <a:rPr lang="zh-TW" altLang="en-US" sz="2400" dirty="0"/>
              <a:t>在未來的趨勢中對於低軌道衛星的重要性越來越高，加上相對應的技術和成本低於傳統衛星，在未來的日子中台灣也將打出低軌道衛星的服務，在台灣目前還沒有相關的低軌道衛星資訊安全等資料，所以針對歐洲、美國等國家已經推出的軌道衛星資訊安全相關資料來進一步了解和分析。</a:t>
            </a:r>
          </a:p>
        </p:txBody>
      </p:sp>
    </p:spTree>
    <p:extLst>
      <p:ext uri="{BB962C8B-B14F-4D97-AF65-F5344CB8AC3E}">
        <p14:creationId xmlns:p14="http://schemas.microsoft.com/office/powerpoint/2010/main" val="3607517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內容版面配置區 9">
            <a:extLst>
              <a:ext uri="{FF2B5EF4-FFF2-40B4-BE49-F238E27FC236}">
                <a16:creationId xmlns:a16="http://schemas.microsoft.com/office/drawing/2014/main" id="{62915CC5-3E08-9F2B-C736-6C806ACE293C}"/>
              </a:ext>
            </a:extLst>
          </p:cNvPr>
          <p:cNvPicPr>
            <a:picLocks noGrp="1" noChangeAspect="1"/>
          </p:cNvPicPr>
          <p:nvPr>
            <p:ph idx="1"/>
          </p:nvPr>
        </p:nvPicPr>
        <p:blipFill>
          <a:blip r:embed="rId2"/>
          <a:stretch>
            <a:fillRect/>
          </a:stretch>
        </p:blipFill>
        <p:spPr>
          <a:xfrm>
            <a:off x="1096963" y="1860331"/>
            <a:ext cx="4291570" cy="4022725"/>
          </a:xfrm>
        </p:spPr>
      </p:pic>
      <p:sp>
        <p:nvSpPr>
          <p:cNvPr id="4" name="標題 1">
            <a:extLst>
              <a:ext uri="{FF2B5EF4-FFF2-40B4-BE49-F238E27FC236}">
                <a16:creationId xmlns:a16="http://schemas.microsoft.com/office/drawing/2014/main" id="{3BA6B94C-C74D-FE53-EDAB-2878FA09EFE5}"/>
              </a:ext>
            </a:extLst>
          </p:cNvPr>
          <p:cNvSpPr>
            <a:spLocks noGrp="1"/>
          </p:cNvSpPr>
          <p:nvPr>
            <p:ph type="title"/>
          </p:nvPr>
        </p:nvSpPr>
        <p:spPr>
          <a:xfrm>
            <a:off x="1096963" y="287338"/>
            <a:ext cx="10058400" cy="1449387"/>
          </a:xfrm>
        </p:spPr>
        <p:txBody>
          <a:bodyPr>
            <a:normAutofit/>
          </a:bodyPr>
          <a:lstStyle/>
          <a:p>
            <a:r>
              <a:rPr lang="zh-TW" altLang="en-US" dirty="0">
                <a:latin typeface="微軟正黑體" panose="020B0604030504040204" pitchFamily="34" charset="-120"/>
                <a:ea typeface="微軟正黑體" panose="020B0604030504040204" pitchFamily="34" charset="-120"/>
              </a:rPr>
              <a:t>主題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動機與目的</a:t>
            </a:r>
          </a:p>
        </p:txBody>
      </p:sp>
      <p:sp>
        <p:nvSpPr>
          <p:cNvPr id="11" name="文字方塊 10">
            <a:extLst>
              <a:ext uri="{FF2B5EF4-FFF2-40B4-BE49-F238E27FC236}">
                <a16:creationId xmlns:a16="http://schemas.microsoft.com/office/drawing/2014/main" id="{A0C97359-7207-C5B5-94EF-28D1D42F82BC}"/>
              </a:ext>
            </a:extLst>
          </p:cNvPr>
          <p:cNvSpPr txBox="1"/>
          <p:nvPr/>
        </p:nvSpPr>
        <p:spPr>
          <a:xfrm>
            <a:off x="5922498" y="1860331"/>
            <a:ext cx="5232865" cy="1815882"/>
          </a:xfrm>
          <a:prstGeom prst="rect">
            <a:avLst/>
          </a:prstGeom>
          <a:noFill/>
        </p:spPr>
        <p:txBody>
          <a:bodyPr wrap="square" rtlCol="0">
            <a:spAutoFit/>
          </a:bodyPr>
          <a:lstStyle/>
          <a:p>
            <a:r>
              <a:rPr lang="zh-TW" altLang="en-US" sz="2800" dirty="0"/>
              <a:t>現階段的</a:t>
            </a:r>
            <a:r>
              <a:rPr lang="en-US" altLang="zh-TW" sz="2800" dirty="0"/>
              <a:t>5G</a:t>
            </a:r>
            <a:r>
              <a:rPr lang="zh-TW" altLang="en-US" sz="2800" dirty="0"/>
              <a:t>和未來的</a:t>
            </a:r>
            <a:r>
              <a:rPr lang="en-US" altLang="zh-TW" sz="2800" dirty="0"/>
              <a:t>6G</a:t>
            </a:r>
            <a:r>
              <a:rPr lang="zh-TW" altLang="en-US" sz="2800" dirty="0"/>
              <a:t>要主打低延遲就會需要用上低軌道衛星來實現，對於智慧城市跟物聯網車輛都是一大進步</a:t>
            </a:r>
          </a:p>
        </p:txBody>
      </p:sp>
    </p:spTree>
    <p:extLst>
      <p:ext uri="{BB962C8B-B14F-4D97-AF65-F5344CB8AC3E}">
        <p14:creationId xmlns:p14="http://schemas.microsoft.com/office/powerpoint/2010/main" val="2218742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2E8570-4046-E519-D258-E9D9E4F223C1}"/>
              </a:ext>
            </a:extLst>
          </p:cNvPr>
          <p:cNvSpPr>
            <a:spLocks noGrp="1"/>
          </p:cNvSpPr>
          <p:nvPr>
            <p:ph type="title"/>
          </p:nvPr>
        </p:nvSpPr>
        <p:spPr/>
        <p:txBody>
          <a:bodyPr/>
          <a:lstStyle/>
          <a:p>
            <a:r>
              <a:rPr lang="zh-TW" altLang="en-US" sz="4800" dirty="0">
                <a:latin typeface="微軟正黑體" panose="020B0604030504040204" pitchFamily="34" charset="-120"/>
                <a:ea typeface="微軟正黑體" panose="020B0604030504040204" pitchFamily="34" charset="-120"/>
              </a:rPr>
              <a:t>目前進度</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35AAD572-1BB5-AA8A-F8BB-F281ACFD4103}"/>
              </a:ext>
            </a:extLst>
          </p:cNvPr>
          <p:cNvSpPr>
            <a:spLocks noGrp="1"/>
          </p:cNvSpPr>
          <p:nvPr>
            <p:ph idx="1"/>
          </p:nvPr>
        </p:nvSpPr>
        <p:spPr/>
        <p:txBody>
          <a:bodyPr>
            <a:normAutofit/>
          </a:bodyPr>
          <a:lstStyle/>
          <a:p>
            <a:pPr marL="457200" indent="-457200">
              <a:buFont typeface="+mj-lt"/>
              <a:buAutoNum type="arabicPeriod"/>
            </a:pPr>
            <a:r>
              <a:rPr lang="en-US" altLang="zh-TW" sz="3600" dirty="0"/>
              <a:t>SAPCE-SHIELD</a:t>
            </a:r>
            <a:r>
              <a:rPr lang="zh-TW" altLang="en-US" sz="3600" dirty="0"/>
              <a:t> </a:t>
            </a:r>
            <a:r>
              <a:rPr lang="en-US" altLang="zh-TW" sz="3600" dirty="0">
                <a:solidFill>
                  <a:srgbClr val="FF0000"/>
                </a:solidFill>
              </a:rPr>
              <a:t>(SPACE)</a:t>
            </a:r>
          </a:p>
          <a:p>
            <a:pPr marL="457200" indent="-457200">
              <a:buFont typeface="+mj-lt"/>
              <a:buAutoNum type="arabicPeriod"/>
            </a:pPr>
            <a:r>
              <a:rPr lang="en-US" altLang="zh-TW" sz="3600" dirty="0"/>
              <a:t>SPARTA</a:t>
            </a:r>
            <a:r>
              <a:rPr lang="zh-TW" altLang="en-US" sz="3600" dirty="0"/>
              <a:t> </a:t>
            </a:r>
            <a:r>
              <a:rPr lang="en-US" altLang="zh-TW" sz="3600" dirty="0">
                <a:solidFill>
                  <a:srgbClr val="FF0000"/>
                </a:solidFill>
              </a:rPr>
              <a:t>(SPACE)</a:t>
            </a:r>
          </a:p>
          <a:p>
            <a:pPr marL="457200" indent="-457200">
              <a:buFont typeface="+mj-lt"/>
              <a:buAutoNum type="arabicPeriod"/>
            </a:pPr>
            <a:r>
              <a:rPr lang="en-US" altLang="zh-TW" sz="3600" dirty="0"/>
              <a:t>MITRE ATT&amp;CK</a:t>
            </a:r>
            <a:r>
              <a:rPr lang="zh-TW" altLang="en-US" sz="3600" dirty="0"/>
              <a:t> </a:t>
            </a:r>
            <a:r>
              <a:rPr lang="en-US" altLang="zh-TW" sz="3600" dirty="0">
                <a:solidFill>
                  <a:srgbClr val="FF0000"/>
                </a:solidFill>
              </a:rPr>
              <a:t>(IT)</a:t>
            </a:r>
          </a:p>
          <a:p>
            <a:pPr marL="457200" indent="-457200">
              <a:buFont typeface="+mj-lt"/>
              <a:buAutoNum type="arabicPeriod"/>
            </a:pPr>
            <a:r>
              <a:rPr lang="en-US" altLang="zh-TW" sz="3600" dirty="0" err="1"/>
              <a:t>RedHunt</a:t>
            </a:r>
            <a:r>
              <a:rPr lang="en-US" altLang="zh-TW" sz="3600" dirty="0"/>
              <a:t> Tools</a:t>
            </a:r>
            <a:r>
              <a:rPr lang="zh-TW" altLang="en-US" sz="3600" dirty="0"/>
              <a:t> </a:t>
            </a:r>
            <a:r>
              <a:rPr lang="en-US" altLang="zh-TW" sz="3600" dirty="0"/>
              <a:t>(</a:t>
            </a:r>
            <a:r>
              <a:rPr lang="en-US" altLang="zh-TW" sz="3600" dirty="0" err="1"/>
              <a:t>RedTeam</a:t>
            </a:r>
            <a:r>
              <a:rPr lang="en-US" altLang="zh-TW" sz="3600" dirty="0"/>
              <a:t>)</a:t>
            </a:r>
          </a:p>
          <a:p>
            <a:pPr marL="457200" indent="-457200">
              <a:buFont typeface="+mj-lt"/>
              <a:buAutoNum type="arabicPeriod"/>
            </a:pPr>
            <a:r>
              <a:rPr lang="zh-TW" altLang="en-US" sz="3600" dirty="0">
                <a:latin typeface="微軟正黑體" panose="020B0604030504040204" pitchFamily="34" charset="-120"/>
                <a:ea typeface="微軟正黑體" panose="020B0604030504040204" pitchFamily="34" charset="-120"/>
              </a:rPr>
              <a:t>了解軌道衛星之相關資訊</a:t>
            </a:r>
            <a:endParaRPr lang="en-US" altLang="zh-TW" sz="3600" dirty="0">
              <a:latin typeface="微軟正黑體" panose="020B0604030504040204" pitchFamily="34" charset="-120"/>
              <a:ea typeface="微軟正黑體" panose="020B0604030504040204" pitchFamily="34" charset="-120"/>
            </a:endParaRPr>
          </a:p>
          <a:p>
            <a:pPr marL="0" indent="0">
              <a:buNone/>
            </a:pPr>
            <a:endParaRPr lang="zh-TW" altLang="en-US" sz="3600" dirty="0"/>
          </a:p>
        </p:txBody>
      </p:sp>
    </p:spTree>
    <p:extLst>
      <p:ext uri="{BB962C8B-B14F-4D97-AF65-F5344CB8AC3E}">
        <p14:creationId xmlns:p14="http://schemas.microsoft.com/office/powerpoint/2010/main" val="4178997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5BAA03-7790-71EC-7D97-5BE9D05311FC}"/>
              </a:ext>
            </a:extLst>
          </p:cNvPr>
          <p:cNvSpPr>
            <a:spLocks noGrp="1"/>
          </p:cNvSpPr>
          <p:nvPr>
            <p:ph type="title"/>
          </p:nvPr>
        </p:nvSpPr>
        <p:spPr/>
        <p:txBody>
          <a:bodyPr/>
          <a:lstStyle/>
          <a:p>
            <a:r>
              <a:rPr lang="zh-TW" altLang="en-US" sz="4800" dirty="0">
                <a:latin typeface="微軟正黑體" panose="020B0604030504040204" pitchFamily="34" charset="-120"/>
                <a:ea typeface="微軟正黑體" panose="020B0604030504040204" pitchFamily="34" charset="-120"/>
              </a:rPr>
              <a:t>目前進度 </a:t>
            </a:r>
            <a:r>
              <a:rPr lang="en-US" altLang="zh-TW" sz="4800" dirty="0">
                <a:latin typeface="微軟正黑體" panose="020B0604030504040204" pitchFamily="34" charset="-120"/>
                <a:ea typeface="微軟正黑體" panose="020B0604030504040204" pitchFamily="34" charset="-120"/>
              </a:rPr>
              <a:t>| </a:t>
            </a:r>
            <a:r>
              <a:rPr lang="en-US" altLang="zh-TW" sz="4800" dirty="0"/>
              <a:t>SPARTA</a:t>
            </a:r>
            <a:endParaRPr lang="zh-TW" altLang="en-US" dirty="0"/>
          </a:p>
        </p:txBody>
      </p:sp>
      <p:pic>
        <p:nvPicPr>
          <p:cNvPr id="5" name="內容版面配置區 4">
            <a:extLst>
              <a:ext uri="{FF2B5EF4-FFF2-40B4-BE49-F238E27FC236}">
                <a16:creationId xmlns:a16="http://schemas.microsoft.com/office/drawing/2014/main" id="{992E056A-ACBE-095E-65B0-65845711F6D2}"/>
              </a:ext>
            </a:extLst>
          </p:cNvPr>
          <p:cNvPicPr>
            <a:picLocks noGrp="1" noChangeAspect="1"/>
          </p:cNvPicPr>
          <p:nvPr>
            <p:ph idx="1"/>
          </p:nvPr>
        </p:nvPicPr>
        <p:blipFill>
          <a:blip r:embed="rId2"/>
          <a:stretch>
            <a:fillRect/>
          </a:stretch>
        </p:blipFill>
        <p:spPr>
          <a:xfrm>
            <a:off x="1272041" y="1846263"/>
            <a:ext cx="9708244" cy="4022725"/>
          </a:xfrm>
        </p:spPr>
      </p:pic>
    </p:spTree>
    <p:extLst>
      <p:ext uri="{BB962C8B-B14F-4D97-AF65-F5344CB8AC3E}">
        <p14:creationId xmlns:p14="http://schemas.microsoft.com/office/powerpoint/2010/main" val="1479021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23827A-1987-A608-51DB-0B3AAA9B0CA5}"/>
              </a:ext>
            </a:extLst>
          </p:cNvPr>
          <p:cNvSpPr>
            <a:spLocks noGrp="1"/>
          </p:cNvSpPr>
          <p:nvPr>
            <p:ph type="title"/>
          </p:nvPr>
        </p:nvSpPr>
        <p:spPr/>
        <p:txBody>
          <a:bodyPr/>
          <a:lstStyle/>
          <a:p>
            <a:r>
              <a:rPr lang="zh-TW" altLang="en-US" sz="4800" dirty="0">
                <a:latin typeface="微軟正黑體" panose="020B0604030504040204" pitchFamily="34" charset="-120"/>
                <a:ea typeface="微軟正黑體" panose="020B0604030504040204" pitchFamily="34" charset="-120"/>
              </a:rPr>
              <a:t>目前進度 </a:t>
            </a:r>
            <a:r>
              <a:rPr lang="en-US" altLang="zh-TW" sz="4800" dirty="0">
                <a:latin typeface="微軟正黑體" panose="020B0604030504040204" pitchFamily="34" charset="-120"/>
                <a:ea typeface="微軟正黑體" panose="020B0604030504040204" pitchFamily="34" charset="-120"/>
              </a:rPr>
              <a:t>| </a:t>
            </a:r>
            <a:r>
              <a:rPr lang="en-US" altLang="zh-TW" sz="4800" dirty="0"/>
              <a:t>SPARTA</a:t>
            </a:r>
            <a:endParaRPr lang="zh-TW" altLang="en-US" dirty="0"/>
          </a:p>
        </p:txBody>
      </p:sp>
      <p:pic>
        <p:nvPicPr>
          <p:cNvPr id="5" name="內容版面配置區 4">
            <a:extLst>
              <a:ext uri="{FF2B5EF4-FFF2-40B4-BE49-F238E27FC236}">
                <a16:creationId xmlns:a16="http://schemas.microsoft.com/office/drawing/2014/main" id="{17475F93-3FE5-7F0B-C9C2-096D60890DE0}"/>
              </a:ext>
            </a:extLst>
          </p:cNvPr>
          <p:cNvPicPr>
            <a:picLocks noGrp="1" noChangeAspect="1"/>
          </p:cNvPicPr>
          <p:nvPr>
            <p:ph idx="1"/>
          </p:nvPr>
        </p:nvPicPr>
        <p:blipFill>
          <a:blip r:embed="rId2"/>
          <a:stretch>
            <a:fillRect/>
          </a:stretch>
        </p:blipFill>
        <p:spPr>
          <a:xfrm>
            <a:off x="1097280" y="1988790"/>
            <a:ext cx="10058400" cy="3596995"/>
          </a:xfrm>
        </p:spPr>
      </p:pic>
    </p:spTree>
    <p:extLst>
      <p:ext uri="{BB962C8B-B14F-4D97-AF65-F5344CB8AC3E}">
        <p14:creationId xmlns:p14="http://schemas.microsoft.com/office/powerpoint/2010/main" val="2202781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9D2DA0-D972-9CF0-B394-101BE3B85994}"/>
              </a:ext>
            </a:extLst>
          </p:cNvPr>
          <p:cNvSpPr>
            <a:spLocks noGrp="1"/>
          </p:cNvSpPr>
          <p:nvPr>
            <p:ph type="title"/>
          </p:nvPr>
        </p:nvSpPr>
        <p:spPr/>
        <p:txBody>
          <a:bodyPr/>
          <a:lstStyle/>
          <a:p>
            <a:r>
              <a:rPr lang="zh-TW" altLang="en-US" sz="4800" dirty="0">
                <a:latin typeface="微軟正黑體" panose="020B0604030504040204" pitchFamily="34" charset="-120"/>
                <a:ea typeface="微軟正黑體" panose="020B0604030504040204" pitchFamily="34" charset="-120"/>
              </a:rPr>
              <a:t>目前進度</a:t>
            </a:r>
            <a:endParaRPr lang="zh-TW" altLang="en-US" dirty="0"/>
          </a:p>
        </p:txBody>
      </p:sp>
      <p:pic>
        <p:nvPicPr>
          <p:cNvPr id="5" name="內容版面配置區 4">
            <a:extLst>
              <a:ext uri="{FF2B5EF4-FFF2-40B4-BE49-F238E27FC236}">
                <a16:creationId xmlns:a16="http://schemas.microsoft.com/office/drawing/2014/main" id="{F9BCD8FA-410D-36D4-8423-36EB05319ECA}"/>
              </a:ext>
            </a:extLst>
          </p:cNvPr>
          <p:cNvPicPr>
            <a:picLocks noGrp="1" noChangeAspect="1"/>
          </p:cNvPicPr>
          <p:nvPr>
            <p:ph idx="1"/>
          </p:nvPr>
        </p:nvPicPr>
        <p:blipFill>
          <a:blip r:embed="rId2"/>
          <a:stretch>
            <a:fillRect/>
          </a:stretch>
        </p:blipFill>
        <p:spPr>
          <a:xfrm>
            <a:off x="2107809" y="1835834"/>
            <a:ext cx="7976382" cy="4499970"/>
          </a:xfrm>
        </p:spPr>
      </p:pic>
    </p:spTree>
    <p:extLst>
      <p:ext uri="{BB962C8B-B14F-4D97-AF65-F5344CB8AC3E}">
        <p14:creationId xmlns:p14="http://schemas.microsoft.com/office/powerpoint/2010/main" val="3802341121"/>
      </p:ext>
    </p:extLst>
  </p:cSld>
  <p:clrMapOvr>
    <a:masterClrMapping/>
  </p:clrMapOvr>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85</TotalTime>
  <Words>228</Words>
  <Application>Microsoft Office PowerPoint</Application>
  <PresentationFormat>寬螢幕</PresentationFormat>
  <Paragraphs>25</Paragraphs>
  <Slides>10</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10</vt:i4>
      </vt:variant>
    </vt:vector>
  </HeadingPairs>
  <TitlesOfParts>
    <vt:vector size="15" baseType="lpstr">
      <vt:lpstr>微軟正黑體</vt:lpstr>
      <vt:lpstr>Calibri</vt:lpstr>
      <vt:lpstr>Calibri Light</vt:lpstr>
      <vt:lpstr>Wingdings</vt:lpstr>
      <vt:lpstr>回顧</vt:lpstr>
      <vt:lpstr>指導教授:曾龍 學生:施治宇</vt:lpstr>
      <vt:lpstr>目錄</vt:lpstr>
      <vt:lpstr>主題</vt:lpstr>
      <vt:lpstr>主題 | 動機與目的</vt:lpstr>
      <vt:lpstr>主題 | 動機與目的</vt:lpstr>
      <vt:lpstr>目前進度</vt:lpstr>
      <vt:lpstr>目前進度 | SPARTA</vt:lpstr>
      <vt:lpstr>目前進度 | SPARTA</vt:lpstr>
      <vt:lpstr>目前進度</vt:lpstr>
      <vt:lpstr>結語</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指導教授:曾龍 學生:施治宇</dc:title>
  <dc:creator>施治宇</dc:creator>
  <cp:lastModifiedBy>施治宇</cp:lastModifiedBy>
  <cp:revision>7</cp:revision>
  <dcterms:created xsi:type="dcterms:W3CDTF">2023-10-05T12:50:35Z</dcterms:created>
  <dcterms:modified xsi:type="dcterms:W3CDTF">2023-10-13T02:51:32Z</dcterms:modified>
</cp:coreProperties>
</file>