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6" r:id="rId9"/>
    <p:sldId id="267" r:id="rId10"/>
    <p:sldId id="268" r:id="rId11"/>
    <p:sldId id="269" r:id="rId12"/>
    <p:sldId id="27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治宇 施" initials="治宇" lastIdx="1" clrIdx="0">
    <p:extLst>
      <p:ext uri="{19B8F6BF-5375-455C-9EA6-DF929625EA0E}">
        <p15:presenceInfo xmlns:p15="http://schemas.microsoft.com/office/powerpoint/2012/main" userId="14298820ed6851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TW" altLang="en-US"/>
              <a:t>按一下以編輯母片標題樣式</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lvl1pPr algn="l">
              <a:defRPr/>
            </a:lvl1pPr>
          </a:lstStyle>
          <a:p>
            <a:fld id="{019E42BB-78F7-4A78-A6FA-420D7B6E3C93}" type="datetimeFigureOut">
              <a:rPr lang="zh-TW" altLang="en-US" smtClean="0"/>
              <a:t>2019/11/16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0886C66-F52F-497B-AA74-CB5B11A712DA}" type="slidenum">
              <a:rPr lang="zh-TW" altLang="en-US" smtClean="0"/>
              <a:t>‹#›</a:t>
            </a:fld>
            <a:endParaRPr lang="zh-TW"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636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19E42BB-78F7-4A78-A6FA-420D7B6E3C93}" type="datetimeFigureOut">
              <a:rPr lang="zh-TW" altLang="en-US" smtClean="0"/>
              <a:t>2019/11/16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0886C66-F52F-497B-AA74-CB5B11A712DA}" type="slidenum">
              <a:rPr lang="zh-TW" altLang="en-US" smtClean="0"/>
              <a:t>‹#›</a:t>
            </a:fld>
            <a:endParaRPr lang="zh-TW" altLang="en-US"/>
          </a:p>
        </p:txBody>
      </p:sp>
    </p:spTree>
    <p:extLst>
      <p:ext uri="{BB962C8B-B14F-4D97-AF65-F5344CB8AC3E}">
        <p14:creationId xmlns:p14="http://schemas.microsoft.com/office/powerpoint/2010/main" val="159550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19E42BB-78F7-4A78-A6FA-420D7B6E3C93}" type="datetimeFigureOut">
              <a:rPr lang="zh-TW" altLang="en-US" smtClean="0"/>
              <a:t>2019/11/16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0886C66-F52F-497B-AA74-CB5B11A712DA}" type="slidenum">
              <a:rPr lang="zh-TW" altLang="en-US" smtClean="0"/>
              <a:t>‹#›</a:t>
            </a:fld>
            <a:endParaRPr lang="zh-TW" alt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807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19E42BB-78F7-4A78-A6FA-420D7B6E3C93}" type="datetimeFigureOut">
              <a:rPr lang="zh-TW" altLang="en-US" smtClean="0"/>
              <a:t>2019/11/16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0886C66-F52F-497B-AA74-CB5B11A712DA}" type="slidenum">
              <a:rPr lang="zh-TW" altLang="en-US" smtClean="0"/>
              <a:t>‹#›</a:t>
            </a:fld>
            <a:endParaRPr lang="zh-TW" altLang="en-US"/>
          </a:p>
        </p:txBody>
      </p:sp>
    </p:spTree>
    <p:extLst>
      <p:ext uri="{BB962C8B-B14F-4D97-AF65-F5344CB8AC3E}">
        <p14:creationId xmlns:p14="http://schemas.microsoft.com/office/powerpoint/2010/main" val="114512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TW" altLang="en-US"/>
              <a:t>按一下以編輯母片標題樣式</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019E42BB-78F7-4A78-A6FA-420D7B6E3C93}" type="datetimeFigureOut">
              <a:rPr lang="zh-TW" altLang="en-US" smtClean="0"/>
              <a:t>2019/11/16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0886C66-F52F-497B-AA74-CB5B11A712DA}" type="slidenum">
              <a:rPr lang="zh-TW" altLang="en-US" smtClean="0"/>
              <a:t>‹#›</a:t>
            </a:fld>
            <a:endParaRPr lang="zh-TW"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66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19E42BB-78F7-4A78-A6FA-420D7B6E3C93}" type="datetimeFigureOut">
              <a:rPr lang="zh-TW" altLang="en-US" smtClean="0"/>
              <a:t>2019/11/16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0886C66-F52F-497B-AA74-CB5B11A712DA}" type="slidenum">
              <a:rPr lang="zh-TW" altLang="en-US" smtClean="0"/>
              <a:t>‹#›</a:t>
            </a:fld>
            <a:endParaRPr lang="zh-TW" altLang="en-US"/>
          </a:p>
        </p:txBody>
      </p:sp>
    </p:spTree>
    <p:extLst>
      <p:ext uri="{BB962C8B-B14F-4D97-AF65-F5344CB8AC3E}">
        <p14:creationId xmlns:p14="http://schemas.microsoft.com/office/powerpoint/2010/main" val="1789597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768096" y="2967788"/>
            <a:ext cx="3566160" cy="33415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TW" altLang="en-US"/>
              <a:t>編輯母片文字樣式</a:t>
            </a:r>
          </a:p>
        </p:txBody>
      </p:sp>
      <p:sp>
        <p:nvSpPr>
          <p:cNvPr id="6" name="Content Placeholder 5"/>
          <p:cNvSpPr>
            <a:spLocks noGrp="1"/>
          </p:cNvSpPr>
          <p:nvPr>
            <p:ph sz="quarter" idx="4"/>
          </p:nvPr>
        </p:nvSpPr>
        <p:spPr>
          <a:xfrm>
            <a:off x="4491990" y="2967788"/>
            <a:ext cx="3566160" cy="33415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19E42BB-78F7-4A78-A6FA-420D7B6E3C93}" type="datetimeFigureOut">
              <a:rPr lang="zh-TW" altLang="en-US" smtClean="0"/>
              <a:t>2019/11/16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0886C66-F52F-497B-AA74-CB5B11A712DA}" type="slidenum">
              <a:rPr lang="zh-TW" altLang="en-US" smtClean="0"/>
              <a:t>‹#›</a:t>
            </a:fld>
            <a:endParaRPr lang="zh-TW" altLang="en-US"/>
          </a:p>
        </p:txBody>
      </p:sp>
    </p:spTree>
    <p:extLst>
      <p:ext uri="{BB962C8B-B14F-4D97-AF65-F5344CB8AC3E}">
        <p14:creationId xmlns:p14="http://schemas.microsoft.com/office/powerpoint/2010/main" val="1600214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19E42BB-78F7-4A78-A6FA-420D7B6E3C93}" type="datetimeFigureOut">
              <a:rPr lang="zh-TW" altLang="en-US" smtClean="0"/>
              <a:t>2019/11/16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0886C66-F52F-497B-AA74-CB5B11A712DA}" type="slidenum">
              <a:rPr lang="zh-TW" altLang="en-US" smtClean="0"/>
              <a:t>‹#›</a:t>
            </a:fld>
            <a:endParaRPr lang="zh-TW" altLang="en-US"/>
          </a:p>
        </p:txBody>
      </p:sp>
    </p:spTree>
    <p:extLst>
      <p:ext uri="{BB962C8B-B14F-4D97-AF65-F5344CB8AC3E}">
        <p14:creationId xmlns:p14="http://schemas.microsoft.com/office/powerpoint/2010/main" val="2511929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E42BB-78F7-4A78-A6FA-420D7B6E3C93}" type="datetimeFigureOut">
              <a:rPr lang="zh-TW" altLang="en-US" smtClean="0"/>
              <a:t>2019/11/16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0886C66-F52F-497B-AA74-CB5B11A712DA}" type="slidenum">
              <a:rPr lang="zh-TW" altLang="en-US" smtClean="0"/>
              <a:t>‹#›</a:t>
            </a:fld>
            <a:endParaRPr lang="zh-TW" altLang="en-US"/>
          </a:p>
        </p:txBody>
      </p:sp>
    </p:spTree>
    <p:extLst>
      <p:ext uri="{BB962C8B-B14F-4D97-AF65-F5344CB8AC3E}">
        <p14:creationId xmlns:p14="http://schemas.microsoft.com/office/powerpoint/2010/main" val="124616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TW" altLang="en-US"/>
              <a:t>按一下以編輯母片標題樣式</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019E42BB-78F7-4A78-A6FA-420D7B6E3C93}" type="datetimeFigureOut">
              <a:rPr lang="zh-TW" altLang="en-US" smtClean="0"/>
              <a:t>2019/11/16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0886C66-F52F-497B-AA74-CB5B11A712DA}" type="slidenum">
              <a:rPr lang="zh-TW" altLang="en-US" smtClean="0"/>
              <a:t>‹#›</a:t>
            </a:fld>
            <a:endParaRPr lang="zh-TW" altLang="en-US"/>
          </a:p>
        </p:txBody>
      </p:sp>
    </p:spTree>
    <p:extLst>
      <p:ext uri="{BB962C8B-B14F-4D97-AF65-F5344CB8AC3E}">
        <p14:creationId xmlns:p14="http://schemas.microsoft.com/office/powerpoint/2010/main" val="3167557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019E42BB-78F7-4A78-A6FA-420D7B6E3C93}" type="datetimeFigureOut">
              <a:rPr lang="zh-TW" altLang="en-US" smtClean="0"/>
              <a:t>2019/11/16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0886C66-F52F-497B-AA74-CB5B11A712DA}" type="slidenum">
              <a:rPr lang="zh-TW" altLang="en-US" smtClean="0"/>
              <a:t>‹#›</a:t>
            </a:fld>
            <a:endParaRPr lang="zh-TW" alt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054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19E42BB-78F7-4A78-A6FA-420D7B6E3C93}" type="datetimeFigureOut">
              <a:rPr lang="zh-TW" altLang="en-US" smtClean="0"/>
              <a:t>2019/11/16</a:t>
            </a:fld>
            <a:endParaRPr lang="zh-TW" alt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TW" alt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0886C66-F52F-497B-AA74-CB5B11A712DA}" type="slidenum">
              <a:rPr lang="zh-TW" altLang="en-US" smtClean="0"/>
              <a:t>‹#›</a:t>
            </a:fld>
            <a:endParaRPr lang="zh-TW" alt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2546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Runaway_(Passenger_album)" TargetMode="External"/><Relationship Id="rId3" Type="http://schemas.openxmlformats.org/officeDocument/2006/relationships/hyperlink" Target="https://en.wikipedia.org/wiki/Galgalatz" TargetMode="External"/><Relationship Id="rId7" Type="http://schemas.openxmlformats.org/officeDocument/2006/relationships/hyperlink" Target="https://en.wikipedia.org/wiki/PRS_for_Music" TargetMode="External"/><Relationship Id="rId2" Type="http://schemas.openxmlformats.org/officeDocument/2006/relationships/hyperlink" Target="https://en.wikipedia.org/wiki/Let_Her_Go" TargetMode="External"/><Relationship Id="rId1" Type="http://schemas.openxmlformats.org/officeDocument/2006/relationships/slideLayout" Target="../slideLayouts/slideLayout2.xml"/><Relationship Id="rId6" Type="http://schemas.openxmlformats.org/officeDocument/2006/relationships/hyperlink" Target="https://en.wikipedia.org/wiki/Ivor_Novello_Awards" TargetMode="External"/><Relationship Id="rId5" Type="http://schemas.openxmlformats.org/officeDocument/2006/relationships/hyperlink" Target="https://en.wikipedia.org/wiki/2014_BRIT_Awards#Nominations" TargetMode="External"/><Relationship Id="rId10" Type="http://schemas.openxmlformats.org/officeDocument/2006/relationships/image" Target="../media/image4.jpg"/><Relationship Id="rId4" Type="http://schemas.openxmlformats.org/officeDocument/2006/relationships/hyperlink" Target="https://en.wikipedia.org/wiki/Brit_Awards" TargetMode="External"/><Relationship Id="rId9"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9ABC736F-FD1E-4980-876D-E5C387739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544"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9">
            <a:extLst>
              <a:ext uri="{FF2B5EF4-FFF2-40B4-BE49-F238E27FC236}">
                <a16:creationId xmlns:a16="http://schemas.microsoft.com/office/drawing/2014/main" id="{8D98EE46-797C-45B8-8337-491B94E05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rgbClr val="0083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p:cNvSpPr>
            <a:spLocks noGrp="1"/>
          </p:cNvSpPr>
          <p:nvPr>
            <p:ph type="ctrTitle"/>
          </p:nvPr>
        </p:nvSpPr>
        <p:spPr>
          <a:xfrm>
            <a:off x="475875" y="640080"/>
            <a:ext cx="3014572" cy="3339348"/>
          </a:xfrm>
        </p:spPr>
        <p:txBody>
          <a:bodyPr anchor="b">
            <a:normAutofit/>
          </a:bodyPr>
          <a:lstStyle/>
          <a:p>
            <a:r>
              <a:rPr lang="en-US" altLang="zh-TW" sz="3800" dirty="0">
                <a:solidFill>
                  <a:srgbClr val="FFFFFF"/>
                </a:solidFill>
              </a:rPr>
              <a:t>Mini Project</a:t>
            </a:r>
            <a:endParaRPr lang="zh-TW" altLang="en-US" sz="3800">
              <a:solidFill>
                <a:srgbClr val="FFFFFF"/>
              </a:solidFill>
            </a:endParaRPr>
          </a:p>
        </p:txBody>
      </p:sp>
      <p:sp>
        <p:nvSpPr>
          <p:cNvPr id="3" name="副標題 2"/>
          <p:cNvSpPr>
            <a:spLocks noGrp="1"/>
          </p:cNvSpPr>
          <p:nvPr>
            <p:ph type="subTitle" idx="1"/>
          </p:nvPr>
        </p:nvSpPr>
        <p:spPr>
          <a:xfrm>
            <a:off x="479190" y="4315017"/>
            <a:ext cx="3011257" cy="1893939"/>
          </a:xfrm>
        </p:spPr>
        <p:txBody>
          <a:bodyPr anchor="t">
            <a:normAutofit/>
          </a:bodyPr>
          <a:lstStyle/>
          <a:p>
            <a:pPr algn="r"/>
            <a:r>
              <a:rPr lang="en-US" altLang="zh-TW" sz="1400" dirty="0">
                <a:solidFill>
                  <a:srgbClr val="FFFFFF"/>
                </a:solidFill>
              </a:rPr>
              <a:t>Music-Let Her Go</a:t>
            </a:r>
          </a:p>
          <a:p>
            <a:pPr algn="r"/>
            <a:r>
              <a:rPr lang="zh-TW" altLang="en-US" sz="1400">
                <a:solidFill>
                  <a:srgbClr val="FFFFFF"/>
                </a:solidFill>
              </a:rPr>
              <a:t>資工一</a:t>
            </a:r>
            <a:r>
              <a:rPr lang="en-US" altLang="zh-TW" sz="1400" dirty="0">
                <a:solidFill>
                  <a:srgbClr val="FFFFFF"/>
                </a:solidFill>
              </a:rPr>
              <a:t>B</a:t>
            </a:r>
            <a:r>
              <a:rPr lang="zh-TW" altLang="en-US" sz="1400">
                <a:solidFill>
                  <a:srgbClr val="FFFFFF"/>
                </a:solidFill>
              </a:rPr>
              <a:t>施治宇、資工一</a:t>
            </a:r>
            <a:r>
              <a:rPr lang="en-US" altLang="zh-TW" sz="1400" dirty="0">
                <a:solidFill>
                  <a:srgbClr val="FFFFFF"/>
                </a:solidFill>
              </a:rPr>
              <a:t>B</a:t>
            </a:r>
            <a:r>
              <a:rPr lang="zh-TW" altLang="en-US" sz="1400">
                <a:solidFill>
                  <a:srgbClr val="FFFFFF"/>
                </a:solidFill>
              </a:rPr>
              <a:t>鍾沛恩、資工一</a:t>
            </a:r>
            <a:r>
              <a:rPr lang="en-US" altLang="zh-TW" sz="1400" dirty="0">
                <a:solidFill>
                  <a:srgbClr val="FFFFFF"/>
                </a:solidFill>
              </a:rPr>
              <a:t>B</a:t>
            </a:r>
            <a:r>
              <a:rPr lang="zh-TW" altLang="en-US" sz="1400">
                <a:solidFill>
                  <a:srgbClr val="FFFFFF"/>
                </a:solidFill>
              </a:rPr>
              <a:t>邱承為</a:t>
            </a:r>
            <a:endParaRPr lang="en-US" altLang="zh-TW" sz="1400" dirty="0">
              <a:solidFill>
                <a:srgbClr val="FFFFFF"/>
              </a:solidFill>
            </a:endParaRPr>
          </a:p>
          <a:p>
            <a:pPr algn="r"/>
            <a:endParaRPr lang="zh-TW" altLang="en-US" sz="1400">
              <a:solidFill>
                <a:srgbClr val="FFFFFF"/>
              </a:solidFill>
            </a:endParaRPr>
          </a:p>
        </p:txBody>
      </p:sp>
      <p:cxnSp>
        <p:nvCxnSpPr>
          <p:cNvPr id="20" name="Straight Connector 11">
            <a:extLst>
              <a:ext uri="{FF2B5EF4-FFF2-40B4-BE49-F238E27FC236}">
                <a16:creationId xmlns:a16="http://schemas.microsoft.com/office/drawing/2014/main" id="{4E4CA735-62CB-4665-AA7D-4A259E3F7C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9347" y="4156010"/>
            <a:ext cx="267462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1" name="Rectangle 13">
            <a:extLst>
              <a:ext uri="{FF2B5EF4-FFF2-40B4-BE49-F238E27FC236}">
                <a16:creationId xmlns:a16="http://schemas.microsoft.com/office/drawing/2014/main" id="{3915B512-930A-40F0-82A6-4895B71A9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047" y="0"/>
            <a:ext cx="5182493" cy="6858000"/>
          </a:xfrm>
          <a:prstGeom prst="rect">
            <a:avLst/>
          </a:prstGeom>
          <a:blipFill dpi="0" rotWithShape="1">
            <a:blip r:embed="rId2">
              <a:duotone>
                <a:schemeClr val="accent1">
                  <a:shade val="45000"/>
                  <a:satMod val="135000"/>
                </a:schemeClr>
                <a:prstClr val="white"/>
              </a:duotone>
            </a:blip>
            <a:srcRect/>
            <a:tile tx="6350" ty="-10160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extLst>
      <p:ext uri="{BB962C8B-B14F-4D97-AF65-F5344CB8AC3E}">
        <p14:creationId xmlns:p14="http://schemas.microsoft.com/office/powerpoint/2010/main" val="2354798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505" y="1814574"/>
            <a:ext cx="5570417" cy="3228207"/>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000" y="-2"/>
            <a:ext cx="12344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4" name="Rectangle 13">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1444" y="620720"/>
            <a:ext cx="5492423"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標題 1">
            <a:extLst>
              <a:ext uri="{FF2B5EF4-FFF2-40B4-BE49-F238E27FC236}">
                <a16:creationId xmlns:a16="http://schemas.microsoft.com/office/drawing/2014/main" id="{630BE7AA-057A-4B86-92C1-921740DD2E9B}"/>
              </a:ext>
            </a:extLst>
          </p:cNvPr>
          <p:cNvSpPr>
            <a:spLocks noGrp="1"/>
          </p:cNvSpPr>
          <p:nvPr>
            <p:ph type="title"/>
          </p:nvPr>
        </p:nvSpPr>
        <p:spPr>
          <a:xfrm>
            <a:off x="3171444" y="942449"/>
            <a:ext cx="5489956" cy="1470249"/>
          </a:xfrm>
        </p:spPr>
        <p:txBody>
          <a:bodyPr>
            <a:normAutofit/>
          </a:bodyPr>
          <a:lstStyle/>
          <a:p>
            <a:r>
              <a:rPr lang="zh-TW" altLang="en-US" dirty="0"/>
              <a:t>歌詞註解</a:t>
            </a:r>
            <a:r>
              <a:rPr lang="en-US" altLang="zh-TW" b="1" dirty="0"/>
              <a:t>ANNOTATIONS</a:t>
            </a:r>
            <a:endParaRPr lang="zh-TW" altLang="en-US" dirty="0"/>
          </a:p>
        </p:txBody>
      </p:sp>
      <p:cxnSp>
        <p:nvCxnSpPr>
          <p:cNvPr id="16" name="Straight Connector 15">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48775" y="2573573"/>
            <a:ext cx="493776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8F32D90A-0DE0-486F-9D79-55D8162BB153}"/>
              </a:ext>
            </a:extLst>
          </p:cNvPr>
          <p:cNvSpPr>
            <a:spLocks noGrp="1"/>
          </p:cNvSpPr>
          <p:nvPr>
            <p:ph idx="1"/>
          </p:nvPr>
        </p:nvSpPr>
        <p:spPr>
          <a:xfrm>
            <a:off x="3410282" y="2773885"/>
            <a:ext cx="5007352" cy="3141013"/>
          </a:xfrm>
        </p:spPr>
        <p:txBody>
          <a:bodyPr>
            <a:normAutofit/>
          </a:bodyPr>
          <a:lstStyle/>
          <a:p>
            <a:r>
              <a:rPr lang="en-US" altLang="zh-TW" b="1" dirty="0"/>
              <a:t>3. Feeling low</a:t>
            </a:r>
          </a:p>
          <a:p>
            <a:r>
              <a:rPr lang="en-US" altLang="zh-TW" dirty="0"/>
              <a:t>Feeling low, the second "low" word explained today. The low here is really the meaning of the bottom. Seriously it may be a low tide of life. What is lighter is a depressed, sad, unhappy mood. You can also use feeling down instead.</a:t>
            </a:r>
          </a:p>
        </p:txBody>
      </p:sp>
    </p:spTree>
    <p:extLst>
      <p:ext uri="{BB962C8B-B14F-4D97-AF65-F5344CB8AC3E}">
        <p14:creationId xmlns:p14="http://schemas.microsoft.com/office/powerpoint/2010/main" val="6440162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505" y="1814574"/>
            <a:ext cx="5570417" cy="3228207"/>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000" y="-2"/>
            <a:ext cx="12344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4" name="Rectangle 13">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1444" y="620720"/>
            <a:ext cx="5492423"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標題 1">
            <a:extLst>
              <a:ext uri="{FF2B5EF4-FFF2-40B4-BE49-F238E27FC236}">
                <a16:creationId xmlns:a16="http://schemas.microsoft.com/office/drawing/2014/main" id="{630BE7AA-057A-4B86-92C1-921740DD2E9B}"/>
              </a:ext>
            </a:extLst>
          </p:cNvPr>
          <p:cNvSpPr>
            <a:spLocks noGrp="1"/>
          </p:cNvSpPr>
          <p:nvPr>
            <p:ph type="title"/>
          </p:nvPr>
        </p:nvSpPr>
        <p:spPr>
          <a:xfrm>
            <a:off x="3171444" y="942449"/>
            <a:ext cx="5489956" cy="1470249"/>
          </a:xfrm>
        </p:spPr>
        <p:txBody>
          <a:bodyPr>
            <a:normAutofit/>
          </a:bodyPr>
          <a:lstStyle/>
          <a:p>
            <a:r>
              <a:rPr lang="zh-TW" altLang="en-US" dirty="0"/>
              <a:t>歌詞註解</a:t>
            </a:r>
            <a:r>
              <a:rPr lang="en-US" altLang="zh-TW" b="1" dirty="0"/>
              <a:t>ANNOTATIONS</a:t>
            </a:r>
            <a:endParaRPr lang="zh-TW" altLang="en-US" dirty="0"/>
          </a:p>
        </p:txBody>
      </p:sp>
      <p:cxnSp>
        <p:nvCxnSpPr>
          <p:cNvPr id="16" name="Straight Connector 15">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48775" y="2573573"/>
            <a:ext cx="493776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8F32D90A-0DE0-486F-9D79-55D8162BB153}"/>
              </a:ext>
            </a:extLst>
          </p:cNvPr>
          <p:cNvSpPr>
            <a:spLocks noGrp="1"/>
          </p:cNvSpPr>
          <p:nvPr>
            <p:ph idx="1"/>
          </p:nvPr>
        </p:nvSpPr>
        <p:spPr>
          <a:xfrm>
            <a:off x="3410282" y="2773885"/>
            <a:ext cx="5007352" cy="3141013"/>
          </a:xfrm>
        </p:spPr>
        <p:txBody>
          <a:bodyPr>
            <a:normAutofit fontScale="92500" lnSpcReduction="10000"/>
          </a:bodyPr>
          <a:lstStyle/>
          <a:p>
            <a:r>
              <a:rPr lang="en-US" altLang="zh-TW" b="1" dirty="0"/>
              <a:t>4. hate the road</a:t>
            </a:r>
          </a:p>
          <a:p>
            <a:r>
              <a:rPr lang="en-US" altLang="zh-TW" dirty="0"/>
              <a:t>I don't know if you have heard of Hit the Road, Jack, the hit the road here is the way to go. As for the song of this article, hate the road is obviously hating the road. So the meaning is that I don't want to drift all the way, I want to settle down, I want to have a home/think. Many people think that these two are very related, because the Passenger is often not famous when they are not famous, so this lyrics reflects that at that time, in order to make money every day on the streets, the inner body is actually very tired. Yourself.</a:t>
            </a:r>
            <a:endParaRPr lang="zh-TW" altLang="en-US" dirty="0"/>
          </a:p>
        </p:txBody>
      </p:sp>
    </p:spTree>
    <p:extLst>
      <p:ext uri="{BB962C8B-B14F-4D97-AF65-F5344CB8AC3E}">
        <p14:creationId xmlns:p14="http://schemas.microsoft.com/office/powerpoint/2010/main" val="43195707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505" y="1814574"/>
            <a:ext cx="5570417" cy="3228207"/>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000" y="-2"/>
            <a:ext cx="12344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4" name="Rectangle 13">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1444" y="620720"/>
            <a:ext cx="5492423"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標題 1">
            <a:extLst>
              <a:ext uri="{FF2B5EF4-FFF2-40B4-BE49-F238E27FC236}">
                <a16:creationId xmlns:a16="http://schemas.microsoft.com/office/drawing/2014/main" id="{630BE7AA-057A-4B86-92C1-921740DD2E9B}"/>
              </a:ext>
            </a:extLst>
          </p:cNvPr>
          <p:cNvSpPr>
            <a:spLocks noGrp="1"/>
          </p:cNvSpPr>
          <p:nvPr>
            <p:ph type="title"/>
          </p:nvPr>
        </p:nvSpPr>
        <p:spPr>
          <a:xfrm>
            <a:off x="3168977" y="1035650"/>
            <a:ext cx="5492423" cy="1470249"/>
          </a:xfrm>
        </p:spPr>
        <p:txBody>
          <a:bodyPr>
            <a:normAutofit/>
          </a:bodyPr>
          <a:lstStyle/>
          <a:p>
            <a:r>
              <a:rPr lang="zh-TW" altLang="en-US" dirty="0"/>
              <a:t>歌詞註解</a:t>
            </a:r>
            <a:r>
              <a:rPr lang="en-US" altLang="zh-TW" b="1" dirty="0"/>
              <a:t>ANNOTATIONS</a:t>
            </a:r>
            <a:endParaRPr lang="zh-TW" altLang="en-US" dirty="0"/>
          </a:p>
        </p:txBody>
      </p:sp>
      <p:cxnSp>
        <p:nvCxnSpPr>
          <p:cNvPr id="16" name="Straight Connector 15">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48775" y="2573573"/>
            <a:ext cx="493776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8F32D90A-0DE0-486F-9D79-55D8162BB153}"/>
              </a:ext>
            </a:extLst>
          </p:cNvPr>
          <p:cNvSpPr>
            <a:spLocks noGrp="1"/>
          </p:cNvSpPr>
          <p:nvPr>
            <p:ph idx="1"/>
          </p:nvPr>
        </p:nvSpPr>
        <p:spPr>
          <a:xfrm>
            <a:off x="3406640" y="2708922"/>
            <a:ext cx="5010993" cy="3205978"/>
          </a:xfrm>
        </p:spPr>
        <p:txBody>
          <a:bodyPr>
            <a:normAutofit/>
          </a:bodyPr>
          <a:lstStyle/>
          <a:p>
            <a:r>
              <a:rPr lang="en-US" altLang="zh-TW" b="1" dirty="0"/>
              <a:t>5. Everything you touch surely dies</a:t>
            </a:r>
          </a:p>
          <a:p>
            <a:r>
              <a:rPr lang="en-US" altLang="zh-TW" dirty="0"/>
              <a:t>The literal translation is that all the things you touch will die. What you touch is actually what you love. Although this is just a saying, the protagonist has been negative to think that everything he really loves will be screwed up by himself, because he is destined to fail, so he can't get what he loves, and can't be loved.</a:t>
            </a:r>
            <a:endParaRPr lang="zh-TW" altLang="en-US" dirty="0"/>
          </a:p>
        </p:txBody>
      </p:sp>
    </p:spTree>
    <p:extLst>
      <p:ext uri="{BB962C8B-B14F-4D97-AF65-F5344CB8AC3E}">
        <p14:creationId xmlns:p14="http://schemas.microsoft.com/office/powerpoint/2010/main" val="36375843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3"/>
          <p:cNvSpPr>
            <a:spLocks noGrp="1"/>
          </p:cNvSpPr>
          <p:nvPr>
            <p:ph type="title"/>
          </p:nvPr>
        </p:nvSpPr>
        <p:spPr>
          <a:xfrm>
            <a:off x="768096" y="585216"/>
            <a:ext cx="3549183" cy="1499616"/>
          </a:xfrm>
        </p:spPr>
        <p:txBody>
          <a:bodyPr>
            <a:normAutofit/>
          </a:bodyPr>
          <a:lstStyle/>
          <a:p>
            <a:r>
              <a:rPr lang="en-US" altLang="zh-TW" b="1" dirty="0" err="1"/>
              <a:t>Passenge</a:t>
            </a:r>
            <a:r>
              <a:rPr lang="en-US" altLang="zh-TW" b="1" dirty="0"/>
              <a:t>-Let Her Go</a:t>
            </a:r>
            <a:endParaRPr lang="zh-TW" altLang="en-US" b="1" dirty="0"/>
          </a:p>
        </p:txBody>
      </p:sp>
      <p:graphicFrame>
        <p:nvGraphicFramePr>
          <p:cNvPr id="10" name="內容版面配置區 9">
            <a:extLst>
              <a:ext uri="{FF2B5EF4-FFF2-40B4-BE49-F238E27FC236}">
                <a16:creationId xmlns:a16="http://schemas.microsoft.com/office/drawing/2014/main" id="{5250E54E-2BEB-417A-B878-BE973EF49BBA}"/>
              </a:ext>
            </a:extLst>
          </p:cNvPr>
          <p:cNvGraphicFramePr>
            <a:graphicFrameLocks noGrp="1"/>
          </p:cNvGraphicFramePr>
          <p:nvPr>
            <p:ph idx="1"/>
            <p:extLst>
              <p:ext uri="{D42A27DB-BD31-4B8C-83A1-F6EECF244321}">
                <p14:modId xmlns:p14="http://schemas.microsoft.com/office/powerpoint/2010/main" val="326595566"/>
              </p:ext>
            </p:extLst>
          </p:nvPr>
        </p:nvGraphicFramePr>
        <p:xfrm>
          <a:off x="534552" y="1831463"/>
          <a:ext cx="3782725" cy="4469088"/>
        </p:xfrm>
        <a:graphic>
          <a:graphicData uri="http://schemas.openxmlformats.org/drawingml/2006/table">
            <a:tbl>
              <a:tblPr/>
              <a:tblGrid>
                <a:gridCol w="756545">
                  <a:extLst>
                    <a:ext uri="{9D8B030D-6E8A-4147-A177-3AD203B41FA5}">
                      <a16:colId xmlns:a16="http://schemas.microsoft.com/office/drawing/2014/main" val="1508919475"/>
                    </a:ext>
                  </a:extLst>
                </a:gridCol>
                <a:gridCol w="756545">
                  <a:extLst>
                    <a:ext uri="{9D8B030D-6E8A-4147-A177-3AD203B41FA5}">
                      <a16:colId xmlns:a16="http://schemas.microsoft.com/office/drawing/2014/main" val="2031127337"/>
                    </a:ext>
                  </a:extLst>
                </a:gridCol>
                <a:gridCol w="756545">
                  <a:extLst>
                    <a:ext uri="{9D8B030D-6E8A-4147-A177-3AD203B41FA5}">
                      <a16:colId xmlns:a16="http://schemas.microsoft.com/office/drawing/2014/main" val="3028490612"/>
                    </a:ext>
                  </a:extLst>
                </a:gridCol>
                <a:gridCol w="756545">
                  <a:extLst>
                    <a:ext uri="{9D8B030D-6E8A-4147-A177-3AD203B41FA5}">
                      <a16:colId xmlns:a16="http://schemas.microsoft.com/office/drawing/2014/main" val="2394417051"/>
                    </a:ext>
                  </a:extLst>
                </a:gridCol>
                <a:gridCol w="756545">
                  <a:extLst>
                    <a:ext uri="{9D8B030D-6E8A-4147-A177-3AD203B41FA5}">
                      <a16:colId xmlns:a16="http://schemas.microsoft.com/office/drawing/2014/main" val="1990930278"/>
                    </a:ext>
                  </a:extLst>
                </a:gridCol>
              </a:tblGrid>
              <a:tr h="306658">
                <a:tc>
                  <a:txBody>
                    <a:bodyPr/>
                    <a:lstStyle/>
                    <a:p>
                      <a:pPr algn="ctr"/>
                      <a:r>
                        <a:rPr lang="en-US" sz="1200" dirty="0">
                          <a:effectLst/>
                        </a:rPr>
                        <a:t>Year</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effectLst/>
                        </a:rPr>
                        <a:t>Award</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effectLst/>
                        </a:rPr>
                        <a:t>Category</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effectLst/>
                        </a:rPr>
                        <a:t>Nominee/work</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effectLst/>
                        </a:rPr>
                        <a:t>Result</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908863003"/>
                  </a:ext>
                </a:extLst>
              </a:tr>
              <a:tr h="700934">
                <a:tc rowSpan="2">
                  <a:txBody>
                    <a:bodyPr/>
                    <a:lstStyle/>
                    <a:p>
                      <a:r>
                        <a:rPr lang="en-US" altLang="zh-TW" sz="1200">
                          <a:effectLst/>
                        </a:rPr>
                        <a:t>2013</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dirty="0">
                          <a:effectLst/>
                        </a:rPr>
                        <a:t>Independent Music Awards</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dirty="0">
                          <a:effectLst/>
                        </a:rPr>
                        <a:t>Best Folk/Singer-Songwriter Song</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a:t>
                      </a:r>
                      <a:r>
                        <a:rPr lang="en-US" sz="1200" u="none" strike="noStrike">
                          <a:solidFill>
                            <a:srgbClr val="0B0080"/>
                          </a:solidFill>
                          <a:effectLst/>
                          <a:hlinkClick r:id="rId2" tooltip="Let Her Go"/>
                        </a:rPr>
                        <a:t>Let Her Go</a:t>
                      </a:r>
                      <a:r>
                        <a:rPr lang="en-US" sz="1200">
                          <a:effectLst/>
                        </a:rPr>
                        <a:t>"</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200" dirty="0">
                          <a:solidFill>
                            <a:srgbClr val="000000"/>
                          </a:solidFill>
                          <a:effectLst/>
                        </a:rPr>
                        <a:t>Won</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99FF99"/>
                    </a:solidFill>
                  </a:tcPr>
                </a:tc>
                <a:extLst>
                  <a:ext uri="{0D108BD9-81ED-4DB2-BD59-A6C34878D82A}">
                    <a16:rowId xmlns:a16="http://schemas.microsoft.com/office/drawing/2014/main" val="3457086728"/>
                  </a:ext>
                </a:extLst>
              </a:tr>
              <a:tr h="832359">
                <a:tc vMerge="1">
                  <a:txBody>
                    <a:bodyPr/>
                    <a:lstStyle/>
                    <a:p>
                      <a:endParaRPr lang="zh-TW" altLang="en-US"/>
                    </a:p>
                  </a:txBody>
                  <a:tcPr/>
                </a:tc>
                <a:tc>
                  <a:txBody>
                    <a:bodyPr/>
                    <a:lstStyle/>
                    <a:p>
                      <a:r>
                        <a:rPr lang="en-US" sz="1200" u="none" strike="noStrike">
                          <a:solidFill>
                            <a:srgbClr val="0B0080"/>
                          </a:solidFill>
                          <a:effectLst/>
                          <a:hlinkClick r:id="rId3" tooltip="Galgalatz"/>
                        </a:rPr>
                        <a:t>Galgalatz</a:t>
                      </a:r>
                      <a:r>
                        <a:rPr lang="en-US" sz="1200">
                          <a:effectLst/>
                        </a:rPr>
                        <a:t> Israeli annual International song chart</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dirty="0">
                          <a:effectLst/>
                        </a:rPr>
                        <a:t>Best Song of 2013</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"Let Her Go"</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effectLst/>
                        </a:rPr>
                        <a:t>1st</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D700"/>
                    </a:solidFill>
                  </a:tcPr>
                </a:tc>
                <a:extLst>
                  <a:ext uri="{0D108BD9-81ED-4DB2-BD59-A6C34878D82A}">
                    <a16:rowId xmlns:a16="http://schemas.microsoft.com/office/drawing/2014/main" val="2225601715"/>
                  </a:ext>
                </a:extLst>
              </a:tr>
              <a:tr h="438083">
                <a:tc rowSpan="2">
                  <a:txBody>
                    <a:bodyPr/>
                    <a:lstStyle/>
                    <a:p>
                      <a:r>
                        <a:rPr lang="en-US" altLang="zh-TW" sz="1200">
                          <a:effectLst/>
                        </a:rPr>
                        <a:t>2014</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u="none" strike="noStrike">
                          <a:solidFill>
                            <a:srgbClr val="0B0080"/>
                          </a:solidFill>
                          <a:effectLst/>
                          <a:hlinkClick r:id="rId4" tooltip="Brit Awards"/>
                        </a:rPr>
                        <a:t>Brit Awards</a:t>
                      </a:r>
                      <a:endParaRPr lang="en-US" sz="1200">
                        <a:effectLst/>
                      </a:endParaRP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u="none" strike="noStrike" dirty="0">
                          <a:solidFill>
                            <a:srgbClr val="0B0080"/>
                          </a:solidFill>
                          <a:effectLst/>
                          <a:hlinkClick r:id="rId5" tooltip="2014 BRIT Awards"/>
                        </a:rPr>
                        <a:t>British Single of the Year</a:t>
                      </a:r>
                      <a:endParaRPr lang="en-US" sz="1200" dirty="0">
                        <a:effectLst/>
                      </a:endParaRP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dirty="0">
                          <a:effectLst/>
                        </a:rPr>
                        <a:t>"Let Her Go"</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200">
                          <a:solidFill>
                            <a:srgbClr val="000000"/>
                          </a:solidFill>
                          <a:effectLst/>
                        </a:rPr>
                        <a:t>Nominated</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DDDD"/>
                    </a:solidFill>
                  </a:tcPr>
                </a:tc>
                <a:extLst>
                  <a:ext uri="{0D108BD9-81ED-4DB2-BD59-A6C34878D82A}">
                    <a16:rowId xmlns:a16="http://schemas.microsoft.com/office/drawing/2014/main" val="3138760659"/>
                  </a:ext>
                </a:extLst>
              </a:tr>
              <a:tr h="569509">
                <a:tc vMerge="1">
                  <a:txBody>
                    <a:bodyPr/>
                    <a:lstStyle/>
                    <a:p>
                      <a:endParaRPr lang="zh-TW" altLang="en-US"/>
                    </a:p>
                  </a:txBody>
                  <a:tcPr/>
                </a:tc>
                <a:tc>
                  <a:txBody>
                    <a:bodyPr/>
                    <a:lstStyle/>
                    <a:p>
                      <a:r>
                        <a:rPr lang="en-US" sz="1200" u="none" strike="noStrike">
                          <a:solidFill>
                            <a:srgbClr val="0B0080"/>
                          </a:solidFill>
                          <a:effectLst/>
                          <a:hlinkClick r:id="rId6" tooltip="Ivor Novello Awards"/>
                        </a:rPr>
                        <a:t>Ivor Novello Awards</a:t>
                      </a:r>
                      <a:endParaRPr lang="en-US" sz="1200">
                        <a:effectLst/>
                      </a:endParaRP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u="none" strike="noStrike">
                          <a:solidFill>
                            <a:srgbClr val="0B0080"/>
                          </a:solidFill>
                          <a:effectLst/>
                          <a:hlinkClick r:id="rId7" tooltip="PRS for Music"/>
                        </a:rPr>
                        <a:t>PRS for Music</a:t>
                      </a:r>
                      <a:r>
                        <a:rPr lang="en-US" sz="1200">
                          <a:effectLst/>
                        </a:rPr>
                        <a:t> Most Performed Work</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dirty="0">
                          <a:effectLst/>
                        </a:rPr>
                        <a:t>"Let Her Go"</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200">
                          <a:solidFill>
                            <a:srgbClr val="000000"/>
                          </a:solidFill>
                          <a:effectLst/>
                        </a:rPr>
                        <a:t>Won</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99FF99"/>
                    </a:solidFill>
                  </a:tcPr>
                </a:tc>
                <a:extLst>
                  <a:ext uri="{0D108BD9-81ED-4DB2-BD59-A6C34878D82A}">
                    <a16:rowId xmlns:a16="http://schemas.microsoft.com/office/drawing/2014/main" val="3243389591"/>
                  </a:ext>
                </a:extLst>
              </a:tr>
              <a:tr h="438083">
                <a:tc>
                  <a:txBody>
                    <a:bodyPr/>
                    <a:lstStyle/>
                    <a:p>
                      <a:r>
                        <a:rPr lang="en-US" altLang="zh-TW" sz="1200">
                          <a:effectLst/>
                        </a:rPr>
                        <a:t>2019</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Pop Awards</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Album Of The Year Award</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i="1" u="none" strike="noStrike" dirty="0">
                          <a:solidFill>
                            <a:srgbClr val="0B0080"/>
                          </a:solidFill>
                          <a:effectLst/>
                          <a:hlinkClick r:id="rId8" tooltip="Runaway (Passenger album)"/>
                        </a:rPr>
                        <a:t>Runaway</a:t>
                      </a:r>
                      <a:endParaRPr lang="en-US" sz="1200" dirty="0">
                        <a:effectLst/>
                      </a:endParaRP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200" dirty="0">
                          <a:solidFill>
                            <a:srgbClr val="000000"/>
                          </a:solidFill>
                          <a:effectLst/>
                        </a:rPr>
                        <a:t>Nominated</a:t>
                      </a:r>
                    </a:p>
                  </a:txBody>
                  <a:tcPr marL="43808" marR="43808" marT="21904" marB="2190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DDDD"/>
                    </a:solidFill>
                  </a:tcPr>
                </a:tc>
                <a:extLst>
                  <a:ext uri="{0D108BD9-81ED-4DB2-BD59-A6C34878D82A}">
                    <a16:rowId xmlns:a16="http://schemas.microsoft.com/office/drawing/2014/main" val="2915641340"/>
                  </a:ext>
                </a:extLst>
              </a:tr>
            </a:tbl>
          </a:graphicData>
        </a:graphic>
      </p:graphicFrame>
      <p:sp>
        <p:nvSpPr>
          <p:cNvPr id="39" name="Rectangle 38">
            <a:extLst>
              <a:ext uri="{FF2B5EF4-FFF2-40B4-BE49-F238E27FC236}">
                <a16:creationId xmlns:a16="http://schemas.microsoft.com/office/drawing/2014/main" id="{9D431EF2-5A31-4C05-AA3E-4580F5534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2456" y="0"/>
            <a:ext cx="45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7678399-6817-4845-9B59-E82951B0B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3756" y="321731"/>
            <a:ext cx="2949380" cy="36622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2">
            <a:extLst>
              <a:ext uri="{FF2B5EF4-FFF2-40B4-BE49-F238E27FC236}">
                <a16:creationId xmlns:a16="http://schemas.microsoft.com/office/drawing/2014/main" id="{D0A161C0-A291-4787-80AA-942AFBBE3ACC}"/>
              </a:ext>
            </a:extLst>
          </p:cNvPr>
          <p:cNvPicPr>
            <a:picLocks noChangeAspect="1"/>
          </p:cNvPicPr>
          <p:nvPr/>
        </p:nvPicPr>
        <p:blipFill rotWithShape="1">
          <a:blip r:embed="rId9">
            <a:extLst>
              <a:ext uri="{28A0092B-C50C-407E-A947-70E740481C1C}">
                <a14:useLocalDpi xmlns:a14="http://schemas.microsoft.com/office/drawing/2010/main" val="0"/>
              </a:ext>
            </a:extLst>
          </a:blip>
          <a:srcRect l="1208" r="21461" b="-1"/>
          <a:stretch/>
        </p:blipFill>
        <p:spPr>
          <a:xfrm>
            <a:off x="4927420" y="1104597"/>
            <a:ext cx="2702052" cy="2096502"/>
          </a:xfrm>
          <a:prstGeom prst="rect">
            <a:avLst/>
          </a:prstGeom>
        </p:spPr>
      </p:pic>
      <p:sp>
        <p:nvSpPr>
          <p:cNvPr id="43" name="Rectangle 42">
            <a:extLst>
              <a:ext uri="{FF2B5EF4-FFF2-40B4-BE49-F238E27FC236}">
                <a16:creationId xmlns:a16="http://schemas.microsoft.com/office/drawing/2014/main" id="{B044E73A-9DB7-46CD-9B4D-9DE9FB5E6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1846" y="321732"/>
            <a:ext cx="1014521" cy="366854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8057F48-2FD4-4DD3-B887-FEE2B447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3756" y="4157447"/>
            <a:ext cx="1578562" cy="2312282"/>
          </a:xfrm>
          <a:prstGeom prst="rect">
            <a:avLst/>
          </a:prstGeom>
          <a:solidFill>
            <a:schemeClr val="accent2">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A4469D8-5936-48B8-AF0C-37FF2AEE2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2968" y="4157447"/>
            <a:ext cx="2405032" cy="23122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內容版面配置區 5">
            <a:extLst>
              <a:ext uri="{FF2B5EF4-FFF2-40B4-BE49-F238E27FC236}">
                <a16:creationId xmlns:a16="http://schemas.microsoft.com/office/drawing/2014/main" id="{43F9903E-6677-4657-9D0A-F5C487AE787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25349" y="4708712"/>
            <a:ext cx="2160270" cy="1209751"/>
          </a:xfrm>
          <a:prstGeom prst="rect">
            <a:avLst/>
          </a:prstGeom>
        </p:spPr>
      </p:pic>
    </p:spTree>
    <p:extLst>
      <p:ext uri="{BB962C8B-B14F-4D97-AF65-F5344CB8AC3E}">
        <p14:creationId xmlns:p14="http://schemas.microsoft.com/office/powerpoint/2010/main" val="3628974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505" y="1814574"/>
            <a:ext cx="5570417" cy="3228207"/>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 name="Rectangle 16">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000" y="-2"/>
            <a:ext cx="12344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1444" y="620720"/>
            <a:ext cx="5492423"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標題 6"/>
          <p:cNvSpPr>
            <a:spLocks noGrp="1"/>
          </p:cNvSpPr>
          <p:nvPr>
            <p:ph type="title"/>
          </p:nvPr>
        </p:nvSpPr>
        <p:spPr>
          <a:xfrm>
            <a:off x="3406641" y="942449"/>
            <a:ext cx="5010992" cy="1470249"/>
          </a:xfrm>
        </p:spPr>
        <p:txBody>
          <a:bodyPr>
            <a:normAutofit/>
          </a:bodyPr>
          <a:lstStyle/>
          <a:p>
            <a:r>
              <a:rPr lang="zh-TW" altLang="en-US" b="1"/>
              <a:t>歌詞翻譯 </a:t>
            </a:r>
            <a:r>
              <a:rPr lang="en-US" altLang="zh-TW" b="1"/>
              <a:t>LYRICS</a:t>
            </a:r>
            <a:endParaRPr lang="zh-TW" altLang="en-US"/>
          </a:p>
        </p:txBody>
      </p:sp>
      <p:cxnSp>
        <p:nvCxnSpPr>
          <p:cNvPr id="21" name="Straight Connector 20">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48775" y="2573573"/>
            <a:ext cx="493776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內容版面配置區 7"/>
          <p:cNvSpPr>
            <a:spLocks noGrp="1"/>
          </p:cNvSpPr>
          <p:nvPr>
            <p:ph idx="1"/>
          </p:nvPr>
        </p:nvSpPr>
        <p:spPr>
          <a:xfrm>
            <a:off x="3410282" y="2773885"/>
            <a:ext cx="5007352" cy="3141013"/>
          </a:xfrm>
        </p:spPr>
        <p:txBody>
          <a:bodyPr>
            <a:normAutofit/>
          </a:bodyPr>
          <a:lstStyle/>
          <a:p>
            <a:pPr marL="0" indent="0">
              <a:buNone/>
            </a:pPr>
            <a:r>
              <a:rPr lang="en-US" altLang="zh-TW" i="1" dirty="0"/>
              <a:t>Chorus*</a:t>
            </a:r>
            <a:br>
              <a:rPr lang="en-US" altLang="zh-TW" dirty="0"/>
            </a:br>
            <a:r>
              <a:rPr lang="en-US" altLang="zh-TW" dirty="0"/>
              <a:t>Well you only need the light when it’s </a:t>
            </a:r>
            <a:r>
              <a:rPr lang="en-US" altLang="zh-TW" b="1" dirty="0"/>
              <a:t>burning low</a:t>
            </a:r>
            <a:br>
              <a:rPr lang="en-US" altLang="zh-TW" dirty="0"/>
            </a:br>
            <a:r>
              <a:rPr lang="zh-TW" altLang="en-US" dirty="0"/>
              <a:t>當燈火快要熄滅時，你才了解你原來如此需要光亮</a:t>
            </a:r>
            <a:br>
              <a:rPr lang="zh-TW" altLang="en-US" dirty="0"/>
            </a:br>
            <a:r>
              <a:rPr lang="en-US" altLang="zh-TW" dirty="0"/>
              <a:t>Only miss the sun when it starts to snow</a:t>
            </a:r>
            <a:br>
              <a:rPr lang="en-US" altLang="zh-TW" dirty="0"/>
            </a:br>
            <a:r>
              <a:rPr lang="zh-TW" altLang="en-US" dirty="0"/>
              <a:t>當飄下茫茫白雪時，你才知道你原來這般想念陽光</a:t>
            </a:r>
            <a:br>
              <a:rPr lang="zh-TW" altLang="en-US" dirty="0"/>
            </a:br>
            <a:r>
              <a:rPr lang="en-US" altLang="zh-TW" dirty="0"/>
              <a:t>Only know you love her when you let her go</a:t>
            </a:r>
            <a:br>
              <a:rPr lang="en-US" altLang="zh-TW" dirty="0"/>
            </a:br>
            <a:r>
              <a:rPr lang="zh-TW" altLang="en-US" dirty="0"/>
              <a:t>當你放開她的手時，你才發現你原來這樣深愛著她</a:t>
            </a:r>
          </a:p>
        </p:txBody>
      </p:sp>
    </p:spTree>
    <p:extLst>
      <p:ext uri="{BB962C8B-B14F-4D97-AF65-F5344CB8AC3E}">
        <p14:creationId xmlns:p14="http://schemas.microsoft.com/office/powerpoint/2010/main" val="89842147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505" y="1814574"/>
            <a:ext cx="5570417" cy="3228207"/>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000" y="-2"/>
            <a:ext cx="12344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1444" y="620720"/>
            <a:ext cx="5492423"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title"/>
          </p:nvPr>
        </p:nvSpPr>
        <p:spPr>
          <a:xfrm>
            <a:off x="3406641" y="942449"/>
            <a:ext cx="5010992" cy="1470249"/>
          </a:xfrm>
        </p:spPr>
        <p:txBody>
          <a:bodyPr>
            <a:normAutofit/>
          </a:bodyPr>
          <a:lstStyle/>
          <a:p>
            <a:endParaRPr lang="zh-TW" altLang="en-US"/>
          </a:p>
        </p:txBody>
      </p:sp>
      <p:cxnSp>
        <p:nvCxnSpPr>
          <p:cNvPr id="16" name="Straight Connector 15">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48775" y="2573573"/>
            <a:ext cx="493776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內容版面配置區 2"/>
          <p:cNvSpPr>
            <a:spLocks noGrp="1"/>
          </p:cNvSpPr>
          <p:nvPr>
            <p:ph idx="1"/>
          </p:nvPr>
        </p:nvSpPr>
        <p:spPr>
          <a:xfrm>
            <a:off x="3410282" y="2773885"/>
            <a:ext cx="5007352" cy="3141013"/>
          </a:xfrm>
        </p:spPr>
        <p:txBody>
          <a:bodyPr>
            <a:normAutofit lnSpcReduction="10000"/>
          </a:bodyPr>
          <a:lstStyle/>
          <a:p>
            <a:pPr marL="0" indent="0">
              <a:buNone/>
            </a:pPr>
            <a:r>
              <a:rPr lang="en-US" altLang="zh-TW" dirty="0"/>
              <a:t>Only know </a:t>
            </a:r>
            <a:r>
              <a:rPr lang="en-US" altLang="zh-TW" b="1" dirty="0"/>
              <a:t>you’ve been high</a:t>
            </a:r>
            <a:r>
              <a:rPr lang="en-US" altLang="zh-TW" dirty="0"/>
              <a:t> when you’re feeling low</a:t>
            </a:r>
            <a:br>
              <a:rPr lang="en-US" altLang="zh-TW" dirty="0"/>
            </a:br>
            <a:r>
              <a:rPr lang="zh-TW" altLang="en-US" dirty="0"/>
              <a:t>當跌到人生谷底時，你才體會你原來曾經無比幸福</a:t>
            </a:r>
            <a:br>
              <a:rPr lang="zh-TW" altLang="en-US" dirty="0"/>
            </a:br>
            <a:r>
              <a:rPr lang="en-US" altLang="zh-TW" dirty="0"/>
              <a:t>Only hate the road when you’re missing home</a:t>
            </a:r>
            <a:br>
              <a:rPr lang="en-US" altLang="zh-TW" dirty="0"/>
            </a:br>
            <a:r>
              <a:rPr lang="zh-TW" altLang="en-US" dirty="0"/>
              <a:t>當思鄉之情滿溢時，你才領悟你原來這麼憎惡漂泊</a:t>
            </a:r>
            <a:br>
              <a:rPr lang="zh-TW" altLang="en-US" dirty="0"/>
            </a:br>
            <a:r>
              <a:rPr lang="en-US" altLang="zh-TW" dirty="0"/>
              <a:t>Only know you love her when you let her go</a:t>
            </a:r>
            <a:br>
              <a:rPr lang="en-US" altLang="zh-TW" dirty="0"/>
            </a:br>
            <a:r>
              <a:rPr lang="zh-TW" altLang="en-US" dirty="0"/>
              <a:t>當你放開她的手時，你才發現你原來仍然這麼愛她</a:t>
            </a:r>
            <a:br>
              <a:rPr lang="zh-TW" altLang="en-US" dirty="0"/>
            </a:br>
            <a:r>
              <a:rPr lang="en-US" altLang="zh-TW" dirty="0"/>
              <a:t>And you let her go</a:t>
            </a:r>
            <a:br>
              <a:rPr lang="en-US" altLang="zh-TW" dirty="0"/>
            </a:br>
            <a:r>
              <a:rPr lang="zh-TW" altLang="en-US" dirty="0"/>
              <a:t>然而你就真的這麼放手了*</a:t>
            </a:r>
          </a:p>
        </p:txBody>
      </p:sp>
    </p:spTree>
    <p:extLst>
      <p:ext uri="{BB962C8B-B14F-4D97-AF65-F5344CB8AC3E}">
        <p14:creationId xmlns:p14="http://schemas.microsoft.com/office/powerpoint/2010/main" val="27999767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505" y="1814574"/>
            <a:ext cx="5570417" cy="3228207"/>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6" name="Rectangle 25">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000" y="-2"/>
            <a:ext cx="12344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1444" y="620720"/>
            <a:ext cx="5492423"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title"/>
          </p:nvPr>
        </p:nvSpPr>
        <p:spPr>
          <a:xfrm>
            <a:off x="3406641" y="942449"/>
            <a:ext cx="5010992" cy="1470249"/>
          </a:xfrm>
        </p:spPr>
        <p:txBody>
          <a:bodyPr>
            <a:normAutofit/>
          </a:bodyPr>
          <a:lstStyle/>
          <a:p>
            <a:endParaRPr lang="zh-TW" altLang="en-US"/>
          </a:p>
        </p:txBody>
      </p:sp>
      <p:cxnSp>
        <p:nvCxnSpPr>
          <p:cNvPr id="30" name="Straight Connector 29">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48775" y="2573573"/>
            <a:ext cx="493776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內容版面配置區 2"/>
          <p:cNvSpPr>
            <a:spLocks noGrp="1"/>
          </p:cNvSpPr>
          <p:nvPr>
            <p:ph idx="1"/>
          </p:nvPr>
        </p:nvSpPr>
        <p:spPr>
          <a:xfrm>
            <a:off x="3410282" y="2773885"/>
            <a:ext cx="5007352" cy="3141013"/>
          </a:xfrm>
        </p:spPr>
        <p:txBody>
          <a:bodyPr>
            <a:normAutofit/>
          </a:bodyPr>
          <a:lstStyle/>
          <a:p>
            <a:pPr marL="0" indent="0">
              <a:buNone/>
            </a:pPr>
            <a:r>
              <a:rPr lang="en-US" altLang="zh-TW" dirty="0"/>
              <a:t>Staring at the bottom of your glass</a:t>
            </a:r>
            <a:br>
              <a:rPr lang="en-US" altLang="zh-TW" dirty="0"/>
            </a:br>
            <a:r>
              <a:rPr lang="zh-TW" altLang="en-US" dirty="0"/>
              <a:t>凝視著飲盡的酒杯底部</a:t>
            </a:r>
            <a:br>
              <a:rPr lang="zh-TW" altLang="en-US" dirty="0"/>
            </a:br>
            <a:r>
              <a:rPr lang="en-US" altLang="zh-TW" dirty="0"/>
              <a:t>Hoping one day you’ll make a dream last</a:t>
            </a:r>
            <a:br>
              <a:rPr lang="en-US" altLang="zh-TW" dirty="0"/>
            </a:br>
            <a:r>
              <a:rPr lang="zh-TW" altLang="en-US" dirty="0"/>
              <a:t>希望有天能讓一個夢想永久延續</a:t>
            </a:r>
            <a:br>
              <a:rPr lang="zh-TW" altLang="en-US" dirty="0"/>
            </a:br>
            <a:r>
              <a:rPr lang="en-US" altLang="zh-TW" dirty="0"/>
              <a:t>But dreams come slow and they go so fast</a:t>
            </a:r>
            <a:br>
              <a:rPr lang="en-US" altLang="zh-TW" dirty="0"/>
            </a:br>
            <a:r>
              <a:rPr lang="zh-TW" altLang="en-US" dirty="0"/>
              <a:t>但是夢想總是來得太慢、卻又去得太快</a:t>
            </a:r>
          </a:p>
        </p:txBody>
      </p:sp>
    </p:spTree>
    <p:extLst>
      <p:ext uri="{BB962C8B-B14F-4D97-AF65-F5344CB8AC3E}">
        <p14:creationId xmlns:p14="http://schemas.microsoft.com/office/powerpoint/2010/main" val="20034353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505" y="1814574"/>
            <a:ext cx="5570417" cy="3228207"/>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000" y="-2"/>
            <a:ext cx="12344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1444" y="620720"/>
            <a:ext cx="5492423"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title"/>
          </p:nvPr>
        </p:nvSpPr>
        <p:spPr>
          <a:xfrm>
            <a:off x="3406641" y="942449"/>
            <a:ext cx="5010992" cy="1470249"/>
          </a:xfrm>
        </p:spPr>
        <p:txBody>
          <a:bodyPr>
            <a:normAutofit/>
          </a:bodyPr>
          <a:lstStyle/>
          <a:p>
            <a:endParaRPr lang="zh-TW" altLang="en-US"/>
          </a:p>
        </p:txBody>
      </p:sp>
      <p:cxnSp>
        <p:nvCxnSpPr>
          <p:cNvPr id="16" name="Straight Connector 15">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48775" y="2573573"/>
            <a:ext cx="493776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內容版面配置區 2"/>
          <p:cNvSpPr>
            <a:spLocks noGrp="1"/>
          </p:cNvSpPr>
          <p:nvPr>
            <p:ph idx="1"/>
          </p:nvPr>
        </p:nvSpPr>
        <p:spPr>
          <a:xfrm>
            <a:off x="3410282" y="2773885"/>
            <a:ext cx="5007352" cy="3141013"/>
          </a:xfrm>
        </p:spPr>
        <p:txBody>
          <a:bodyPr>
            <a:normAutofit/>
          </a:bodyPr>
          <a:lstStyle/>
          <a:p>
            <a:pPr marL="0" indent="0">
              <a:buNone/>
            </a:pPr>
            <a:r>
              <a:rPr lang="en-US" altLang="zh-TW" dirty="0"/>
              <a:t>You see her when you close your eyes</a:t>
            </a:r>
            <a:br>
              <a:rPr lang="en-US" altLang="zh-TW" dirty="0"/>
            </a:br>
            <a:r>
              <a:rPr lang="zh-TW" altLang="en-US" dirty="0"/>
              <a:t>閉上眼的時候，總是可以看見她的身影</a:t>
            </a:r>
            <a:br>
              <a:rPr lang="zh-TW" altLang="en-US" dirty="0"/>
            </a:br>
            <a:r>
              <a:rPr lang="en-US" altLang="zh-TW" dirty="0"/>
              <a:t>Maybe one day you’ll understand why</a:t>
            </a:r>
            <a:br>
              <a:rPr lang="en-US" altLang="zh-TW" dirty="0"/>
            </a:br>
            <a:r>
              <a:rPr lang="zh-TW" altLang="en-US" dirty="0"/>
              <a:t>或許總有一天你終會明白吧</a:t>
            </a:r>
            <a:br>
              <a:rPr lang="zh-TW" altLang="en-US" dirty="0"/>
            </a:br>
            <a:r>
              <a:rPr lang="en-US" altLang="zh-TW" dirty="0"/>
              <a:t>Everything you touch surely dies</a:t>
            </a:r>
            <a:br>
              <a:rPr lang="en-US" altLang="zh-TW" dirty="0"/>
            </a:br>
            <a:r>
              <a:rPr lang="zh-TW" altLang="en-US" dirty="0"/>
              <a:t>為何你所愛之物都會消失殆盡</a:t>
            </a:r>
          </a:p>
        </p:txBody>
      </p:sp>
    </p:spTree>
    <p:extLst>
      <p:ext uri="{BB962C8B-B14F-4D97-AF65-F5344CB8AC3E}">
        <p14:creationId xmlns:p14="http://schemas.microsoft.com/office/powerpoint/2010/main" val="361621393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505" y="1814574"/>
            <a:ext cx="5570417" cy="3228207"/>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000" y="-2"/>
            <a:ext cx="12344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1444" y="620720"/>
            <a:ext cx="5492423"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title"/>
          </p:nvPr>
        </p:nvSpPr>
        <p:spPr>
          <a:xfrm>
            <a:off x="3406641" y="942449"/>
            <a:ext cx="5010992" cy="1470249"/>
          </a:xfrm>
        </p:spPr>
        <p:txBody>
          <a:bodyPr>
            <a:normAutofit/>
          </a:bodyPr>
          <a:lstStyle/>
          <a:p>
            <a:endParaRPr lang="zh-TW" altLang="en-US"/>
          </a:p>
        </p:txBody>
      </p:sp>
      <p:cxnSp>
        <p:nvCxnSpPr>
          <p:cNvPr id="16" name="Straight Connector 15">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48775" y="2573573"/>
            <a:ext cx="493776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內容版面配置區 2"/>
          <p:cNvSpPr>
            <a:spLocks noGrp="1"/>
          </p:cNvSpPr>
          <p:nvPr>
            <p:ph idx="1"/>
          </p:nvPr>
        </p:nvSpPr>
        <p:spPr>
          <a:xfrm>
            <a:off x="3410282" y="2773885"/>
            <a:ext cx="5007352" cy="3141013"/>
          </a:xfrm>
        </p:spPr>
        <p:txBody>
          <a:bodyPr>
            <a:normAutofit/>
          </a:bodyPr>
          <a:lstStyle/>
          <a:p>
            <a:pPr marL="0" indent="0">
              <a:buNone/>
            </a:pPr>
            <a:r>
              <a:rPr lang="en-US" altLang="zh-TW" i="1" dirty="0"/>
              <a:t>Chorus*</a:t>
            </a:r>
            <a:endParaRPr lang="en-US" altLang="zh-TW" dirty="0"/>
          </a:p>
          <a:p>
            <a:pPr marL="0" indent="0">
              <a:buNone/>
            </a:pPr>
            <a:r>
              <a:rPr lang="en-US" altLang="zh-TW" dirty="0"/>
              <a:t>Staring at the ceiling in the dark</a:t>
            </a:r>
            <a:br>
              <a:rPr lang="en-US" altLang="zh-TW" dirty="0"/>
            </a:br>
            <a:r>
              <a:rPr lang="zh-TW" altLang="en-US" dirty="0"/>
              <a:t>在黑暗當中你盯著天花板看</a:t>
            </a:r>
            <a:br>
              <a:rPr lang="zh-TW" altLang="en-US" dirty="0"/>
            </a:br>
            <a:r>
              <a:rPr lang="en-US" altLang="zh-TW" dirty="0"/>
              <a:t>Same old empty feeling in your heart</a:t>
            </a:r>
            <a:br>
              <a:rPr lang="en-US" altLang="zh-TW" dirty="0"/>
            </a:br>
            <a:r>
              <a:rPr lang="zh-TW" altLang="en-US" dirty="0"/>
              <a:t>內心裡那一如即往的空虛感</a:t>
            </a:r>
            <a:br>
              <a:rPr lang="zh-TW" altLang="en-US" dirty="0"/>
            </a:br>
            <a:r>
              <a:rPr lang="en-US" altLang="zh-TW" dirty="0"/>
              <a:t>Cause love comes slow and it goes so fast</a:t>
            </a:r>
            <a:br>
              <a:rPr lang="en-US" altLang="zh-TW" dirty="0"/>
            </a:br>
            <a:r>
              <a:rPr lang="zh-TW" altLang="en-US" dirty="0"/>
              <a:t>只因為愛情也總是太慢的來到、卻又馬上消縱即逝</a:t>
            </a:r>
          </a:p>
          <a:p>
            <a:pPr marL="0" indent="0">
              <a:buNone/>
            </a:pPr>
            <a:endParaRPr lang="zh-TW" altLang="en-US" dirty="0"/>
          </a:p>
        </p:txBody>
      </p:sp>
    </p:spTree>
    <p:extLst>
      <p:ext uri="{BB962C8B-B14F-4D97-AF65-F5344CB8AC3E}">
        <p14:creationId xmlns:p14="http://schemas.microsoft.com/office/powerpoint/2010/main" val="409734005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505" y="1814574"/>
            <a:ext cx="5570417" cy="3228207"/>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000" y="-2"/>
            <a:ext cx="12344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4" name="Rectangle 13">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1444" y="620720"/>
            <a:ext cx="5492423"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標題 1">
            <a:extLst>
              <a:ext uri="{FF2B5EF4-FFF2-40B4-BE49-F238E27FC236}">
                <a16:creationId xmlns:a16="http://schemas.microsoft.com/office/drawing/2014/main" id="{630BE7AA-057A-4B86-92C1-921740DD2E9B}"/>
              </a:ext>
            </a:extLst>
          </p:cNvPr>
          <p:cNvSpPr>
            <a:spLocks noGrp="1"/>
          </p:cNvSpPr>
          <p:nvPr>
            <p:ph type="title"/>
          </p:nvPr>
        </p:nvSpPr>
        <p:spPr>
          <a:xfrm>
            <a:off x="3171444" y="942449"/>
            <a:ext cx="5489956" cy="1470249"/>
          </a:xfrm>
        </p:spPr>
        <p:txBody>
          <a:bodyPr>
            <a:normAutofit/>
          </a:bodyPr>
          <a:lstStyle/>
          <a:p>
            <a:r>
              <a:rPr lang="zh-TW" altLang="en-US" dirty="0"/>
              <a:t>歌詞註解</a:t>
            </a:r>
            <a:r>
              <a:rPr lang="en-US" altLang="zh-TW" b="1" dirty="0"/>
              <a:t>ANNOTATIONS</a:t>
            </a:r>
            <a:endParaRPr lang="zh-TW" altLang="en-US" dirty="0"/>
          </a:p>
        </p:txBody>
      </p:sp>
      <p:cxnSp>
        <p:nvCxnSpPr>
          <p:cNvPr id="16" name="Straight Connector 15">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48775" y="2573573"/>
            <a:ext cx="493776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8F32D90A-0DE0-486F-9D79-55D8162BB153}"/>
              </a:ext>
            </a:extLst>
          </p:cNvPr>
          <p:cNvSpPr>
            <a:spLocks noGrp="1"/>
          </p:cNvSpPr>
          <p:nvPr>
            <p:ph idx="1"/>
          </p:nvPr>
        </p:nvSpPr>
        <p:spPr>
          <a:xfrm>
            <a:off x="3410282" y="2773885"/>
            <a:ext cx="5007352" cy="3141013"/>
          </a:xfrm>
        </p:spPr>
        <p:txBody>
          <a:bodyPr>
            <a:normAutofit/>
          </a:bodyPr>
          <a:lstStyle/>
          <a:p>
            <a:r>
              <a:rPr lang="en-US" altLang="zh-TW" b="1" dirty="0"/>
              <a:t>1.Burning low </a:t>
            </a:r>
          </a:p>
          <a:p>
            <a:r>
              <a:rPr lang="en-US" altLang="zh-TW" dirty="0"/>
              <a:t>We only see it in one place, it is on the candle. The candles are always burned and burnt. After burning, there is no wax or candle, and the candle is burned out. So it burns to a very low place, that is, there is only a little wax left. Many times the candle is likened to life. When we are at the bottom/last stage of life, we will long for more or new light.</a:t>
            </a:r>
          </a:p>
          <a:p>
            <a:endParaRPr lang="zh-TW" altLang="en-US" dirty="0"/>
          </a:p>
        </p:txBody>
      </p:sp>
    </p:spTree>
    <p:extLst>
      <p:ext uri="{BB962C8B-B14F-4D97-AF65-F5344CB8AC3E}">
        <p14:creationId xmlns:p14="http://schemas.microsoft.com/office/powerpoint/2010/main" val="400410206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505" y="1814574"/>
            <a:ext cx="5570417" cy="3228207"/>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000" y="-2"/>
            <a:ext cx="12344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4" name="Rectangle 13">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1444" y="620720"/>
            <a:ext cx="5492423"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標題 1">
            <a:extLst>
              <a:ext uri="{FF2B5EF4-FFF2-40B4-BE49-F238E27FC236}">
                <a16:creationId xmlns:a16="http://schemas.microsoft.com/office/drawing/2014/main" id="{630BE7AA-057A-4B86-92C1-921740DD2E9B}"/>
              </a:ext>
            </a:extLst>
          </p:cNvPr>
          <p:cNvSpPr>
            <a:spLocks noGrp="1"/>
          </p:cNvSpPr>
          <p:nvPr>
            <p:ph type="title"/>
          </p:nvPr>
        </p:nvSpPr>
        <p:spPr>
          <a:xfrm>
            <a:off x="3171444" y="942449"/>
            <a:ext cx="5489956" cy="1470249"/>
          </a:xfrm>
        </p:spPr>
        <p:txBody>
          <a:bodyPr>
            <a:normAutofit/>
          </a:bodyPr>
          <a:lstStyle/>
          <a:p>
            <a:r>
              <a:rPr lang="zh-TW" altLang="en-US" dirty="0"/>
              <a:t>歌詞註解</a:t>
            </a:r>
            <a:r>
              <a:rPr lang="en-US" altLang="zh-TW" b="1" dirty="0"/>
              <a:t>ANNOTATIONS</a:t>
            </a:r>
            <a:endParaRPr lang="zh-TW" altLang="en-US" dirty="0"/>
          </a:p>
        </p:txBody>
      </p:sp>
      <p:cxnSp>
        <p:nvCxnSpPr>
          <p:cNvPr id="16" name="Straight Connector 15">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48775" y="2573573"/>
            <a:ext cx="493776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8F32D90A-0DE0-486F-9D79-55D8162BB153}"/>
              </a:ext>
            </a:extLst>
          </p:cNvPr>
          <p:cNvSpPr>
            <a:spLocks noGrp="1"/>
          </p:cNvSpPr>
          <p:nvPr>
            <p:ph idx="1"/>
          </p:nvPr>
        </p:nvSpPr>
        <p:spPr>
          <a:xfrm>
            <a:off x="3410282" y="2773885"/>
            <a:ext cx="5007352" cy="3141013"/>
          </a:xfrm>
        </p:spPr>
        <p:txBody>
          <a:bodyPr>
            <a:normAutofit/>
          </a:bodyPr>
          <a:lstStyle/>
          <a:p>
            <a:r>
              <a:rPr lang="en-US" altLang="zh-TW" b="1" dirty="0"/>
              <a:t>2. you’ve been high</a:t>
            </a:r>
          </a:p>
          <a:p>
            <a:r>
              <a:rPr lang="en-US" altLang="zh-TW" dirty="0"/>
              <a:t>Although high is usually related to drugs, here, I think it should be related to drugs. You have been to a high place, and your life has had a peak here. It should be a good explanation. People must be extremely happy when they are embarrassed in their lives, but they often have to think about it when the situation deteriorates.</a:t>
            </a:r>
            <a:endParaRPr lang="zh-TW" altLang="en-US" dirty="0"/>
          </a:p>
        </p:txBody>
      </p:sp>
    </p:spTree>
    <p:extLst>
      <p:ext uri="{BB962C8B-B14F-4D97-AF65-F5344CB8AC3E}">
        <p14:creationId xmlns:p14="http://schemas.microsoft.com/office/powerpoint/2010/main" val="259802577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要素">
  <a:themeElements>
    <a:clrScheme name="要素">
      <a:dk1>
        <a:sysClr val="windowText" lastClr="B9BCC6"/>
      </a:dk1>
      <a:lt1>
        <a:sysClr val="window" lastClr="1C2228"/>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要素">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要素">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253</TotalTime>
  <Words>569</Words>
  <Application>Microsoft Office PowerPoint</Application>
  <PresentationFormat>如螢幕大小 (4:3)</PresentationFormat>
  <Paragraphs>54</Paragraphs>
  <Slides>12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微軟正黑體</vt:lpstr>
      <vt:lpstr>Tw Cen MT</vt:lpstr>
      <vt:lpstr>Tw Cen MT Condensed</vt:lpstr>
      <vt:lpstr>Wingdings 3</vt:lpstr>
      <vt:lpstr>要素</vt:lpstr>
      <vt:lpstr>Mini Project</vt:lpstr>
      <vt:lpstr>Passenge-Let Her Go</vt:lpstr>
      <vt:lpstr>歌詞翻譯 LYRICS</vt:lpstr>
      <vt:lpstr>PowerPoint 簡報</vt:lpstr>
      <vt:lpstr>PowerPoint 簡報</vt:lpstr>
      <vt:lpstr>PowerPoint 簡報</vt:lpstr>
      <vt:lpstr>PowerPoint 簡報</vt:lpstr>
      <vt:lpstr>歌詞註解ANNOTATIONS</vt:lpstr>
      <vt:lpstr>歌詞註解ANNOTATIONS</vt:lpstr>
      <vt:lpstr>歌詞註解ANNOTATIONS</vt:lpstr>
      <vt:lpstr>歌詞註解ANNOTATIONS</vt:lpstr>
      <vt:lpstr>歌詞註解ANNOTATIONS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治宇 施</dc:creator>
  <cp:lastModifiedBy>治宇 施</cp:lastModifiedBy>
  <cp:revision>6</cp:revision>
  <dcterms:created xsi:type="dcterms:W3CDTF">2019-11-13T17:36:52Z</dcterms:created>
  <dcterms:modified xsi:type="dcterms:W3CDTF">2019-11-16T14:06:18Z</dcterms:modified>
</cp:coreProperties>
</file>