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73" r:id="rId7"/>
    <p:sldId id="263" r:id="rId8"/>
    <p:sldId id="267" r:id="rId9"/>
    <p:sldId id="260" r:id="rId10"/>
    <p:sldId id="270" r:id="rId11"/>
    <p:sldId id="259" r:id="rId12"/>
    <p:sldId id="264" r:id="rId13"/>
    <p:sldId id="275" r:id="rId14"/>
    <p:sldId id="278" r:id="rId15"/>
    <p:sldId id="262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1F5F5-B207-4F18-87B2-56F7B59930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75F50658-2601-45D2-876A-3D5E5CD31365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zh-TW" altLang="en-US" sz="1800" dirty="0"/>
            <a:t>監督式學習</a:t>
          </a:r>
          <a:endParaRPr lang="en-US" altLang="zh-TW" sz="1800" dirty="0"/>
        </a:p>
        <a:p>
          <a:pPr>
            <a:buFont typeface="+mj-lt"/>
            <a:buAutoNum type="arabicPeriod"/>
          </a:pPr>
          <a:r>
            <a:rPr lang="zh-TW" altLang="en-US" sz="1800" dirty="0"/>
            <a:t>（</a:t>
          </a:r>
          <a:r>
            <a:rPr lang="en-US" altLang="zh-TW" sz="1800" dirty="0"/>
            <a:t>Supervised learning</a:t>
          </a:r>
          <a:r>
            <a:rPr lang="zh-TW" altLang="en-US" sz="1800" dirty="0"/>
            <a:t>）</a:t>
          </a:r>
        </a:p>
      </dgm:t>
    </dgm:pt>
    <dgm:pt modelId="{3BDBD967-8E14-4F49-A5E8-57409B1953C2}" type="parTrans" cxnId="{09456174-8509-4641-807A-212AD377B0BE}">
      <dgm:prSet/>
      <dgm:spPr/>
      <dgm:t>
        <a:bodyPr/>
        <a:lstStyle/>
        <a:p>
          <a:endParaRPr lang="zh-TW" altLang="en-US"/>
        </a:p>
      </dgm:t>
    </dgm:pt>
    <dgm:pt modelId="{38F00AFA-767E-48AD-9773-82489C995641}" type="sibTrans" cxnId="{09456174-8509-4641-807A-212AD377B0BE}">
      <dgm:prSet/>
      <dgm:spPr/>
      <dgm:t>
        <a:bodyPr/>
        <a:lstStyle/>
        <a:p>
          <a:endParaRPr lang="zh-TW" altLang="en-US"/>
        </a:p>
      </dgm:t>
    </dgm:pt>
    <dgm:pt modelId="{B9A067C9-DACE-49C5-A367-A54C0FF310A9}">
      <dgm:prSet phldrT="[文字]" custT="1"/>
      <dgm:spPr/>
      <dgm:t>
        <a:bodyPr/>
        <a:lstStyle/>
        <a:p>
          <a:r>
            <a:rPr lang="zh-TW" altLang="en-US" sz="2000" dirty="0"/>
            <a:t>需要有標註的數據</a:t>
          </a:r>
        </a:p>
      </dgm:t>
    </dgm:pt>
    <dgm:pt modelId="{0A3E6CDD-8F1C-4BAF-BBE3-A6DF886CFB2E}" type="parTrans" cxnId="{93ADE487-A04D-4EB7-AE41-E18EE96DC2C6}">
      <dgm:prSet/>
      <dgm:spPr/>
      <dgm:t>
        <a:bodyPr/>
        <a:lstStyle/>
        <a:p>
          <a:endParaRPr lang="zh-TW" altLang="en-US"/>
        </a:p>
      </dgm:t>
    </dgm:pt>
    <dgm:pt modelId="{F99F7CD8-D560-4525-8774-8B6578589C61}" type="sibTrans" cxnId="{93ADE487-A04D-4EB7-AE41-E18EE96DC2C6}">
      <dgm:prSet/>
      <dgm:spPr/>
      <dgm:t>
        <a:bodyPr/>
        <a:lstStyle/>
        <a:p>
          <a:endParaRPr lang="zh-TW" altLang="en-US"/>
        </a:p>
      </dgm:t>
    </dgm:pt>
    <dgm:pt modelId="{9E18D47A-04A3-4CE9-AFD6-640AAE0C3911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zh-TW" altLang="en-US" sz="1800" dirty="0"/>
            <a:t>非監督式學習</a:t>
          </a:r>
          <a:endParaRPr lang="en-US" altLang="zh-TW" sz="1800" dirty="0"/>
        </a:p>
        <a:p>
          <a:pPr>
            <a:buFont typeface="+mj-lt"/>
            <a:buAutoNum type="arabicPeriod"/>
          </a:pPr>
          <a:r>
            <a:rPr lang="zh-TW" altLang="en-US" sz="1800" dirty="0"/>
            <a:t>（</a:t>
          </a:r>
          <a:r>
            <a:rPr lang="en-US" altLang="zh-TW" sz="1800" dirty="0"/>
            <a:t>Un-supervised learning</a:t>
          </a:r>
          <a:r>
            <a:rPr lang="zh-TW" altLang="en-US" sz="1800" dirty="0"/>
            <a:t>）</a:t>
          </a:r>
        </a:p>
      </dgm:t>
    </dgm:pt>
    <dgm:pt modelId="{E105F141-BA84-4390-A763-75D03FDFD5D5}" type="parTrans" cxnId="{1664A0FB-7A90-41C7-988E-096638FF6B6D}">
      <dgm:prSet/>
      <dgm:spPr/>
      <dgm:t>
        <a:bodyPr/>
        <a:lstStyle/>
        <a:p>
          <a:endParaRPr lang="zh-TW" altLang="en-US"/>
        </a:p>
      </dgm:t>
    </dgm:pt>
    <dgm:pt modelId="{F73CEB6C-8F9A-4D2C-8D5E-D5E419CEE6A4}" type="sibTrans" cxnId="{1664A0FB-7A90-41C7-988E-096638FF6B6D}">
      <dgm:prSet/>
      <dgm:spPr/>
      <dgm:t>
        <a:bodyPr/>
        <a:lstStyle/>
        <a:p>
          <a:endParaRPr lang="zh-TW" altLang="en-US"/>
        </a:p>
      </dgm:t>
    </dgm:pt>
    <dgm:pt modelId="{E997C706-B223-4521-BC37-0CE7FE5DA2D6}">
      <dgm:prSet phldrT="[文字]" custT="1"/>
      <dgm:spPr/>
      <dgm:t>
        <a:bodyPr/>
        <a:lstStyle/>
        <a:p>
          <a:r>
            <a:rPr lang="zh-TW" altLang="en-US" sz="2000" dirty="0"/>
            <a:t>需要無標記的數據</a:t>
          </a:r>
        </a:p>
      </dgm:t>
    </dgm:pt>
    <dgm:pt modelId="{0ECDD42E-7579-4CD3-A61B-56BDBCC5C7D3}" type="parTrans" cxnId="{E25CA264-A9D7-40F0-BBD1-CCF76105C108}">
      <dgm:prSet/>
      <dgm:spPr/>
      <dgm:t>
        <a:bodyPr/>
        <a:lstStyle/>
        <a:p>
          <a:endParaRPr lang="zh-TW" altLang="en-US"/>
        </a:p>
      </dgm:t>
    </dgm:pt>
    <dgm:pt modelId="{B280025D-335E-40D8-BC38-D8D6C54BCDBE}" type="sibTrans" cxnId="{E25CA264-A9D7-40F0-BBD1-CCF76105C108}">
      <dgm:prSet/>
      <dgm:spPr/>
      <dgm:t>
        <a:bodyPr/>
        <a:lstStyle/>
        <a:p>
          <a:endParaRPr lang="zh-TW" altLang="en-US"/>
        </a:p>
      </dgm:t>
    </dgm:pt>
    <dgm:pt modelId="{8752578B-5679-4C6C-AE43-FA43072CD077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zh-TW" altLang="en-US" sz="1800" dirty="0"/>
            <a:t>半監督式學習</a:t>
          </a:r>
          <a:endParaRPr lang="en-US" altLang="zh-TW" sz="1800" dirty="0"/>
        </a:p>
        <a:p>
          <a:pPr>
            <a:buFont typeface="+mj-lt"/>
            <a:buAutoNum type="arabicPeriod"/>
          </a:pPr>
          <a:r>
            <a:rPr lang="zh-TW" altLang="en-US" sz="1800" dirty="0"/>
            <a:t>（</a:t>
          </a:r>
          <a:r>
            <a:rPr lang="en-US" altLang="zh-TW" sz="1800" dirty="0"/>
            <a:t>Semi-supervised learning</a:t>
          </a:r>
          <a:r>
            <a:rPr lang="zh-TW" altLang="en-US" sz="1800" dirty="0"/>
            <a:t>）</a:t>
          </a:r>
        </a:p>
      </dgm:t>
    </dgm:pt>
    <dgm:pt modelId="{AB867249-0300-4308-ADF0-9F8EF60181CA}" type="parTrans" cxnId="{8BC4C644-115D-4106-9A84-1DAC44353D31}">
      <dgm:prSet/>
      <dgm:spPr/>
      <dgm:t>
        <a:bodyPr/>
        <a:lstStyle/>
        <a:p>
          <a:endParaRPr lang="zh-TW" altLang="en-US"/>
        </a:p>
      </dgm:t>
    </dgm:pt>
    <dgm:pt modelId="{6402FD76-EC3E-44EF-8685-571AC3681BC6}" type="sibTrans" cxnId="{8BC4C644-115D-4106-9A84-1DAC44353D31}">
      <dgm:prSet/>
      <dgm:spPr/>
      <dgm:t>
        <a:bodyPr/>
        <a:lstStyle/>
        <a:p>
          <a:endParaRPr lang="zh-TW" altLang="en-US"/>
        </a:p>
      </dgm:t>
    </dgm:pt>
    <dgm:pt modelId="{F9D6E396-D702-4D2D-930C-8F02692D37FF}">
      <dgm:prSet phldrT="[文字]" custT="1"/>
      <dgm:spPr/>
      <dgm:t>
        <a:bodyPr/>
        <a:lstStyle/>
        <a:p>
          <a:r>
            <a:rPr lang="zh-TW" altLang="en-US" sz="2000" dirty="0"/>
            <a:t>結合標記和未標記的數據</a:t>
          </a:r>
        </a:p>
      </dgm:t>
    </dgm:pt>
    <dgm:pt modelId="{8C6EE82B-918D-4B5F-A7B8-9BEE782331A8}" type="parTrans" cxnId="{E46C7C94-56F8-43A0-8E1C-04AA3BABF45A}">
      <dgm:prSet/>
      <dgm:spPr/>
      <dgm:t>
        <a:bodyPr/>
        <a:lstStyle/>
        <a:p>
          <a:endParaRPr lang="zh-TW" altLang="en-US"/>
        </a:p>
      </dgm:t>
    </dgm:pt>
    <dgm:pt modelId="{4F1FB2F6-060C-4103-A3AE-52A80488D83C}" type="sibTrans" cxnId="{E46C7C94-56F8-43A0-8E1C-04AA3BABF45A}">
      <dgm:prSet/>
      <dgm:spPr/>
      <dgm:t>
        <a:bodyPr/>
        <a:lstStyle/>
        <a:p>
          <a:endParaRPr lang="zh-TW" altLang="en-US"/>
        </a:p>
      </dgm:t>
    </dgm:pt>
    <dgm:pt modelId="{1D12525A-E011-4E65-A0CC-CA0035F19150}">
      <dgm:prSet phldrT="[文字]" custT="1"/>
      <dgm:spPr/>
      <dgm:t>
        <a:bodyPr/>
        <a:lstStyle/>
        <a:p>
          <a:r>
            <a:rPr lang="zh-TW" altLang="en-US" sz="2000" dirty="0"/>
            <a:t>可使用迴歸分析</a:t>
          </a:r>
          <a:r>
            <a:rPr lang="en-US" altLang="zh-TW" sz="2000" dirty="0"/>
            <a:t>(</a:t>
          </a:r>
          <a:r>
            <a:rPr lang="zh-TW" altLang="en-US" sz="2000" dirty="0"/>
            <a:t>數值的預測</a:t>
          </a:r>
          <a:r>
            <a:rPr lang="en-US" altLang="zh-TW" sz="2000" dirty="0"/>
            <a:t>)</a:t>
          </a:r>
          <a:endParaRPr lang="zh-TW" altLang="en-US" sz="2000" dirty="0"/>
        </a:p>
      </dgm:t>
    </dgm:pt>
    <dgm:pt modelId="{28FEA355-FBAD-48E8-8B3E-399A826A39A0}" type="parTrans" cxnId="{72E5B64B-3D5B-4963-8EA5-533DBDC5A7DE}">
      <dgm:prSet/>
      <dgm:spPr/>
      <dgm:t>
        <a:bodyPr/>
        <a:lstStyle/>
        <a:p>
          <a:endParaRPr lang="zh-TW" altLang="en-US"/>
        </a:p>
      </dgm:t>
    </dgm:pt>
    <dgm:pt modelId="{B60E65B7-72CB-4DFB-95E6-33B73F3D3524}" type="sibTrans" cxnId="{72E5B64B-3D5B-4963-8EA5-533DBDC5A7DE}">
      <dgm:prSet/>
      <dgm:spPr/>
      <dgm:t>
        <a:bodyPr/>
        <a:lstStyle/>
        <a:p>
          <a:endParaRPr lang="zh-TW" altLang="en-US"/>
        </a:p>
      </dgm:t>
    </dgm:pt>
    <dgm:pt modelId="{369FDCB9-7C40-4CEC-831F-CC78ECB7A6A8}">
      <dgm:prSet phldrT="[文字]" custT="1"/>
      <dgm:spPr/>
      <dgm:t>
        <a:bodyPr/>
        <a:lstStyle/>
        <a:p>
          <a:r>
            <a:rPr lang="zh-TW" altLang="en-US" sz="2000" dirty="0"/>
            <a:t>可使用統計分析</a:t>
          </a:r>
          <a:r>
            <a:rPr lang="en-US" altLang="zh-TW" sz="2000" dirty="0"/>
            <a:t>(</a:t>
          </a:r>
          <a:r>
            <a:rPr lang="zh-TW" altLang="en-US" sz="2000" dirty="0"/>
            <a:t>分類</a:t>
          </a:r>
          <a:r>
            <a:rPr lang="en-US" altLang="zh-TW" sz="2000" dirty="0"/>
            <a:t>)</a:t>
          </a:r>
          <a:endParaRPr lang="zh-TW" altLang="en-US" sz="2000" dirty="0"/>
        </a:p>
      </dgm:t>
    </dgm:pt>
    <dgm:pt modelId="{AF894D33-0939-4DE1-978A-43C28B304F20}" type="parTrans" cxnId="{76252D72-2BFA-42C8-83EB-4419B9D55578}">
      <dgm:prSet/>
      <dgm:spPr/>
      <dgm:t>
        <a:bodyPr/>
        <a:lstStyle/>
        <a:p>
          <a:endParaRPr lang="zh-TW" altLang="en-US"/>
        </a:p>
      </dgm:t>
    </dgm:pt>
    <dgm:pt modelId="{2CEFD422-19F8-44DA-91F1-19721244229A}" type="sibTrans" cxnId="{76252D72-2BFA-42C8-83EB-4419B9D55578}">
      <dgm:prSet/>
      <dgm:spPr/>
      <dgm:t>
        <a:bodyPr/>
        <a:lstStyle/>
        <a:p>
          <a:endParaRPr lang="zh-TW" altLang="en-US"/>
        </a:p>
      </dgm:t>
    </dgm:pt>
    <dgm:pt modelId="{4C4A5C2D-1047-442D-BAB2-CF60EFCBBAE9}">
      <dgm:prSet phldrT="[文字]" custT="1"/>
      <dgm:spPr/>
      <dgm:t>
        <a:bodyPr/>
        <a:lstStyle/>
        <a:p>
          <a:r>
            <a:rPr lang="zh-TW" altLang="en-US" sz="2000" dirty="0"/>
            <a:t>可用分群分析</a:t>
          </a:r>
          <a:r>
            <a:rPr lang="en-US" altLang="zh-TW" sz="2000" dirty="0"/>
            <a:t>(</a:t>
          </a:r>
          <a:r>
            <a:rPr lang="zh-TW" altLang="en-US" sz="2000" dirty="0"/>
            <a:t>分類</a:t>
          </a:r>
          <a:r>
            <a:rPr lang="en-US" altLang="zh-TW" sz="2000" dirty="0"/>
            <a:t>)</a:t>
          </a:r>
          <a:endParaRPr lang="zh-TW" altLang="en-US" sz="2000" dirty="0"/>
        </a:p>
      </dgm:t>
    </dgm:pt>
    <dgm:pt modelId="{CC79C40E-940A-4809-998C-955AA830343E}" type="parTrans" cxnId="{DBCF6D2B-BD83-436E-A557-629D8B87F0C1}">
      <dgm:prSet/>
      <dgm:spPr/>
      <dgm:t>
        <a:bodyPr/>
        <a:lstStyle/>
        <a:p>
          <a:endParaRPr lang="zh-TW" altLang="en-US"/>
        </a:p>
      </dgm:t>
    </dgm:pt>
    <dgm:pt modelId="{2B127D5D-8325-4814-A8BA-99D9C59B4D08}" type="sibTrans" cxnId="{DBCF6D2B-BD83-436E-A557-629D8B87F0C1}">
      <dgm:prSet/>
      <dgm:spPr/>
      <dgm:t>
        <a:bodyPr/>
        <a:lstStyle/>
        <a:p>
          <a:endParaRPr lang="zh-TW" altLang="en-US"/>
        </a:p>
      </dgm:t>
    </dgm:pt>
    <dgm:pt modelId="{0D2366BE-848D-49AA-B342-8F5CF7AFAF87}">
      <dgm:prSet phldrT="[文字]" custT="1"/>
      <dgm:spPr/>
      <dgm:t>
        <a:bodyPr/>
        <a:lstStyle/>
        <a:p>
          <a:r>
            <a:rPr lang="zh-TW" altLang="en-US" sz="2000" dirty="0"/>
            <a:t>用於在數據中的尋找既定模式的情況</a:t>
          </a:r>
        </a:p>
      </dgm:t>
    </dgm:pt>
    <dgm:pt modelId="{D5726E8F-418B-4D1C-B54E-4E0B7784950F}" type="parTrans" cxnId="{24E910D9-A513-4CCD-9EC6-3C39FA1C3C19}">
      <dgm:prSet/>
      <dgm:spPr/>
      <dgm:t>
        <a:bodyPr/>
        <a:lstStyle/>
        <a:p>
          <a:endParaRPr lang="zh-TW" altLang="en-US"/>
        </a:p>
      </dgm:t>
    </dgm:pt>
    <dgm:pt modelId="{EA4064D0-6834-47ED-885C-C59FEEC69130}" type="sibTrans" cxnId="{24E910D9-A513-4CCD-9EC6-3C39FA1C3C19}">
      <dgm:prSet/>
      <dgm:spPr/>
      <dgm:t>
        <a:bodyPr/>
        <a:lstStyle/>
        <a:p>
          <a:endParaRPr lang="zh-TW" altLang="en-US"/>
        </a:p>
      </dgm:t>
    </dgm:pt>
    <dgm:pt modelId="{CE24FE32-518D-4D9B-93C6-804768B46934}">
      <dgm:prSet phldrT="[文字]" custT="1"/>
      <dgm:spPr/>
      <dgm:t>
        <a:bodyPr/>
        <a:lstStyle/>
        <a:p>
          <a:r>
            <a:rPr lang="zh-TW" altLang="en-US" sz="2000" dirty="0"/>
            <a:t>出於有標記數據的獲取困難或成本較高</a:t>
          </a:r>
        </a:p>
      </dgm:t>
    </dgm:pt>
    <dgm:pt modelId="{073481A1-0ECF-4771-90FE-93A238BF97D9}" type="parTrans" cxnId="{F5131FB7-829E-4E52-B76E-0398DD37A9A1}">
      <dgm:prSet/>
      <dgm:spPr/>
      <dgm:t>
        <a:bodyPr/>
        <a:lstStyle/>
        <a:p>
          <a:endParaRPr lang="zh-TW" altLang="en-US"/>
        </a:p>
      </dgm:t>
    </dgm:pt>
    <dgm:pt modelId="{6932CB05-5277-416A-AD56-A254AE36B6EF}" type="sibTrans" cxnId="{F5131FB7-829E-4E52-B76E-0398DD37A9A1}">
      <dgm:prSet/>
      <dgm:spPr/>
      <dgm:t>
        <a:bodyPr/>
        <a:lstStyle/>
        <a:p>
          <a:endParaRPr lang="zh-TW" altLang="en-US"/>
        </a:p>
      </dgm:t>
    </dgm:pt>
    <dgm:pt modelId="{11162E74-A36D-4F1E-AC0D-C9B0ACA224BC}">
      <dgm:prSet phldrT="[文字]" custT="1"/>
      <dgm:spPr/>
      <dgm:t>
        <a:bodyPr/>
        <a:lstStyle/>
        <a:p>
          <a:r>
            <a:rPr lang="zh-TW" altLang="en-US" sz="2000" dirty="0"/>
            <a:t>可以有效提升模型的正確性</a:t>
          </a:r>
        </a:p>
      </dgm:t>
    </dgm:pt>
    <dgm:pt modelId="{1EBF10AF-2119-48A1-B0B7-C2B35C80E21A}" type="parTrans" cxnId="{D0F48C80-9DA6-4670-8FFF-840650FE95EE}">
      <dgm:prSet/>
      <dgm:spPr/>
      <dgm:t>
        <a:bodyPr/>
        <a:lstStyle/>
        <a:p>
          <a:endParaRPr lang="zh-TW" altLang="en-US"/>
        </a:p>
      </dgm:t>
    </dgm:pt>
    <dgm:pt modelId="{E37BB75E-D3CC-4B32-893D-A8BAFFAF808F}" type="sibTrans" cxnId="{D0F48C80-9DA6-4670-8FFF-840650FE95EE}">
      <dgm:prSet/>
      <dgm:spPr/>
      <dgm:t>
        <a:bodyPr/>
        <a:lstStyle/>
        <a:p>
          <a:endParaRPr lang="zh-TW" altLang="en-US"/>
        </a:p>
      </dgm:t>
    </dgm:pt>
    <dgm:pt modelId="{9A356FA5-1A35-407C-8845-866BDFE323E0}" type="pres">
      <dgm:prSet presAssocID="{0BB1F5F5-B207-4F18-87B2-56F7B5993079}" presName="linear" presStyleCnt="0">
        <dgm:presLayoutVars>
          <dgm:animLvl val="lvl"/>
          <dgm:resizeHandles val="exact"/>
        </dgm:presLayoutVars>
      </dgm:prSet>
      <dgm:spPr/>
    </dgm:pt>
    <dgm:pt modelId="{38C9F8E5-5373-45F7-B909-F8879A1C6F1D}" type="pres">
      <dgm:prSet presAssocID="{75F50658-2601-45D2-876A-3D5E5CD313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53CD66-4746-4B95-9B19-1FA652DA9CED}" type="pres">
      <dgm:prSet presAssocID="{75F50658-2601-45D2-876A-3D5E5CD31365}" presName="childText" presStyleLbl="revTx" presStyleIdx="0" presStyleCnt="3">
        <dgm:presLayoutVars>
          <dgm:bulletEnabled val="1"/>
        </dgm:presLayoutVars>
      </dgm:prSet>
      <dgm:spPr/>
    </dgm:pt>
    <dgm:pt modelId="{3CD8FA1B-5CCE-4A1F-84E1-4245008913F5}" type="pres">
      <dgm:prSet presAssocID="{9E18D47A-04A3-4CE9-AFD6-640AAE0C39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824136-B3F4-4ADA-9BAE-FE04734F1FA1}" type="pres">
      <dgm:prSet presAssocID="{9E18D47A-04A3-4CE9-AFD6-640AAE0C3911}" presName="childText" presStyleLbl="revTx" presStyleIdx="1" presStyleCnt="3">
        <dgm:presLayoutVars>
          <dgm:bulletEnabled val="1"/>
        </dgm:presLayoutVars>
      </dgm:prSet>
      <dgm:spPr/>
    </dgm:pt>
    <dgm:pt modelId="{0A859EAC-59E3-41C1-90DA-65107AFAE1BA}" type="pres">
      <dgm:prSet presAssocID="{8752578B-5679-4C6C-AE43-FA43072CD0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35DB79-B069-440B-8903-680874B78D79}" type="pres">
      <dgm:prSet presAssocID="{8752578B-5679-4C6C-AE43-FA43072CD07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6FF6409-3C7D-4A1C-B3BF-2CC0117DD812}" type="presOf" srcId="{8752578B-5679-4C6C-AE43-FA43072CD077}" destId="{0A859EAC-59E3-41C1-90DA-65107AFAE1BA}" srcOrd="0" destOrd="0" presId="urn:microsoft.com/office/officeart/2005/8/layout/vList2"/>
    <dgm:cxn modelId="{E99D720B-7A8C-49A7-8283-4955B6D8B135}" type="presOf" srcId="{11162E74-A36D-4F1E-AC0D-C9B0ACA224BC}" destId="{E535DB79-B069-440B-8903-680874B78D79}" srcOrd="0" destOrd="2" presId="urn:microsoft.com/office/officeart/2005/8/layout/vList2"/>
    <dgm:cxn modelId="{35040911-D15E-4C2D-A6BF-582322B875AA}" type="presOf" srcId="{369FDCB9-7C40-4CEC-831F-CC78ECB7A6A8}" destId="{A953CD66-4746-4B95-9B19-1FA652DA9CED}" srcOrd="0" destOrd="2" presId="urn:microsoft.com/office/officeart/2005/8/layout/vList2"/>
    <dgm:cxn modelId="{2F53C529-2FCE-4339-AE1A-261746562BEF}" type="presOf" srcId="{B9A067C9-DACE-49C5-A367-A54C0FF310A9}" destId="{A953CD66-4746-4B95-9B19-1FA652DA9CED}" srcOrd="0" destOrd="0" presId="urn:microsoft.com/office/officeart/2005/8/layout/vList2"/>
    <dgm:cxn modelId="{DBCF6D2B-BD83-436E-A557-629D8B87F0C1}" srcId="{9E18D47A-04A3-4CE9-AFD6-640AAE0C3911}" destId="{4C4A5C2D-1047-442D-BAB2-CF60EFCBBAE9}" srcOrd="1" destOrd="0" parTransId="{CC79C40E-940A-4809-998C-955AA830343E}" sibTransId="{2B127D5D-8325-4814-A8BA-99D9C59B4D08}"/>
    <dgm:cxn modelId="{03ABC633-54AB-4295-9E2C-335901E4F039}" type="presOf" srcId="{4C4A5C2D-1047-442D-BAB2-CF60EFCBBAE9}" destId="{EB824136-B3F4-4ADA-9BAE-FE04734F1FA1}" srcOrd="0" destOrd="1" presId="urn:microsoft.com/office/officeart/2005/8/layout/vList2"/>
    <dgm:cxn modelId="{F17C8A3E-24D3-42B6-BA67-D71A6DEE2EB6}" type="presOf" srcId="{CE24FE32-518D-4D9B-93C6-804768B46934}" destId="{E535DB79-B069-440B-8903-680874B78D79}" srcOrd="0" destOrd="1" presId="urn:microsoft.com/office/officeart/2005/8/layout/vList2"/>
    <dgm:cxn modelId="{CD798441-71BE-4C5F-BF34-8DA738077D74}" type="presOf" srcId="{9E18D47A-04A3-4CE9-AFD6-640AAE0C3911}" destId="{3CD8FA1B-5CCE-4A1F-84E1-4245008913F5}" srcOrd="0" destOrd="0" presId="urn:microsoft.com/office/officeart/2005/8/layout/vList2"/>
    <dgm:cxn modelId="{E25CA264-A9D7-40F0-BBD1-CCF76105C108}" srcId="{9E18D47A-04A3-4CE9-AFD6-640AAE0C3911}" destId="{E997C706-B223-4521-BC37-0CE7FE5DA2D6}" srcOrd="0" destOrd="0" parTransId="{0ECDD42E-7579-4CD3-A61B-56BDBCC5C7D3}" sibTransId="{B280025D-335E-40D8-BC38-D8D6C54BCDBE}"/>
    <dgm:cxn modelId="{8BC4C644-115D-4106-9A84-1DAC44353D31}" srcId="{0BB1F5F5-B207-4F18-87B2-56F7B5993079}" destId="{8752578B-5679-4C6C-AE43-FA43072CD077}" srcOrd="2" destOrd="0" parTransId="{AB867249-0300-4308-ADF0-9F8EF60181CA}" sibTransId="{6402FD76-EC3E-44EF-8685-571AC3681BC6}"/>
    <dgm:cxn modelId="{6E62726A-4B52-4D71-BCCA-417B7C852911}" type="presOf" srcId="{E997C706-B223-4521-BC37-0CE7FE5DA2D6}" destId="{EB824136-B3F4-4ADA-9BAE-FE04734F1FA1}" srcOrd="0" destOrd="0" presId="urn:microsoft.com/office/officeart/2005/8/layout/vList2"/>
    <dgm:cxn modelId="{72E5B64B-3D5B-4963-8EA5-533DBDC5A7DE}" srcId="{75F50658-2601-45D2-876A-3D5E5CD31365}" destId="{1D12525A-E011-4E65-A0CC-CA0035F19150}" srcOrd="1" destOrd="0" parTransId="{28FEA355-FBAD-48E8-8B3E-399A826A39A0}" sibTransId="{B60E65B7-72CB-4DFB-95E6-33B73F3D3524}"/>
    <dgm:cxn modelId="{8D4CE64B-3938-4C42-8D8B-A6076F8010F8}" type="presOf" srcId="{75F50658-2601-45D2-876A-3D5E5CD31365}" destId="{38C9F8E5-5373-45F7-B909-F8879A1C6F1D}" srcOrd="0" destOrd="0" presId="urn:microsoft.com/office/officeart/2005/8/layout/vList2"/>
    <dgm:cxn modelId="{6DF7ED4B-83AB-4664-98C4-7D6584A47859}" type="presOf" srcId="{1D12525A-E011-4E65-A0CC-CA0035F19150}" destId="{A953CD66-4746-4B95-9B19-1FA652DA9CED}" srcOrd="0" destOrd="1" presId="urn:microsoft.com/office/officeart/2005/8/layout/vList2"/>
    <dgm:cxn modelId="{76252D72-2BFA-42C8-83EB-4419B9D55578}" srcId="{75F50658-2601-45D2-876A-3D5E5CD31365}" destId="{369FDCB9-7C40-4CEC-831F-CC78ECB7A6A8}" srcOrd="2" destOrd="0" parTransId="{AF894D33-0939-4DE1-978A-43C28B304F20}" sibTransId="{2CEFD422-19F8-44DA-91F1-19721244229A}"/>
    <dgm:cxn modelId="{F6776573-55F6-474D-8F0E-1EEF785B5E57}" type="presOf" srcId="{F9D6E396-D702-4D2D-930C-8F02692D37FF}" destId="{E535DB79-B069-440B-8903-680874B78D79}" srcOrd="0" destOrd="0" presId="urn:microsoft.com/office/officeart/2005/8/layout/vList2"/>
    <dgm:cxn modelId="{09456174-8509-4641-807A-212AD377B0BE}" srcId="{0BB1F5F5-B207-4F18-87B2-56F7B5993079}" destId="{75F50658-2601-45D2-876A-3D5E5CD31365}" srcOrd="0" destOrd="0" parTransId="{3BDBD967-8E14-4F49-A5E8-57409B1953C2}" sibTransId="{38F00AFA-767E-48AD-9773-82489C995641}"/>
    <dgm:cxn modelId="{D0F48C80-9DA6-4670-8FFF-840650FE95EE}" srcId="{8752578B-5679-4C6C-AE43-FA43072CD077}" destId="{11162E74-A36D-4F1E-AC0D-C9B0ACA224BC}" srcOrd="2" destOrd="0" parTransId="{1EBF10AF-2119-48A1-B0B7-C2B35C80E21A}" sibTransId="{E37BB75E-D3CC-4B32-893D-A8BAFFAF808F}"/>
    <dgm:cxn modelId="{93ADE487-A04D-4EB7-AE41-E18EE96DC2C6}" srcId="{75F50658-2601-45D2-876A-3D5E5CD31365}" destId="{B9A067C9-DACE-49C5-A367-A54C0FF310A9}" srcOrd="0" destOrd="0" parTransId="{0A3E6CDD-8F1C-4BAF-BBE3-A6DF886CFB2E}" sibTransId="{F99F7CD8-D560-4525-8774-8B6578589C61}"/>
    <dgm:cxn modelId="{E46C7C94-56F8-43A0-8E1C-04AA3BABF45A}" srcId="{8752578B-5679-4C6C-AE43-FA43072CD077}" destId="{F9D6E396-D702-4D2D-930C-8F02692D37FF}" srcOrd="0" destOrd="0" parTransId="{8C6EE82B-918D-4B5F-A7B8-9BEE782331A8}" sibTransId="{4F1FB2F6-060C-4103-A3AE-52A80488D83C}"/>
    <dgm:cxn modelId="{F5131FB7-829E-4E52-B76E-0398DD37A9A1}" srcId="{8752578B-5679-4C6C-AE43-FA43072CD077}" destId="{CE24FE32-518D-4D9B-93C6-804768B46934}" srcOrd="1" destOrd="0" parTransId="{073481A1-0ECF-4771-90FE-93A238BF97D9}" sibTransId="{6932CB05-5277-416A-AD56-A254AE36B6EF}"/>
    <dgm:cxn modelId="{24E910D9-A513-4CCD-9EC6-3C39FA1C3C19}" srcId="{9E18D47A-04A3-4CE9-AFD6-640AAE0C3911}" destId="{0D2366BE-848D-49AA-B342-8F5CF7AFAF87}" srcOrd="2" destOrd="0" parTransId="{D5726E8F-418B-4D1C-B54E-4E0B7784950F}" sibTransId="{EA4064D0-6834-47ED-885C-C59FEEC69130}"/>
    <dgm:cxn modelId="{AE6B9CE7-F867-4D53-80D5-60C4582B74DF}" type="presOf" srcId="{0D2366BE-848D-49AA-B342-8F5CF7AFAF87}" destId="{EB824136-B3F4-4ADA-9BAE-FE04734F1FA1}" srcOrd="0" destOrd="2" presId="urn:microsoft.com/office/officeart/2005/8/layout/vList2"/>
    <dgm:cxn modelId="{8224BAF9-FED8-4A2B-B8BE-027D2CEBDB51}" type="presOf" srcId="{0BB1F5F5-B207-4F18-87B2-56F7B5993079}" destId="{9A356FA5-1A35-407C-8845-866BDFE323E0}" srcOrd="0" destOrd="0" presId="urn:microsoft.com/office/officeart/2005/8/layout/vList2"/>
    <dgm:cxn modelId="{1664A0FB-7A90-41C7-988E-096638FF6B6D}" srcId="{0BB1F5F5-B207-4F18-87B2-56F7B5993079}" destId="{9E18D47A-04A3-4CE9-AFD6-640AAE0C3911}" srcOrd="1" destOrd="0" parTransId="{E105F141-BA84-4390-A763-75D03FDFD5D5}" sibTransId="{F73CEB6C-8F9A-4D2C-8D5E-D5E419CEE6A4}"/>
    <dgm:cxn modelId="{A4639237-C8A9-45D3-9552-010CD899540F}" type="presParOf" srcId="{9A356FA5-1A35-407C-8845-866BDFE323E0}" destId="{38C9F8E5-5373-45F7-B909-F8879A1C6F1D}" srcOrd="0" destOrd="0" presId="urn:microsoft.com/office/officeart/2005/8/layout/vList2"/>
    <dgm:cxn modelId="{390A2A8D-DC9F-4017-8B20-F78A0D2D7F53}" type="presParOf" srcId="{9A356FA5-1A35-407C-8845-866BDFE323E0}" destId="{A953CD66-4746-4B95-9B19-1FA652DA9CED}" srcOrd="1" destOrd="0" presId="urn:microsoft.com/office/officeart/2005/8/layout/vList2"/>
    <dgm:cxn modelId="{2F8BB3BF-3021-42A3-90D1-AF15F052CB50}" type="presParOf" srcId="{9A356FA5-1A35-407C-8845-866BDFE323E0}" destId="{3CD8FA1B-5CCE-4A1F-84E1-4245008913F5}" srcOrd="2" destOrd="0" presId="urn:microsoft.com/office/officeart/2005/8/layout/vList2"/>
    <dgm:cxn modelId="{10162B07-D994-4012-97C5-65BCE822ACC6}" type="presParOf" srcId="{9A356FA5-1A35-407C-8845-866BDFE323E0}" destId="{EB824136-B3F4-4ADA-9BAE-FE04734F1FA1}" srcOrd="3" destOrd="0" presId="urn:microsoft.com/office/officeart/2005/8/layout/vList2"/>
    <dgm:cxn modelId="{9CD550F0-7C98-4A0E-BAC4-A98F0971E968}" type="presParOf" srcId="{9A356FA5-1A35-407C-8845-866BDFE323E0}" destId="{0A859EAC-59E3-41C1-90DA-65107AFAE1BA}" srcOrd="4" destOrd="0" presId="urn:microsoft.com/office/officeart/2005/8/layout/vList2"/>
    <dgm:cxn modelId="{9E155E64-9844-455A-BB74-3000E8EE54B7}" type="presParOf" srcId="{9A356FA5-1A35-407C-8845-866BDFE323E0}" destId="{E535DB79-B069-440B-8903-680874B78D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F8E5-5373-45F7-B909-F8879A1C6F1D}">
      <dsp:nvSpPr>
        <dsp:cNvPr id="0" name=""/>
        <dsp:cNvSpPr/>
      </dsp:nvSpPr>
      <dsp:spPr>
        <a:xfrm>
          <a:off x="0" y="3470"/>
          <a:ext cx="6172202" cy="8276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監督式學習</a:t>
          </a:r>
          <a:endParaRPr lang="en-US" altLang="zh-TW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（</a:t>
          </a:r>
          <a:r>
            <a:rPr lang="en-US" altLang="zh-TW" sz="1800" kern="1200" dirty="0"/>
            <a:t>Supervised learning</a:t>
          </a:r>
          <a:r>
            <a:rPr lang="zh-TW" altLang="en-US" sz="1800" kern="1200" dirty="0"/>
            <a:t>）</a:t>
          </a:r>
        </a:p>
      </dsp:txBody>
      <dsp:txXfrm>
        <a:off x="40400" y="43870"/>
        <a:ext cx="6091402" cy="746805"/>
      </dsp:txXfrm>
    </dsp:sp>
    <dsp:sp modelId="{A953CD66-4746-4B95-9B19-1FA652DA9CED}">
      <dsp:nvSpPr>
        <dsp:cNvPr id="0" name=""/>
        <dsp:cNvSpPr/>
      </dsp:nvSpPr>
      <dsp:spPr>
        <a:xfrm>
          <a:off x="0" y="831075"/>
          <a:ext cx="6172202" cy="102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需要有標註的數據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可使用迴歸分析</a:t>
          </a:r>
          <a:r>
            <a:rPr lang="en-US" altLang="zh-TW" sz="2000" kern="1200" dirty="0"/>
            <a:t>(</a:t>
          </a:r>
          <a:r>
            <a:rPr lang="zh-TW" altLang="en-US" sz="2000" kern="1200" dirty="0"/>
            <a:t>數值的預測</a:t>
          </a:r>
          <a:r>
            <a:rPr lang="en-US" altLang="zh-TW" sz="2000" kern="1200" dirty="0"/>
            <a:t>)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可使用統計分析</a:t>
          </a:r>
          <a:r>
            <a:rPr lang="en-US" altLang="zh-TW" sz="2000" kern="1200" dirty="0"/>
            <a:t>(</a:t>
          </a:r>
          <a:r>
            <a:rPr lang="zh-TW" altLang="en-US" sz="2000" kern="1200" dirty="0"/>
            <a:t>分類</a:t>
          </a:r>
          <a:r>
            <a:rPr lang="en-US" altLang="zh-TW" sz="2000" kern="1200" dirty="0"/>
            <a:t>)</a:t>
          </a:r>
          <a:endParaRPr lang="zh-TW" altLang="en-US" sz="2000" kern="1200" dirty="0"/>
        </a:p>
      </dsp:txBody>
      <dsp:txXfrm>
        <a:off x="0" y="831075"/>
        <a:ext cx="6172202" cy="1021104"/>
      </dsp:txXfrm>
    </dsp:sp>
    <dsp:sp modelId="{3CD8FA1B-5CCE-4A1F-84E1-4245008913F5}">
      <dsp:nvSpPr>
        <dsp:cNvPr id="0" name=""/>
        <dsp:cNvSpPr/>
      </dsp:nvSpPr>
      <dsp:spPr>
        <a:xfrm>
          <a:off x="0" y="1852180"/>
          <a:ext cx="6172202" cy="8276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非監督式學習</a:t>
          </a:r>
          <a:endParaRPr lang="en-US" altLang="zh-TW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（</a:t>
          </a:r>
          <a:r>
            <a:rPr lang="en-US" altLang="zh-TW" sz="1800" kern="1200" dirty="0"/>
            <a:t>Un-supervised learning</a:t>
          </a:r>
          <a:r>
            <a:rPr lang="zh-TW" altLang="en-US" sz="1800" kern="1200" dirty="0"/>
            <a:t>）</a:t>
          </a:r>
        </a:p>
      </dsp:txBody>
      <dsp:txXfrm>
        <a:off x="40400" y="1892580"/>
        <a:ext cx="6091402" cy="746805"/>
      </dsp:txXfrm>
    </dsp:sp>
    <dsp:sp modelId="{EB824136-B3F4-4ADA-9BAE-FE04734F1FA1}">
      <dsp:nvSpPr>
        <dsp:cNvPr id="0" name=""/>
        <dsp:cNvSpPr/>
      </dsp:nvSpPr>
      <dsp:spPr>
        <a:xfrm>
          <a:off x="0" y="2679786"/>
          <a:ext cx="6172202" cy="102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需要無標記的數據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可用分群分析</a:t>
          </a:r>
          <a:r>
            <a:rPr lang="en-US" altLang="zh-TW" sz="2000" kern="1200" dirty="0"/>
            <a:t>(</a:t>
          </a:r>
          <a:r>
            <a:rPr lang="zh-TW" altLang="en-US" sz="2000" kern="1200" dirty="0"/>
            <a:t>分類</a:t>
          </a:r>
          <a:r>
            <a:rPr lang="en-US" altLang="zh-TW" sz="2000" kern="1200" dirty="0"/>
            <a:t>)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用於在數據中的尋找既定模式的情況</a:t>
          </a:r>
        </a:p>
      </dsp:txBody>
      <dsp:txXfrm>
        <a:off x="0" y="2679786"/>
        <a:ext cx="6172202" cy="1021104"/>
      </dsp:txXfrm>
    </dsp:sp>
    <dsp:sp modelId="{0A859EAC-59E3-41C1-90DA-65107AFAE1BA}">
      <dsp:nvSpPr>
        <dsp:cNvPr id="0" name=""/>
        <dsp:cNvSpPr/>
      </dsp:nvSpPr>
      <dsp:spPr>
        <a:xfrm>
          <a:off x="0" y="3700891"/>
          <a:ext cx="6172202" cy="8276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半監督式學習</a:t>
          </a:r>
          <a:endParaRPr lang="en-US" altLang="zh-TW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TW" altLang="en-US" sz="1800" kern="1200" dirty="0"/>
            <a:t>（</a:t>
          </a:r>
          <a:r>
            <a:rPr lang="en-US" altLang="zh-TW" sz="1800" kern="1200" dirty="0"/>
            <a:t>Semi-supervised learning</a:t>
          </a:r>
          <a:r>
            <a:rPr lang="zh-TW" altLang="en-US" sz="1800" kern="1200" dirty="0"/>
            <a:t>）</a:t>
          </a:r>
        </a:p>
      </dsp:txBody>
      <dsp:txXfrm>
        <a:off x="40400" y="3741291"/>
        <a:ext cx="6091402" cy="746805"/>
      </dsp:txXfrm>
    </dsp:sp>
    <dsp:sp modelId="{E535DB79-B069-440B-8903-680874B78D79}">
      <dsp:nvSpPr>
        <dsp:cNvPr id="0" name=""/>
        <dsp:cNvSpPr/>
      </dsp:nvSpPr>
      <dsp:spPr>
        <a:xfrm>
          <a:off x="0" y="4528497"/>
          <a:ext cx="6172202" cy="102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結合標記和未標記的數據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出於有標記數據的獲取困難或成本較高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2000" kern="1200" dirty="0"/>
            <a:t>可以有效提升模型的正確性</a:t>
          </a:r>
        </a:p>
      </dsp:txBody>
      <dsp:txXfrm>
        <a:off x="0" y="4528497"/>
        <a:ext cx="6172202" cy="102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0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ols.html#sphx-glr-auto-examples-linear-model-plot-ols-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iris_logistic.html#sphx-glr-auto-examples-linear-model-plot-iris-logistic-py" TargetMode="External"/><Relationship Id="rId2" Type="http://schemas.openxmlformats.org/officeDocument/2006/relationships/hyperlink" Target="https://scikit-learn.org/stable/auto_examples/svm/plot_custom_kernel.html#sphx-glr-auto-examples-svm-plot-custom-kernel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custom_kernel.html#sphx-glr-auto-examples-svm-plot-custom-kernel-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decomposition/plot_pca_iris.html#sphx-glr-auto-examples-decomposition-plot-pca-iris-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kit-learn.org/stable/auto_examples/cluster/plot_cluster_iris.html#sphx-glr-auto-examples-cluster-plot-cluster-iris-py" TargetMode="External"/><Relationship Id="rId4" Type="http://schemas.openxmlformats.org/officeDocument/2006/relationships/hyperlink" Target="https://scikit-learn.org/stable/auto_examples/decomposition/plot_pca_iris.html#sphx-glr-auto-examples-decomposition-plot-pca-iris-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BFA2E-2B00-493D-A27E-3FC22C24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76619-A2D8-4C8F-A1E2-F686F166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施治宇</a:t>
            </a:r>
            <a:endParaRPr lang="en-US" altLang="zh-TW" dirty="0"/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3BA0D-86AE-4789-B21F-3DD81FA46F46}"/>
              </a:ext>
            </a:extLst>
          </p:cNvPr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334184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A7BF6-460B-4941-8FD9-3B39F4BE4A60}"/>
              </a:ext>
            </a:extLst>
          </p:cNvPr>
          <p:cNvSpPr/>
          <p:nvPr/>
        </p:nvSpPr>
        <p:spPr>
          <a:xfrm>
            <a:off x="260060" y="190742"/>
            <a:ext cx="790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非監督式學習（</a:t>
            </a:r>
            <a:r>
              <a:rPr lang="en-US" altLang="zh-TW" sz="3600" dirty="0"/>
              <a:t>Un-supervised learning)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4C0F2-CE4C-4E38-BD57-7E5938161170}"/>
              </a:ext>
            </a:extLst>
          </p:cNvPr>
          <p:cNvSpPr/>
          <p:nvPr/>
        </p:nvSpPr>
        <p:spPr>
          <a:xfrm>
            <a:off x="975220" y="1443841"/>
            <a:ext cx="7193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所有資料都沒有標註，機器透過尋找資料的特徵，自己進行分類。此種方法不用人工進行分類，對人類來說最簡單，但對電腦來說最辛苦，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誤差較大</a:t>
            </a:r>
            <a:r>
              <a:rPr lang="zh-TW" altLang="en-US" sz="2800" dirty="0"/>
              <a:t>。若使用非監督式學習辨識大象及長頸鹿，機器得自行判斷提供的 </a:t>
            </a:r>
            <a:r>
              <a:rPr lang="en-US" altLang="zh-TW" sz="2800" dirty="0"/>
              <a:t>100 </a:t>
            </a:r>
            <a:r>
              <a:rPr lang="zh-TW" altLang="en-US" sz="2800" dirty="0"/>
              <a:t>張照片裡有哪些特徵的是大象、哪些特徵的是長頸鹿並同時進行分類。在未來預測時，利用機器自行所分類的特徵去辨識是哪一種動物。但機器所辨識的結果不一定正確。</a:t>
            </a:r>
          </a:p>
        </p:txBody>
      </p:sp>
    </p:spTree>
    <p:extLst>
      <p:ext uri="{BB962C8B-B14F-4D97-AF65-F5344CB8AC3E}">
        <p14:creationId xmlns:p14="http://schemas.microsoft.com/office/powerpoint/2010/main" val="16549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764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462C-80F9-426C-8CC1-4F3C254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5576"/>
            <a:ext cx="7886700" cy="900867"/>
          </a:xfrm>
        </p:spPr>
        <p:txBody>
          <a:bodyPr/>
          <a:lstStyle/>
          <a:p>
            <a:r>
              <a:rPr lang="zh-TW" altLang="en-US" dirty="0"/>
              <a:t>監督式學習演算法</a:t>
            </a:r>
            <a:r>
              <a:rPr lang="en-US" altLang="zh-TW" dirty="0"/>
              <a:t>--</a:t>
            </a:r>
            <a:r>
              <a:rPr lang="zh-TW" altLang="en-US" dirty="0"/>
              <a:t>線性迴歸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41B022-A186-49F3-A157-0C19003A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6" y="3429000"/>
            <a:ext cx="4923556" cy="31116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2B2419-2F26-4F13-B257-1E09D42E9609}"/>
              </a:ext>
            </a:extLst>
          </p:cNvPr>
          <p:cNvSpPr/>
          <p:nvPr/>
        </p:nvSpPr>
        <p:spPr>
          <a:xfrm>
            <a:off x="5418042" y="5617296"/>
            <a:ext cx="3555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程式碼與資料來源：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Linear Regression Example — </a:t>
            </a:r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0.24.1 documentation (scikit-learn.org)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A6CB85-9D8C-4933-9974-DFF13C300A0A}"/>
              </a:ext>
            </a:extLst>
          </p:cNvPr>
          <p:cNvSpPr/>
          <p:nvPr/>
        </p:nvSpPr>
        <p:spPr>
          <a:xfrm>
            <a:off x="534879" y="1223854"/>
            <a:ext cx="8074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線性迴歸是最為原始的機器學習模型，也是在找出自變數（</a:t>
            </a:r>
            <a:r>
              <a:rPr lang="en-US" altLang="zh-TW" sz="2000" dirty="0"/>
              <a:t>Independent variable</a:t>
            </a:r>
            <a:r>
              <a:rPr lang="zh-TW" altLang="en-US" sz="2000" dirty="0"/>
              <a:t>）與依變數（</a:t>
            </a:r>
            <a:r>
              <a:rPr lang="en-US" altLang="zh-TW" sz="2000" dirty="0"/>
              <a:t>Dependent variable</a:t>
            </a:r>
            <a:r>
              <a:rPr lang="zh-TW" altLang="en-US" sz="2000" dirty="0"/>
              <a:t>）之間的關係中，最為最常見的模型。 線性迴歸不僅可以幫助業者建立消費者洞見、理解影響獲利性的因素，迴歸分析更是能讓業者評估市場趨勢，並以此為基準去做商業決策。</a:t>
            </a:r>
          </a:p>
        </p:txBody>
      </p:sp>
    </p:spTree>
    <p:extLst>
      <p:ext uri="{BB962C8B-B14F-4D97-AF65-F5344CB8AC3E}">
        <p14:creationId xmlns:p14="http://schemas.microsoft.com/office/powerpoint/2010/main" val="93859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462C-80F9-426C-8CC1-4F3C254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5576"/>
            <a:ext cx="7886700" cy="900867"/>
          </a:xfrm>
        </p:spPr>
        <p:txBody>
          <a:bodyPr>
            <a:normAutofit/>
          </a:bodyPr>
          <a:lstStyle/>
          <a:p>
            <a:r>
              <a:rPr lang="zh-TW" altLang="en-US" dirty="0"/>
              <a:t>監督式學習演算法</a:t>
            </a:r>
            <a:r>
              <a:rPr lang="en-US" altLang="zh-TW" dirty="0"/>
              <a:t>--</a:t>
            </a:r>
            <a:r>
              <a:rPr lang="zh-TW" altLang="en-US" dirty="0"/>
              <a:t>邏輯迴歸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B2419-2F26-4F13-B257-1E09D42E9609}"/>
              </a:ext>
            </a:extLst>
          </p:cNvPr>
          <p:cNvSpPr/>
          <p:nvPr/>
        </p:nvSpPr>
        <p:spPr>
          <a:xfrm>
            <a:off x="6363554" y="5018672"/>
            <a:ext cx="2636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程式碼與資料來源：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3"/>
              </a:rPr>
              <a:t>Logistic Regression 3-class Classifier — </a:t>
            </a:r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0.24.1 documentation (scikit-learn.org)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9ABB11-BD6C-4901-A812-6B461915E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3895312"/>
            <a:ext cx="6115904" cy="26006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FCF83D-C240-462F-95B4-BBA6184515D5}"/>
              </a:ext>
            </a:extLst>
          </p:cNvPr>
          <p:cNvSpPr/>
          <p:nvPr/>
        </p:nvSpPr>
        <p:spPr>
          <a:xfrm>
            <a:off x="759041" y="1406341"/>
            <a:ext cx="73018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相似於線性迴歸，同樣是找出自變數（</a:t>
            </a:r>
            <a:r>
              <a:rPr lang="en-US" altLang="zh-TW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 variable</a:t>
            </a:r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）與依變數（</a:t>
            </a:r>
            <a:r>
              <a:rPr lang="en-US" altLang="zh-TW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Dependent variable</a:t>
            </a:r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）之間的關係，然而不同於線性迴歸，邏輯迴歸的輸出（</a:t>
            </a:r>
            <a:r>
              <a:rPr lang="en-US" altLang="zh-TW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）是二進位的，不是</a:t>
            </a:r>
            <a:r>
              <a:rPr lang="en-US" altLang="zh-TW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即是</a:t>
            </a:r>
            <a:r>
              <a:rPr lang="en-US" altLang="zh-TW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。邏輯迴歸為最頻繁被使用的分類演算法，時常被應用於風險評估或判斷異常。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26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AD595D2-CA4D-4E6F-A2BE-2314DE0E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3429000"/>
            <a:ext cx="5575176" cy="317329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9CD34AD6-5E6B-445C-91C7-7BCE338AA2C2}"/>
              </a:ext>
            </a:extLst>
          </p:cNvPr>
          <p:cNvSpPr txBox="1">
            <a:spLocks/>
          </p:cNvSpPr>
          <p:nvPr/>
        </p:nvSpPr>
        <p:spPr>
          <a:xfrm>
            <a:off x="247649" y="155577"/>
            <a:ext cx="8896351" cy="9097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監督式學習演算法</a:t>
            </a:r>
            <a:r>
              <a:rPr lang="en-US" altLang="zh-TW" dirty="0"/>
              <a:t>--SVM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E41389-3812-44F1-8A84-627E9A396BAB}"/>
              </a:ext>
            </a:extLst>
          </p:cNvPr>
          <p:cNvSpPr/>
          <p:nvPr/>
        </p:nvSpPr>
        <p:spPr>
          <a:xfrm>
            <a:off x="5822825" y="5401961"/>
            <a:ext cx="3333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程式碼與資料來源：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SVM with custom kernel — </a:t>
            </a:r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0.24.1 documentation (scikit-learn.org)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23C75-8CD0-4EDB-8208-AA6AF36FCB1A}"/>
              </a:ext>
            </a:extLst>
          </p:cNvPr>
          <p:cNvSpPr/>
          <p:nvPr/>
        </p:nvSpPr>
        <p:spPr>
          <a:xfrm>
            <a:off x="724823" y="1394197"/>
            <a:ext cx="7942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SVM</a:t>
            </a:r>
            <a:r>
              <a:rPr lang="zh-TW" altLang="en-US" sz="2000" dirty="0"/>
              <a:t>大多時候被使用於分類中，然而，其演算法分割的特性讓他能夠被轉換成做迴歸，在高維的空間中構造平面或是超平面集合。假設是二維的情況下，</a:t>
            </a:r>
            <a:r>
              <a:rPr lang="en-US" altLang="zh-TW" sz="2000" dirty="0"/>
              <a:t>SVM</a:t>
            </a:r>
            <a:r>
              <a:rPr lang="zh-TW" altLang="en-US" sz="2000" dirty="0"/>
              <a:t>就能夠根據輸出值去尋找區分輸入值的最適線。</a:t>
            </a:r>
          </a:p>
        </p:txBody>
      </p:sp>
    </p:spTree>
    <p:extLst>
      <p:ext uri="{BB962C8B-B14F-4D97-AF65-F5344CB8AC3E}">
        <p14:creationId xmlns:p14="http://schemas.microsoft.com/office/powerpoint/2010/main" val="223554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/>
              <a:t>非監督式學習演算法與實測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245850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4F9734C-0C3D-4985-A721-DD0EA6D9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1" y="3429000"/>
            <a:ext cx="6249272" cy="3105583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4C287E1-5A37-4485-B265-69ED87E464F1}"/>
              </a:ext>
            </a:extLst>
          </p:cNvPr>
          <p:cNvSpPr txBox="1">
            <a:spLocks/>
          </p:cNvSpPr>
          <p:nvPr/>
        </p:nvSpPr>
        <p:spPr>
          <a:xfrm>
            <a:off x="247650" y="155576"/>
            <a:ext cx="7886700" cy="9008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非監督式學習演算法</a:t>
            </a:r>
            <a:r>
              <a:rPr lang="en-US" altLang="zh-TW" dirty="0"/>
              <a:t>--PCA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24E700-2FB1-4F9C-A0F7-151F27FE9FEE}"/>
              </a:ext>
            </a:extLst>
          </p:cNvPr>
          <p:cNvSpPr/>
          <p:nvPr/>
        </p:nvSpPr>
        <p:spPr>
          <a:xfrm>
            <a:off x="573838" y="1056443"/>
            <a:ext cx="8322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在多元統計分析中，主成分分析（英語：</a:t>
            </a:r>
            <a:r>
              <a:rPr lang="en-US" altLang="zh-TW" dirty="0"/>
              <a:t>Principal components analysis</a:t>
            </a:r>
            <a:r>
              <a:rPr lang="zh-TW" altLang="en-US" dirty="0"/>
              <a:t>，</a:t>
            </a:r>
            <a:r>
              <a:rPr lang="en-US" altLang="zh-TW" dirty="0"/>
              <a:t>PCA</a:t>
            </a:r>
            <a:r>
              <a:rPr lang="zh-TW" altLang="en-US" dirty="0"/>
              <a:t>）是一種統計分析、簡化數據集的方法。它利用正交轉換來對一系列可能相關的變數的觀測值進行線性轉換，從而投影為一系列線性不相關變數的值，這些不相關變數稱為主成分（</a:t>
            </a:r>
            <a:r>
              <a:rPr lang="en-US" altLang="zh-TW" dirty="0"/>
              <a:t>Principal Components</a:t>
            </a:r>
            <a:r>
              <a:rPr lang="zh-TW" altLang="en-US" dirty="0"/>
              <a:t>）。具體地，主成分可以看做一個線性方程式，其包含一系列線性係數來指示投影方向。</a:t>
            </a:r>
            <a:r>
              <a:rPr lang="en-US" altLang="zh-TW" dirty="0"/>
              <a:t>PCA</a:t>
            </a:r>
            <a:r>
              <a:rPr lang="zh-TW" altLang="en-US" dirty="0"/>
              <a:t>對原始數據的正則化或預處理敏感（相對縮放）。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DC39A1-39D9-49C8-8DA6-C801412B10FF}"/>
              </a:ext>
            </a:extLst>
          </p:cNvPr>
          <p:cNvSpPr/>
          <p:nvPr/>
        </p:nvSpPr>
        <p:spPr>
          <a:xfrm>
            <a:off x="6524783" y="5062893"/>
            <a:ext cx="2770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程式碼與資料來源：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PCA example with Iris Data-set — </a:t>
            </a:r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0.24.1 documentation (scikit-learn.org)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06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850EF51-28F9-47B1-829B-47164029945C}"/>
              </a:ext>
            </a:extLst>
          </p:cNvPr>
          <p:cNvGrpSpPr/>
          <p:nvPr/>
        </p:nvGrpSpPr>
        <p:grpSpPr>
          <a:xfrm>
            <a:off x="656949" y="2840854"/>
            <a:ext cx="4497824" cy="3702114"/>
            <a:chOff x="1082388" y="2270686"/>
            <a:chExt cx="4907577" cy="407897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23F34B1-0B51-43EA-8323-C2E15EA98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082388" y="2270686"/>
              <a:ext cx="2425699" cy="407897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7D469F2-EEA8-4048-8255-CA61FFF2D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3"/>
            <a:stretch/>
          </p:blipFill>
          <p:spPr>
            <a:xfrm>
              <a:off x="3508087" y="2270686"/>
              <a:ext cx="2481878" cy="4078970"/>
            </a:xfrm>
            <a:prstGeom prst="rect">
              <a:avLst/>
            </a:prstGeom>
          </p:spPr>
        </p:pic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28A884DD-0D1E-492D-BDA5-AFF04730D8B5}"/>
              </a:ext>
            </a:extLst>
          </p:cNvPr>
          <p:cNvSpPr txBox="1">
            <a:spLocks/>
          </p:cNvSpPr>
          <p:nvPr/>
        </p:nvSpPr>
        <p:spPr>
          <a:xfrm>
            <a:off x="247649" y="155577"/>
            <a:ext cx="8896351" cy="9097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非監督式學習演算法</a:t>
            </a:r>
            <a:r>
              <a:rPr lang="en-US" altLang="zh-TW" dirty="0"/>
              <a:t>--K-means Clustering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F02D8F-FB08-4B49-A442-940760D4FC54}"/>
              </a:ext>
            </a:extLst>
          </p:cNvPr>
          <p:cNvSpPr/>
          <p:nvPr/>
        </p:nvSpPr>
        <p:spPr>
          <a:xfrm>
            <a:off x="656948" y="1065321"/>
            <a:ext cx="7519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將數據分成不同的群組當中（</a:t>
            </a:r>
            <a:r>
              <a:rPr lang="en-US" altLang="zh-TW" dirty="0"/>
              <a:t>k</a:t>
            </a:r>
            <a:r>
              <a:rPr lang="zh-TW" altLang="en-US" dirty="0"/>
              <a:t>個群組），而演算法會自動將具備像似特性的數據歸類為一組。在數據的維度相似、且是連續性的數值時，</a:t>
            </a:r>
            <a:r>
              <a:rPr lang="en-US" altLang="zh-TW" dirty="0"/>
              <a:t>k-means</a:t>
            </a:r>
            <a:r>
              <a:rPr lang="zh-TW" altLang="en-US" dirty="0"/>
              <a:t>會是非常合適的選擇。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5BA5D4-AEFE-4776-B8A3-4A2D34B8FAFA}"/>
              </a:ext>
            </a:extLst>
          </p:cNvPr>
          <p:cNvSpPr/>
          <p:nvPr/>
        </p:nvSpPr>
        <p:spPr>
          <a:xfrm>
            <a:off x="5286653" y="5608455"/>
            <a:ext cx="3857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程式碼與資料來源：</a:t>
            </a:r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5"/>
              </a:rPr>
              <a:t>K-means Clustering — </a:t>
            </a:r>
            <a:r>
              <a:rPr lang="en-US" altLang="zh-TW" dirty="0" err="1">
                <a:hlinkClick r:id="rId5"/>
              </a:rPr>
              <a:t>scikit</a:t>
            </a:r>
            <a:r>
              <a:rPr lang="en-US" altLang="zh-TW" dirty="0">
                <a:hlinkClick r:id="rId5"/>
              </a:rPr>
              <a:t>-learn 0.24.1 documentation (scikit-learn.org)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77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67D0B-2723-4BD8-AFE2-62B9519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3B5D2-E79C-425F-BA29-F1579B3B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</a:p>
          <a:p>
            <a:r>
              <a:rPr lang="zh-TW" altLang="en-US" b="1" dirty="0"/>
              <a:t>非監督式學習演算法與實測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2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/>
              <a:t>機器學習與人工智慧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109605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E60FC2-AED5-4519-96DD-54DA56D2E57E}"/>
              </a:ext>
            </a:extLst>
          </p:cNvPr>
          <p:cNvSpPr/>
          <p:nvPr/>
        </p:nvSpPr>
        <p:spPr>
          <a:xfrm>
            <a:off x="262747" y="234804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/>
              <a:t>機器學習與人工智慧</a:t>
            </a:r>
            <a:endParaRPr lang="zh-TW" alt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432A8A-FC0C-44D9-A5F7-418F0BCF7B4B}"/>
              </a:ext>
            </a:extLst>
          </p:cNvPr>
          <p:cNvSpPr/>
          <p:nvPr/>
        </p:nvSpPr>
        <p:spPr>
          <a:xfrm>
            <a:off x="742896" y="1536174"/>
            <a:ext cx="79249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大數據的應用毫無疑問地是未來科技發展重要的一環。但要發揮資料的價值就不能忽略機器學習以及人工智慧。若要簡單解釋這三者的關係：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大數據為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</a:t>
            </a:r>
            <a:r>
              <a:rPr lang="zh-TW" altLang="en-US" sz="2400" dirty="0"/>
              <a:t>、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機器學習是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處理方法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而人工智慧就是呈現出的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「機器學習」（</a:t>
            </a:r>
            <a:r>
              <a:rPr lang="en-US" altLang="zh-TW" sz="2400" dirty="0"/>
              <a:t>Machine Learning</a:t>
            </a:r>
            <a:r>
              <a:rPr lang="zh-TW" altLang="en-US" sz="2400" dirty="0"/>
              <a:t>）即讓機器（電腦）像人類一樣具有學習的能力。透過資料的訓練，現今機器學習已經廣泛的運用在生活裡，例如，自動駕駛汽車和自動化大眾運輸、簡化物流及配送方式、改善老年照護等等，將會使我們的生活越來越便利。</a:t>
            </a:r>
          </a:p>
        </p:txBody>
      </p:sp>
    </p:spTree>
    <p:extLst>
      <p:ext uri="{BB962C8B-B14F-4D97-AF65-F5344CB8AC3E}">
        <p14:creationId xmlns:p14="http://schemas.microsoft.com/office/powerpoint/2010/main" val="189800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/>
              <a:t>機器學習類型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37638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83EF8A5-6DBF-4043-A2E8-DA01C001B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354156"/>
              </p:ext>
            </p:extLst>
          </p:nvPr>
        </p:nvGraphicFramePr>
        <p:xfrm>
          <a:off x="1485899" y="981076"/>
          <a:ext cx="6172202" cy="5553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FFFFFE2-8ABA-4162-A114-7D52E6FD8F8F}"/>
              </a:ext>
            </a:extLst>
          </p:cNvPr>
          <p:cNvSpPr/>
          <p:nvPr/>
        </p:nvSpPr>
        <p:spPr>
          <a:xfrm>
            <a:off x="265051" y="211635"/>
            <a:ext cx="43069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/>
              <a:t>機器學習的分類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11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/>
              <a:t>監督式學習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304848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A7BF6-460B-4941-8FD9-3B39F4BE4A60}"/>
              </a:ext>
            </a:extLst>
          </p:cNvPr>
          <p:cNvSpPr/>
          <p:nvPr/>
        </p:nvSpPr>
        <p:spPr>
          <a:xfrm>
            <a:off x="260059" y="190742"/>
            <a:ext cx="6845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監督式學習（</a:t>
            </a:r>
            <a:r>
              <a:rPr lang="en-US" altLang="zh-TW" sz="3600" dirty="0"/>
              <a:t>Supervised learning</a:t>
            </a:r>
            <a:r>
              <a:rPr lang="zh-TW" altLang="en-US" sz="3600" dirty="0"/>
              <a:t>）</a:t>
            </a:r>
            <a:endParaRPr lang="en-US" altLang="zh-TW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4C0F2-CE4C-4E38-BD57-7E5938161170}"/>
              </a:ext>
            </a:extLst>
          </p:cNvPr>
          <p:cNvSpPr/>
          <p:nvPr/>
        </p:nvSpPr>
        <p:spPr>
          <a:xfrm>
            <a:off x="913076" y="1194085"/>
            <a:ext cx="71935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所有資料都被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「標註」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(label)</a:t>
            </a:r>
            <a:r>
              <a:rPr lang="zh-TW" altLang="en-US" sz="2400" dirty="0"/>
              <a:t>，告訴機器相對應的值，以提供機器學習在輸出時判斷誤差使用。這種方法為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人工分類</a:t>
            </a:r>
            <a:r>
              <a:rPr lang="zh-TW" altLang="en-US" sz="2400" dirty="0"/>
              <a:t>，對電腦來說最簡單，對人類來說最辛苦。這種方法像是告訴機器（電腦）標準答案，正式考試的時候機器依照標準答案作答，正確性會比較高。例如，若要訓練機器區分大象和長頸鹿，則提供機器 </a:t>
            </a:r>
            <a:r>
              <a:rPr lang="en-US" altLang="zh-TW" sz="2400" dirty="0"/>
              <a:t>100 </a:t>
            </a:r>
            <a:r>
              <a:rPr lang="zh-TW" altLang="en-US" sz="2400" dirty="0"/>
              <a:t>張大象和長頸鹿的照片。機器依照標註的照片去偵測大象和長頸鹿的特徵，依照特徵就能辨識出大象和長頸鹿並進行預測。</a:t>
            </a:r>
            <a:endParaRPr lang="en-US" altLang="zh-TW" sz="2400" dirty="0"/>
          </a:p>
          <a:p>
            <a:r>
              <a:rPr lang="zh-TW" altLang="en-US" sz="2400" dirty="0"/>
              <a:t>常見的監督學習演算法包括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迴歸分析</a:t>
            </a:r>
            <a:r>
              <a:rPr lang="zh-TW" altLang="en-US" sz="2400" dirty="0"/>
              <a:t>和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統計分類</a:t>
            </a:r>
          </a:p>
        </p:txBody>
      </p:sp>
    </p:spTree>
    <p:extLst>
      <p:ext uri="{BB962C8B-B14F-4D97-AF65-F5344CB8AC3E}">
        <p14:creationId xmlns:p14="http://schemas.microsoft.com/office/powerpoint/2010/main" val="17962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/>
              <a:t>非監督式學習 </a:t>
            </a:r>
          </a:p>
        </p:txBody>
      </p:sp>
    </p:spTree>
    <p:extLst>
      <p:ext uri="{BB962C8B-B14F-4D97-AF65-F5344CB8AC3E}">
        <p14:creationId xmlns:p14="http://schemas.microsoft.com/office/powerpoint/2010/main" val="16819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1056</Words>
  <Application>Microsoft Office PowerPoint</Application>
  <PresentationFormat>如螢幕大小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</vt:lpstr>
      <vt:lpstr>新細明體</vt:lpstr>
      <vt:lpstr>Arial</vt:lpstr>
      <vt:lpstr>Calibri</vt:lpstr>
      <vt:lpstr>Calibri Light</vt:lpstr>
      <vt:lpstr>Office 佈景主題</vt:lpstr>
      <vt:lpstr>機器學習演算法分析與實測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監督式學習演算法--線性迴歸</vt:lpstr>
      <vt:lpstr>監督式學習演算法--邏輯迴歸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施治宇</cp:lastModifiedBy>
  <cp:revision>29</cp:revision>
  <dcterms:created xsi:type="dcterms:W3CDTF">2021-04-15T02:24:08Z</dcterms:created>
  <dcterms:modified xsi:type="dcterms:W3CDTF">2021-04-17T13:47:44Z</dcterms:modified>
</cp:coreProperties>
</file>