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sldIdLst>
    <p:sldId id="591" r:id="rId2"/>
    <p:sldId id="736" r:id="rId3"/>
    <p:sldId id="616" r:id="rId4"/>
    <p:sldId id="713" r:id="rId5"/>
    <p:sldId id="714" r:id="rId6"/>
    <p:sldId id="715" r:id="rId7"/>
    <p:sldId id="716" r:id="rId8"/>
    <p:sldId id="717" r:id="rId9"/>
    <p:sldId id="685" r:id="rId10"/>
    <p:sldId id="718" r:id="rId11"/>
    <p:sldId id="719" r:id="rId12"/>
    <p:sldId id="720" r:id="rId13"/>
    <p:sldId id="723" r:id="rId14"/>
    <p:sldId id="721" r:id="rId15"/>
    <p:sldId id="731" r:id="rId16"/>
    <p:sldId id="732" r:id="rId17"/>
    <p:sldId id="704" r:id="rId18"/>
    <p:sldId id="705" r:id="rId19"/>
    <p:sldId id="710" r:id="rId20"/>
    <p:sldId id="734" r:id="rId21"/>
    <p:sldId id="735" r:id="rId22"/>
    <p:sldId id="61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9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398830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73197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85088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51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422806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16694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36312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578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709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2620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445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84676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036166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51557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38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37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55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391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56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9761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6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post/349860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№7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Возможности стандартной библиотеки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Стандартная библиотека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re – регулярные выражения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os – работа с сервисами операционной системы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datetime – работа с датой и временем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pickle – сериализация в набор байтов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json – сериализация в JSON формат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re.search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(pattern, string, flags=0) – поиск по шаблону.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search ищет первое вхождение паттерна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внутри строки и возвращает match-объект в случае успеха и None в противном случае. Мы можем использовать функции group(num) или groups() match-объекта, чтоб получить совпавшее выражение.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"Cats are smarter than dogs"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search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r'(.*) are (.*?) .*'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matchObj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f"matchObj.group(1):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matchObj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f"matchObj.group(2):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"Nothing found!"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matchObj.group(): Cats are smarter than dogs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matchObj.group(1): Cats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matchObj.group(2): smarter</a:t>
            </a:r>
          </a:p>
        </p:txBody>
      </p:sp>
    </p:spTree>
    <p:extLst>
      <p:ext uri="{BB962C8B-B14F-4D97-AF65-F5344CB8AC3E}">
        <p14:creationId xmlns:p14="http://schemas.microsoft.com/office/powerpoint/2010/main" val="8339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чем разница между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re.match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re.search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re.match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проверяет совпадение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только от начала строки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тогда как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re.search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выполняет поиск совпадений по всей строке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раз то, что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Perl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делает по умолчанию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"Cats are smarter than dogs"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matchObj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r'dogs'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line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f"match --&gt; matchObj.group():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"No match!"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searchObj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r'dogs'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line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searchObj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f"search --&gt; searchObj.group():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"Nothing found!"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 match!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 --&gt; searchObj.group(): dogs</a:t>
            </a:r>
          </a:p>
        </p:txBody>
      </p:sp>
    </p:spTree>
    <p:extLst>
      <p:ext uri="{BB962C8B-B14F-4D97-AF65-F5344CB8AC3E}">
        <p14:creationId xmlns:p14="http://schemas.microsoft.com/office/powerpoint/2010/main" val="142245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re.sub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(pattern, repl, string, count=0) – поиск и замена по шаблону.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Одна из самых важных функций re - это sub. Этот метод заменяет либо все включения шаблона RE в строке string строкой, либо не больше max первых включений. Функция возвращает новую строку.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phone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"2004-959-559 # This is Phone 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комментариев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r'#.*$'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phone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f"Phone number: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всех символов кроме цифр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r'\D'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phone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f"Phone number: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Phone number: 2004-959-559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Phone number: 2004959559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findall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(pattern, string, flags=0) – поиск по шаблону.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findall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ищет первое вхождение паттерна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внутри строки и возвращает список совпавших выражений.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"Cats are smarter than dogs"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findall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r'(.*) are (.*?) .*'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[('Cats', 'smarter')]</a:t>
            </a:r>
          </a:p>
        </p:txBody>
      </p:sp>
    </p:spTree>
    <p:extLst>
      <p:ext uri="{BB962C8B-B14F-4D97-AF65-F5344CB8AC3E}">
        <p14:creationId xmlns:p14="http://schemas.microsoft.com/office/powerpoint/2010/main" val="329185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Решение для задачи с анализом лог-файла: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"__main__"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filepath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"logfile"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addrs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search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r'(?P&lt;addr&gt;(.)*) - - \[(?P&lt;time&gt;(.)*)\]'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grdict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groupdict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dt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datetime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strptime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'%d/%b/%Y:%H:%M:%S -%f'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grdict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addrs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]][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addrs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]][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addrs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value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items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strftime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'%d/%b/%Y:%H:%M:%S'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76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Модуль предоставляет функции переносимого интерфейса к основным сервисам операционной системы, определяет некоторые переменные (например, environ - для доступа к переменным окружения).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Модуль os.path служит для манипуляций с путями к файлам в независимом от платформы виде.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makedirs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"/tmp/1"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создание папки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"/tmp/1"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"temp.file"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конкатенация путей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tmp/1/temp.file'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dirname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"/tmp/1/temp.file"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каталога по заданному полному пути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tmp/1'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"/tmp/1/temp.file"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файла по заданному полному пути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temp.file'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normpath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"/tmp//2/../1/temp.file"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нормализация пути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tmp/1/temp.file'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"/tmp/1/temp.file"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существует ли путь?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4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datetime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Модуль datetime предоставляет классы для управления датами и временем.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Главный объект - это datetime, который является абстракцией момента времени. Также может пригодиться объект timedelta для работы с разницей.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оптимальный способ импорта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curr_time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now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curr_time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timedelta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f'next_day &gt; curr_time: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curr_time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curr_time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f'next_day - curr_time: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f'next_day - curr_time: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total_seconds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in seconds'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next_day &gt; curr_time: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next_day - curr_time: 1 day, 0:00:00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next_day - curr_time: 86400.0 in seconds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0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pickle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Модуль pickle реализует базовый, но эффективный алгоритм для сериализации и десериализации объектов Python.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Pickling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(консервирование) – это процесс конвертирования иерархии объекта в поток байтов, тогда как 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unpickling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это обратная операция – получение из потока байтов иерархии объекта. Pickling также известен как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сериализация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маршаллинг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флаттеринг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Python2 cуществует также аналог модуля pickle – cPickle, написанный на С и потому в 1000 раз более быстрый, чем pickle.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Python3 модуль pickle уже сделан на основе cPickle.</a:t>
            </a:r>
          </a:p>
        </p:txBody>
      </p:sp>
    </p:spTree>
    <p:extLst>
      <p:ext uri="{BB962C8B-B14F-4D97-AF65-F5344CB8AC3E}">
        <p14:creationId xmlns:p14="http://schemas.microsoft.com/office/powerpoint/2010/main" val="46723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pickle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__repr__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'&lt;A(a={}) at 0x{:x}&gt;'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'onetwothree'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 =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сериализация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p0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protocol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'serialized p0:\n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protocol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'serialized p1:\n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protocol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'serialized p2:\n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p3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'serialized def:\n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p4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protocol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HIGHEST_PROTOCOL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'serialized high:\n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десериализация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'deserialized def: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'deserialized high: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pickle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2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pickle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= &lt;A(a=onetwothree) at 0x1de11736308&gt;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serialized p0: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b'ccopy_reg\n_reconstructor\np0\n(c__main__\nA\np1\nc__builtin__\nobject\np2\nNtp3\nRp4\n(dp5\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\np6\nVonetwothree\np7\nsb.'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serialized p1: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b'ccopy_reg\n_reconstructor\nq\x00(c__main__\nA\nq\x01c__builtin__\nobject\nq\x02Ntq\x03Rq\x04}q\x05X\x01\x00\x00\x00aq\x06X\x0b\x00\x00\x00onetwothreeq\x07sb.'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serialized p2: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b'\x80\x02c__main__\nA\nq\x00)\x81q\x01}q\x02X\x01\x00\x00\x00aq\x03X\x0b\x00\x00\x00onetwothreeq\x04sb.'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serialized def: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b'\x80\x03c__main__\nA\nq\x00)\x81q\x01}q\x02X\x01\x00\x00\x00aq\x03X\x0b\x00\x00\x00onetwothreeq\x04sb.'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serialized high: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b'\x80\x04\x95+\x00\x00\x00\x00\x00\x00\x00\x8c\x08__main__\x94\x8c\x01A\x94\x93\x94)\x81\x94}\x94\x8c\x01a\x94\x8c\x0bonetwothree\x94sb.'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deserialized def: &lt;A(a=onetwothree) at 0x1de117369c8&gt;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deserialized high: &lt;A(a=onetwothree) at 0x1de11736948&gt;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6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Разминка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Реализовать итератор, который бы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читал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заданный текст по параграфам. Символ параграфа задается отдельно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генератор для построчного чтения файла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56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json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JSON (JavaScript Object Notation) - простой формат обмена данными, основанный на подмножестве синтаксиса JavaScript. Модуль json позволяет кодировать и декодировать данные в удобном формате.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'bar'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'baz'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my_json_str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f'my_json_str: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my_json_str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my_pretty_json_str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sort_keys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indent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f'my_pretty_json_str:\n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my_pretty_json_str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list_from_json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my_pretty_json_str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f'list_from_json: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list_from_json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dump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'temp.json'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sort_keys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indent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list_from_json_file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'temp.json'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f'list_from_json_file: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list_from_json_file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1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json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my_json_str: ["foo", {"bar": ["baz", null, 1.0, 2]}]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my_pretty_json_str: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"foo",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"bar":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"baz",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1.0,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list_from_json: ['foo', {'bar': ['baz', None, 1.0, 2]}]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list_from_json_file: ['foo', {'bar': ['baz', None, 1.0, 2]}]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001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1600" dirty="0">
                <a:solidFill>
                  <a:srgbClr val="002060"/>
                </a:solidFill>
                <a:latin typeface="Calibri" panose="020F0502020204030204"/>
              </a:rPr>
              <a:t>Используя модуль </a:t>
            </a:r>
            <a:r>
              <a:rPr lang="en-US" altLang="ru-RU" sz="1600" dirty="0">
                <a:solidFill>
                  <a:srgbClr val="002060"/>
                </a:solidFill>
                <a:latin typeface="Calibri" panose="020F0502020204030204"/>
              </a:rPr>
              <a:t>re, </a:t>
            </a:r>
            <a:r>
              <a:rPr lang="ru-RU" altLang="ru-RU" sz="1600" dirty="0">
                <a:solidFill>
                  <a:srgbClr val="002060"/>
                </a:solidFill>
                <a:latin typeface="Calibri" panose="020F0502020204030204"/>
              </a:rPr>
              <a:t>найти все команды </a:t>
            </a:r>
            <a:r>
              <a:rPr lang="en-US" altLang="ru-RU" sz="1600" dirty="0">
                <a:solidFill>
                  <a:srgbClr val="002060"/>
                </a:solidFill>
                <a:latin typeface="Calibri" panose="020F0502020204030204"/>
              </a:rPr>
              <a:t>Git </a:t>
            </a:r>
            <a:r>
              <a:rPr lang="ru-RU" altLang="ru-RU" sz="1600" dirty="0">
                <a:solidFill>
                  <a:srgbClr val="002060"/>
                </a:solidFill>
                <a:latin typeface="Calibri" panose="020F0502020204030204"/>
              </a:rPr>
              <a:t>с аргументами в файле </a:t>
            </a:r>
            <a:r>
              <a:rPr lang="en-US" altLang="ru-RU" sz="1600" dirty="0">
                <a:solidFill>
                  <a:srgbClr val="002060"/>
                </a:solidFill>
                <a:latin typeface="Calibri" panose="020F0502020204030204"/>
              </a:rPr>
              <a:t>Practice/README.md</a:t>
            </a:r>
            <a:endParaRPr lang="ru-RU" altLang="ru-RU" sz="16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функцию для подсчета количества рабочих дней между двумя датами (даты передаются в качестве параметров).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класс Human с 5-10 атрибутами (имя, фамилия, возраст, меcто жительства и т.д.). Написать функцию, которая создавала бы указанное количество экземпляров, сериализовывала их и сохраняла в файл human.data, и другую функцию, которая бы читала файл human.data, десериализовывала его содержимое и выводила результат на печать. Примечание: чтоб у экземпляров Human были разные значения атрибутов, можно воспользоваться функциями random.randint() и random.choice(). </a:t>
            </a:r>
            <a:endParaRPr kumimoji="0" lang="en-US" altLang="ru-RU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Стандартная библиотека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известно, в Python огромное количество встроенных «батареек». Умение вовремя и уместно их применить - один из главных навыков хорошего программиста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рассмотрим несколько полезных библиотек различных направлений, связанных с темами, рассматриваемыми в основной и прикладной частях курса. Это модули для работы с текстом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доступа к сервисам ОС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os)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для работы со специальными типами данных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datetime),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сериализации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pickle)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работы с сетевыми данными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json).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Библиотеки рассматриваются в формате обзора с практическими примерами. Более подробную информацию по всем «батарейкам» можно получить из официальной документации: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https://docs.python.org/3/library/index.html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Регулярное выражение – это специальная последовательность символов, предназначенная для сопоставления и поиска строк или наборов строк, представляющая собой шаблон, задаваемый в соответствии с определенным синтаксисом (более подробно можно прочитать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https://habr.com/post/349860/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Модуль re обеспечивает полную поддержку Perl-подобных регулярных выражений в Python. Модуль выбрасывает исключение re.error если ошибка происходит при компиляции или использовании регулярных выражений.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Пример задачи, где нужно использовать модуль re. Есть лог-файл, в котором хранятся записи об http запросах к различным серверам, прошедших через данный узел. Для каждого сервера надо вывести количество посещений и самую свежую дату и время. Содержимое лог-файла выглядит так: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netops.microsoft.com - - [01/Jul/1995:07:43:07 -0400] "GET /history/gemini/gemini.html HTTP/1.0" 200 2522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mcdiala09.it.luc.edu - - [01/Jul/1995:07:43:08 -0400] "GET /shuttle/countdown/ HTTP/1.0" 200 3985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pm2_9.digital.net - - [01/Jul/1995:07:43:08 -0400] "GET /shuttle/sts-71/sts-71-patch-small.gif HTTP/1.0" 200 12054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p1107.pip.dknet.dk - - [01/Jul/1995:07:43:08 -0400] "GET /cgi-bin/imagemap/countdown?333,188 HTTP/1.0" 302 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netops.microsoft.com - - [01/Jul/1995:07:43:09 -0400] "GET /images/gemini-logo.gif HTTP/1.0" 200 4452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p1107.pip.dknet.dk - - [01/Jul/1995:07:43:10 -0400] "GET /shuttle/countdown/lps/fr.html HTTP/1.0" 200 1879</a:t>
            </a:r>
            <a:endParaRPr kumimoji="0" lang="ru-RU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re.match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(pattern, string, flags=0)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сравнение по шаблону.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re.match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возвращает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объект в случае успеха 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противном случае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Мы можем использовать функции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group(num)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или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groups() match-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объекта, чтоб получить совпавшее выражение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00C81-B9FB-4E8D-A2FB-CBD2BD223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79162"/>
              </p:ext>
            </p:extLst>
          </p:nvPr>
        </p:nvGraphicFramePr>
        <p:xfrm>
          <a:off x="381966" y="2287945"/>
          <a:ext cx="11417686" cy="1447476"/>
        </p:xfrm>
        <a:graphic>
          <a:graphicData uri="http://schemas.openxmlformats.org/drawingml/2006/table">
            <a:tbl>
              <a:tblPr/>
              <a:tblGrid>
                <a:gridCol w="144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pattern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Регулярное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выражение для сравнения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 которой осуществляется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поиск шаблона с начала строки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Можно указать различные флаги, используя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побитовое 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(|).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Это т.н. модификаторы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DDEA62-463A-414D-B239-C8432F0A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55436"/>
              </p:ext>
            </p:extLst>
          </p:nvPr>
        </p:nvGraphicFramePr>
        <p:xfrm>
          <a:off x="392348" y="4150807"/>
          <a:ext cx="11417686" cy="1030793"/>
        </p:xfrm>
        <a:graphic>
          <a:graphicData uri="http://schemas.openxmlformats.org/drawingml/2006/table">
            <a:tbl>
              <a:tblPr/>
              <a:tblGrid>
                <a:gridCol w="30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match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-объекта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47">
                <a:tc>
                  <a:txBody>
                    <a:bodyPr/>
                    <a:lstStyle/>
                    <a:p>
                      <a:pPr marL="18000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group(num=0)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совпавшее выражение полностью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его часть с индексом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num)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46">
                <a:tc>
                  <a:txBody>
                    <a:bodyPr/>
                    <a:lstStyle/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groups()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кортеж из всех совпавших частей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пустой кортеж, если совпадений не найдено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7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8B07C10-CCCF-4B00-B55D-7474FA7E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52039"/>
              </p:ext>
            </p:extLst>
          </p:nvPr>
        </p:nvGraphicFramePr>
        <p:xfrm>
          <a:off x="381966" y="988319"/>
          <a:ext cx="11428068" cy="4881360"/>
        </p:xfrm>
        <a:graphic>
          <a:graphicData uri="http://schemas.openxmlformats.org/drawingml/2006/table">
            <a:tbl>
              <a:tblPr/>
              <a:tblGrid>
                <a:gridCol w="970195">
                  <a:extLst>
                    <a:ext uri="{9D8B030D-6E8A-4147-A177-3AD203B41FA5}">
                      <a16:colId xmlns:a16="http://schemas.microsoft.com/office/drawing/2014/main" val="2016318844"/>
                    </a:ext>
                  </a:extLst>
                </a:gridCol>
                <a:gridCol w="10457873">
                  <a:extLst>
                    <a:ext uri="{9D8B030D-6E8A-4147-A177-3AD203B41FA5}">
                      <a16:colId xmlns:a16="http://schemas.microsoft.com/office/drawing/2014/main" val="3978176008"/>
                    </a:ext>
                  </a:extLst>
                </a:gridCol>
              </a:tblGrid>
              <a:tr h="244068">
                <a:tc>
                  <a:txBody>
                    <a:bodyPr/>
                    <a:lstStyle/>
                    <a:p>
                      <a:pPr marL="0"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Шаблон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3671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Начало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2929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Конец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22123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Любой единичный символ кроме символа перевода строки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Флаг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позволяет включить также и символ новой строки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35584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[...]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Любой единичный символ в скобках.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09023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[^...]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Любой единичный символ НЕ из указанных в скобках.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67468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re*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больше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включений предшествующего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45579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re+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больше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включений предшествующего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33976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re?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включение предшествующего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1181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re{ n}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Ровно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включений предшествующего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выражения.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478037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re{ n,}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больше включений предшествующего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98192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re{ n, m}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включений предшествующего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685486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a| b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Либо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либо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b.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20246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Группирует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регулярные выражения и запоминает найденный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текст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40965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(?imx)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i, m,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опции для конкретного регулярного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Скобки, если есть, определяют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группу, на которую это действует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0798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(?-imx)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Отключает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i, m,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опции для конкретного регулярного выражения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Скобки, если есть, определяют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группу, на которую это действует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52019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(?: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Группирует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регулярные выражения, не запоминая найденный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текст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645476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(?imx: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Включает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i, m,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опции для конкретного регулярного выражения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скобках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274295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(?-imx: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Отключает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i, m,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опции для конкретного регулярного выражения в скобках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029975"/>
                  </a:ext>
                </a:extLst>
              </a:tr>
              <a:tr h="244068">
                <a:tc>
                  <a:txBody>
                    <a:bodyPr/>
                    <a:lstStyle/>
                    <a:p>
                      <a:pPr marL="36000"/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(?#...)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Комментарий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6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5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3AF6BF5-5277-4D27-AC6E-0FFF9F79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5542"/>
              </p:ext>
            </p:extLst>
          </p:nvPr>
        </p:nvGraphicFramePr>
        <p:xfrm>
          <a:off x="381965" y="988320"/>
          <a:ext cx="11417687" cy="4881363"/>
        </p:xfrm>
        <a:graphic>
          <a:graphicData uri="http://schemas.openxmlformats.org/drawingml/2006/table">
            <a:tbl>
              <a:tblPr/>
              <a:tblGrid>
                <a:gridCol w="959535">
                  <a:extLst>
                    <a:ext uri="{9D8B030D-6E8A-4147-A177-3AD203B41FA5}">
                      <a16:colId xmlns:a16="http://schemas.microsoft.com/office/drawing/2014/main" val="2016318844"/>
                    </a:ext>
                  </a:extLst>
                </a:gridCol>
                <a:gridCol w="10458152">
                  <a:extLst>
                    <a:ext uri="{9D8B030D-6E8A-4147-A177-3AD203B41FA5}">
                      <a16:colId xmlns:a16="http://schemas.microsoft.com/office/drawing/2014/main" val="3978176008"/>
                    </a:ext>
                  </a:extLst>
                </a:gridCol>
              </a:tblGrid>
              <a:tr h="287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Шаблон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3671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(?=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Задает позицию, используя шаблон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имеет диапазона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84594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(?!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Задает позицию, используя отрицание шаблона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имеет диапазона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93819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(?&gt; re)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Независимый шаблон без предыстории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43842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\w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Буквенные символы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66237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\W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Небуквенные символы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70849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\s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Пробелы. Эквивалентно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[\t\n\r\f].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94301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\S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пробелы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820844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\d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Цифры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Эквивалентно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[0-9].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82463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\D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цифры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26619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\A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Начало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993578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\Z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Конец строки, сам символ конца строки не включается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92760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\z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Конец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96145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\G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Точка, где закончился предыдущий поиск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249750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\b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Начало или конец слова (слева пусто или не-буква, справа буква и наоборот).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76790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\B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граница слова: либо и слева, и справа буквы, либо и слева, и справа НЕ буквы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8965"/>
                  </a:ext>
                </a:extLst>
              </a:tr>
              <a:tr h="287139"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\n, \t, etc.</a:t>
                      </a: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Символ перевода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возврата каретки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табуляции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 т.д.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27" marR="25427" marT="12713" marB="12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58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функции для работы с регулярными выражениями можно передавать модификаторы для управления аспектами сравнения.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Модификаторы указываются как опциональный флаг, можно указать несколько модификаторов используя знак оператора ИЛИ (|).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E98D4C5-89D2-4883-992A-EEB1AEE7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15489"/>
              </p:ext>
            </p:extLst>
          </p:nvPr>
        </p:nvGraphicFramePr>
        <p:xfrm>
          <a:off x="381966" y="2510468"/>
          <a:ext cx="11417686" cy="2847204"/>
        </p:xfrm>
        <a:graphic>
          <a:graphicData uri="http://schemas.openxmlformats.org/drawingml/2006/table">
            <a:tbl>
              <a:tblPr/>
              <a:tblGrid>
                <a:gridCol w="142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Модификатор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re.I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Осуществляет сравнение без учета регистра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re.L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Интерпретирует слова в соответствии с текущей локализацией. Такая интерпретация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влияет на определение алфавитных групп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(\w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\W),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а также на определение границ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(\b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\B).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re.M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Делает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символ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$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обозначающим конец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а не просто конец текста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 символ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^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обозначающим начало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а не просто начало текста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re.S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Делает период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точку)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соответствующим любому символу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включая перенос строки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re.U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Интерпретирует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буквы как символы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Unicode.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Этот флаг влияет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на интерпретацию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\w, \W, \b, \B.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re.X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Разрешает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более изящный синтаксис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регулярных выражений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Игнорирует пробелы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только они не указаны внутри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[]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или после обратного слеша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 рассматривает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без предваряющего слеша как маркер комментария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4400" marR="14400" marT="7200" marB="7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"Cats are smarter than dogs"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r'(.*) are (.*?) .*'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f"matchObj.group(1):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f"matchObj.group(2):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matchObj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group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 match!"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matchObj.group(): Cats are smarter than dogs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matchObj.group(1): Cats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matchObj.group(2): smarter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632910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13712</TotalTime>
  <Words>3524</Words>
  <Application>Microsoft Office PowerPoint</Application>
  <PresentationFormat>Широкоэкранный</PresentationFormat>
  <Paragraphs>397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№7</vt:lpstr>
      <vt:lpstr>Разминка</vt:lpstr>
      <vt:lpstr>Стандартная библиотека Python</vt:lpstr>
      <vt:lpstr>re</vt:lpstr>
      <vt:lpstr>re</vt:lpstr>
      <vt:lpstr>re</vt:lpstr>
      <vt:lpstr>re</vt:lpstr>
      <vt:lpstr>re</vt:lpstr>
      <vt:lpstr>re</vt:lpstr>
      <vt:lpstr>re</vt:lpstr>
      <vt:lpstr>re</vt:lpstr>
      <vt:lpstr>re</vt:lpstr>
      <vt:lpstr>re</vt:lpstr>
      <vt:lpstr>re</vt:lpstr>
      <vt:lpstr>os</vt:lpstr>
      <vt:lpstr>datetime</vt:lpstr>
      <vt:lpstr>pickle</vt:lpstr>
      <vt:lpstr>pickle</vt:lpstr>
      <vt:lpstr>pickle</vt:lpstr>
      <vt:lpstr>json</vt:lpstr>
      <vt:lpstr>json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613</cp:revision>
  <dcterms:created xsi:type="dcterms:W3CDTF">2021-04-07T09:08:54Z</dcterms:created>
  <dcterms:modified xsi:type="dcterms:W3CDTF">2022-05-18T15:02:19Z</dcterms:modified>
</cp:coreProperties>
</file>