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rPr/>
              <a:t>Go‑to‑Market Proof Pack: Personal RAG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/>
            </a:pPr>
            <a:r>
              <a:rPr/>
              <a:t>Market Opportunity</a:t>
            </a:r>
          </a:p>
          <a:p>
            <a:pPr lvl="1">
              <a:defRPr sz="1100"/>
            </a:pPr>
            <a:r>
              <a:rPr/>
              <a:t>644–997M knowledge worker jobs globally (19.6–30.4% of employment)</a:t>
            </a:r>
          </a:p>
          <a:p>
            <a:pPr lvl="1">
              <a:defRPr sz="1100"/>
            </a:pPr>
            <a:r>
              <a:rPr/>
              <a:t>&gt;100M knowledge workers in US</a:t>
            </a:r>
          </a:p>
          <a:p>
            <a:pPr lvl="1">
              <a:defRPr sz="1100"/>
            </a:pPr>
            <a:r>
              <a:rPr/>
              <a:t>Target segments: analysts, lawyers, researchers</a:t>
            </a:r>
          </a:p>
          <a:p>
            <a:pPr>
              <a:defRPr sz="1400" b="1"/>
            </a:pPr>
            <a:r>
              <a:rPr/>
              <a:t>Pricing Insights</a:t>
            </a:r>
          </a:p>
          <a:p>
            <a:pPr lvl="1">
              <a:defRPr sz="1100"/>
            </a:pPr>
            <a:r>
              <a:rPr/>
              <a:t>Tools priced US$20–$50/mo: Perplexity $20, Elicit Pro $49, AskYourPDF $11.99</a:t>
            </a:r>
          </a:p>
          <a:p>
            <a:pPr lvl="1">
              <a:defRPr sz="1100"/>
            </a:pPr>
            <a:r>
              <a:rPr/>
              <a:t>Average willingness to pay ≈ $20/mo with ≈3% conversion</a:t>
            </a:r>
          </a:p>
          <a:p>
            <a:pPr lvl="1">
              <a:defRPr sz="1100"/>
            </a:pPr>
            <a:r>
              <a:rPr/>
              <a:t>Proposed tiers: Solo $25, Pro $80, Team $150 [Unverified]</a:t>
            </a:r>
          </a:p>
          <a:p>
            <a:pPr>
              <a:defRPr sz="1400" b="1"/>
            </a:pPr>
            <a:r>
              <a:rPr/>
              <a:t>Cost Model</a:t>
            </a:r>
          </a:p>
          <a:p>
            <a:pPr lvl="1">
              <a:defRPr sz="1100"/>
            </a:pPr>
            <a:r>
              <a:rPr/>
              <a:t>Pinecone Standard min $50/mo; RUs $8.25/1M, WUs $2/1M</a:t>
            </a:r>
          </a:p>
          <a:p>
            <a:pPr lvl="1">
              <a:defRPr sz="1100"/>
            </a:pPr>
            <a:r>
              <a:rPr/>
              <a:t>HF Spaces: up to 16GB RAM &amp; 8 CPU cores</a:t>
            </a:r>
          </a:p>
          <a:p>
            <a:pPr lvl="1">
              <a:defRPr sz="1100"/>
            </a:pPr>
            <a:r>
              <a:rPr/>
              <a:t>Small VM: 1 vCPU, 1 GB RAM ≈ $6/mo</a:t>
            </a:r>
          </a:p>
          <a:p>
            <a:pPr>
              <a:defRPr sz="1400" b="1"/>
            </a:pPr>
            <a:r>
              <a:rPr/>
              <a:t>Competitive &amp; Differentiation</a:t>
            </a:r>
          </a:p>
          <a:p>
            <a:pPr lvl="1">
              <a:defRPr sz="1100"/>
            </a:pPr>
            <a:r>
              <a:rPr/>
              <a:t>Existing tools mostly provide sentence-level citations; proposition-level is rare</a:t>
            </a:r>
          </a:p>
          <a:p>
            <a:pPr lvl="1">
              <a:defRPr sz="1100"/>
            </a:pPr>
            <a:r>
              <a:rPr/>
              <a:t>Our edge: proposition-span citations &amp; verified RAG</a:t>
            </a:r>
          </a:p>
          <a:p>
            <a:pPr>
              <a:defRPr sz="1400" b="1"/>
            </a:pPr>
            <a:r>
              <a:rPr/>
              <a:t>Risks &amp; Deployment</a:t>
            </a:r>
          </a:p>
          <a:p>
            <a:pPr lvl="1">
              <a:defRPr sz="1100"/>
            </a:pPr>
            <a:r>
              <a:rPr/>
              <a:t>Privacy &amp; PII handling per NIST/ORI</a:t>
            </a:r>
          </a:p>
          <a:p>
            <a:pPr lvl="1">
              <a:defRPr sz="1100"/>
            </a:pPr>
            <a:r>
              <a:rPr/>
              <a:t>Costs scale with usage; low adoption may limit revenue</a:t>
            </a:r>
          </a:p>
          <a:p>
            <a:pPr lvl="1">
              <a:defRPr sz="1100"/>
            </a:pPr>
            <a:r>
              <a:rPr/>
              <a:t>Start with Gradio + HF Spaces; migrate to Chainlit + VM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600"/>
            </a:pPr>
            <a:r>
              <a:rPr/>
              <a:t>[1] 52042521153313 L47-L50  [2] 793267134343277 L82-L87  [3] 905474561631842 L98-L105  [4] 206951144877254 L86-L110  [5] 819687017704004 L45-L139  [6] 755868955791098 L86-L93  [7] 930425705106475 L66-L68  [8] 234592885147220 L163-L166  [9] 87871576525806 L188-L195  [10] 595140975095566 L709-L716  [11] 110605692903871 L125-L151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