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4020202020204" charset="0"/>
      <p:regular r:id="rId19"/>
      <p:bold r:id="rId20"/>
      <p:italic r:id="rId21"/>
      <p:boldItalic r:id="rId22"/>
    </p:embeddedFont>
    <p:embeddedFont>
      <p:font typeface="PT Sans Narrow"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8A7672-16A2-4DCB-871A-A23451D116CF}">
  <a:tblStyle styleId="{2A8A7672-16A2-4DCB-871A-A23451D116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b7169d602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b7169d60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b7169d60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b7169d60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b7169d7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b7169d7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b7169d7e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b7169d7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b7169d7e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b7169d7e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b7169d7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b7169d7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7169d7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7169d7e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b6699d8c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b6699d8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b7169d7e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b7169d7e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b6699d8c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b6699d8c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b6699d8c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b6699d8c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b6699d8cb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b6699d8cb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b65b2c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b65b2c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b7169d60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b7169d60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b7169d602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b7169d60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ckTCollins/Optimisation-in-parameter-fitting-for-Pandemic-Modellin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uk.mathworks.com/"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researchgate.net/"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ourworldindata.or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b="1"/>
              <a:t>Optimisation in parameter fitting for pandemic modelling</a:t>
            </a:r>
            <a:endParaRPr sz="3800"/>
          </a:p>
        </p:txBody>
      </p:sp>
      <p:sp>
        <p:nvSpPr>
          <p:cNvPr id="67" name="Google Shape;67;p13"/>
          <p:cNvSpPr txBox="1">
            <a:spLocks noGrp="1"/>
          </p:cNvSpPr>
          <p:nvPr>
            <p:ph type="subTitle" idx="1"/>
          </p:nvPr>
        </p:nvSpPr>
        <p:spPr>
          <a:xfrm>
            <a:off x="2137225" y="2850047"/>
            <a:ext cx="48351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Jack Collins </a:t>
            </a:r>
          </a:p>
          <a:p>
            <a:pPr marL="0" lvl="0" indent="0" algn="ctr" rtl="0">
              <a:spcBef>
                <a:spcPts val="0"/>
              </a:spcBef>
              <a:spcAft>
                <a:spcPts val="0"/>
              </a:spcAft>
              <a:buNone/>
            </a:pPr>
            <a:r>
              <a:rPr lang="en-GB" dirty="0"/>
              <a:t>NUI Galway</a:t>
            </a:r>
            <a:endParaRPr dirty="0"/>
          </a:p>
        </p:txBody>
      </p:sp>
      <p:sp>
        <p:nvSpPr>
          <p:cNvPr id="68" name="Google Shape;68;p13"/>
          <p:cNvSpPr txBox="1"/>
          <p:nvPr/>
        </p:nvSpPr>
        <p:spPr>
          <a:xfrm>
            <a:off x="1004150" y="662050"/>
            <a:ext cx="1761900" cy="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Date: 03/07/2020</a:t>
            </a:r>
            <a:endParaRPr>
              <a:latin typeface="Open Sans"/>
              <a:ea typeface="Open Sans"/>
              <a:cs typeface="Open Sans"/>
              <a:sym typeface="Open Sans"/>
            </a:endParaRPr>
          </a:p>
        </p:txBody>
      </p:sp>
      <p:sp>
        <p:nvSpPr>
          <p:cNvPr id="69" name="Google Shape;69;p13"/>
          <p:cNvSpPr txBox="1"/>
          <p:nvPr/>
        </p:nvSpPr>
        <p:spPr>
          <a:xfrm>
            <a:off x="6503775" y="4430550"/>
            <a:ext cx="2240700" cy="5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Open Sans"/>
                <a:ea typeface="Open Sans"/>
                <a:cs typeface="Open Sans"/>
                <a:sym typeface="Open Sans"/>
              </a:rPr>
              <a:t>NUI Galway School of Maths 2020 Internship </a:t>
            </a:r>
            <a:endParaRPr dirty="0">
              <a:latin typeface="Open Sans"/>
              <a:ea typeface="Open Sans"/>
              <a:cs typeface="Open Sans"/>
              <a:sym typeface="Open Sans"/>
            </a:endParaRPr>
          </a:p>
        </p:txBody>
      </p:sp>
      <p:sp>
        <p:nvSpPr>
          <p:cNvPr id="70" name="Google Shape;70;p13"/>
          <p:cNvSpPr txBox="1"/>
          <p:nvPr/>
        </p:nvSpPr>
        <p:spPr>
          <a:xfrm>
            <a:off x="5902750" y="3666650"/>
            <a:ext cx="22407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Mentor: Niall Madden</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Noise Reduction</a:t>
            </a:r>
            <a:endParaRPr/>
          </a:p>
        </p:txBody>
      </p:sp>
      <p:sp>
        <p:nvSpPr>
          <p:cNvPr id="136" name="Google Shape;136;p2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explore different techniques to reduce the impact of the noise and select the most accurate.</a:t>
            </a:r>
            <a:endParaRPr/>
          </a:p>
          <a:p>
            <a:pPr marL="0" lvl="0" indent="0" algn="l" rtl="0">
              <a:spcBef>
                <a:spcPts val="1600"/>
              </a:spcBef>
              <a:spcAft>
                <a:spcPts val="0"/>
              </a:spcAft>
              <a:buNone/>
            </a:pPr>
            <a:r>
              <a:rPr lang="en-GB"/>
              <a:t>Seven day moving gaussian distribution using the MATLAB </a:t>
            </a:r>
            <a:r>
              <a:rPr lang="en-GB" sz="1600" i="1">
                <a:latin typeface="Courier New"/>
                <a:ea typeface="Courier New"/>
                <a:cs typeface="Courier New"/>
                <a:sym typeface="Courier New"/>
              </a:rPr>
              <a:t>smoothdata</a:t>
            </a:r>
            <a:r>
              <a:rPr lang="en-GB">
                <a:latin typeface="Courier New"/>
                <a:ea typeface="Courier New"/>
                <a:cs typeface="Courier New"/>
                <a:sym typeface="Courier New"/>
              </a:rPr>
              <a:t> </a:t>
            </a:r>
            <a:r>
              <a:rPr lang="en-GB"/>
              <a:t>function</a:t>
            </a:r>
            <a:endParaRPr/>
          </a:p>
          <a:p>
            <a:pPr marL="0" lvl="0" indent="0" algn="l" rtl="0">
              <a:spcBef>
                <a:spcPts val="1600"/>
              </a:spcBef>
              <a:spcAft>
                <a:spcPts val="1600"/>
              </a:spcAft>
              <a:buNone/>
            </a:pPr>
            <a:endParaRPr/>
          </a:p>
        </p:txBody>
      </p:sp>
      <p:pic>
        <p:nvPicPr>
          <p:cNvPr id="137" name="Google Shape;137;p22"/>
          <p:cNvPicPr preferRelativeResize="0"/>
          <p:nvPr/>
        </p:nvPicPr>
        <p:blipFill>
          <a:blip r:embed="rId3">
            <a:alphaModFix/>
          </a:blip>
          <a:stretch>
            <a:fillRect/>
          </a:stretch>
        </p:blipFill>
        <p:spPr>
          <a:xfrm>
            <a:off x="4464000" y="1304825"/>
            <a:ext cx="4527600" cy="3395700"/>
          </a:xfrm>
          <a:prstGeom prst="rect">
            <a:avLst/>
          </a:prstGeom>
          <a:noFill/>
          <a:ln>
            <a:noFill/>
          </a:ln>
        </p:spPr>
      </p:pic>
      <p:pic>
        <p:nvPicPr>
          <p:cNvPr id="138" name="Google Shape;138;p22"/>
          <p:cNvPicPr preferRelativeResize="0"/>
          <p:nvPr/>
        </p:nvPicPr>
        <p:blipFill>
          <a:blip r:embed="rId4">
            <a:alphaModFix/>
          </a:blip>
          <a:stretch>
            <a:fillRect/>
          </a:stretch>
        </p:blipFill>
        <p:spPr>
          <a:xfrm>
            <a:off x="427450" y="3106777"/>
            <a:ext cx="3999900" cy="1651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Noise Reduction</a:t>
            </a:r>
            <a:endParaRPr/>
          </a:p>
        </p:txBody>
      </p:sp>
      <p:pic>
        <p:nvPicPr>
          <p:cNvPr id="144" name="Google Shape;144;p23"/>
          <p:cNvPicPr preferRelativeResize="0"/>
          <p:nvPr/>
        </p:nvPicPr>
        <p:blipFill>
          <a:blip r:embed="rId3">
            <a:alphaModFix/>
          </a:blip>
          <a:stretch>
            <a:fillRect/>
          </a:stretch>
        </p:blipFill>
        <p:spPr>
          <a:xfrm>
            <a:off x="152400" y="1304825"/>
            <a:ext cx="4527600" cy="3395700"/>
          </a:xfrm>
          <a:prstGeom prst="rect">
            <a:avLst/>
          </a:prstGeom>
          <a:noFill/>
          <a:ln>
            <a:noFill/>
          </a:ln>
        </p:spPr>
      </p:pic>
      <p:pic>
        <p:nvPicPr>
          <p:cNvPr id="145" name="Google Shape;145;p23"/>
          <p:cNvPicPr preferRelativeResize="0"/>
          <p:nvPr/>
        </p:nvPicPr>
        <p:blipFill>
          <a:blip r:embed="rId4">
            <a:alphaModFix/>
          </a:blip>
          <a:stretch>
            <a:fillRect/>
          </a:stretch>
        </p:blipFill>
        <p:spPr>
          <a:xfrm>
            <a:off x="4572000" y="1304825"/>
            <a:ext cx="4419601" cy="339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Coefficient Optimisation </a:t>
            </a:r>
            <a:endParaRPr/>
          </a:p>
        </p:txBody>
      </p:sp>
      <p:sp>
        <p:nvSpPr>
          <p:cNvPr id="151" name="Google Shape;151;p24"/>
          <p:cNvSpPr txBox="1">
            <a:spLocks noGrp="1"/>
          </p:cNvSpPr>
          <p:nvPr>
            <p:ph type="body" idx="1"/>
          </p:nvPr>
        </p:nvSpPr>
        <p:spPr>
          <a:xfrm>
            <a:off x="311700" y="1266175"/>
            <a:ext cx="62328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do we need to?</a:t>
            </a:r>
            <a:endParaRPr/>
          </a:p>
          <a:p>
            <a:pPr marL="457200" lvl="0" indent="-317500" algn="l" rtl="0">
              <a:spcBef>
                <a:spcPts val="1600"/>
              </a:spcBef>
              <a:spcAft>
                <a:spcPts val="0"/>
              </a:spcAft>
              <a:buSzPts val="1400"/>
              <a:buChar char="●"/>
            </a:pPr>
            <a:r>
              <a:rPr lang="en-GB"/>
              <a:t>Small changes in the coefficients lead to large changes in the fit</a:t>
            </a:r>
            <a:endParaRPr/>
          </a:p>
          <a:p>
            <a:pPr marL="457200" lvl="0" indent="-317500" algn="l" rtl="0">
              <a:spcBef>
                <a:spcPts val="0"/>
              </a:spcBef>
              <a:spcAft>
                <a:spcPts val="0"/>
              </a:spcAft>
              <a:buSzPts val="1400"/>
              <a:buChar char="●"/>
            </a:pPr>
            <a:r>
              <a:rPr lang="en-GB"/>
              <a:t>More reliable comparisons</a:t>
            </a:r>
            <a:endParaRPr/>
          </a:p>
          <a:p>
            <a:pPr marL="457200" lvl="0" indent="-317500" algn="l" rtl="0">
              <a:spcBef>
                <a:spcPts val="0"/>
              </a:spcBef>
              <a:spcAft>
                <a:spcPts val="0"/>
              </a:spcAft>
              <a:buSzPts val="1400"/>
              <a:buChar char="●"/>
            </a:pPr>
            <a:r>
              <a:rPr lang="en-GB"/>
              <a:t>Better able to evaluate policies</a:t>
            </a:r>
            <a:endParaRPr/>
          </a:p>
          <a:p>
            <a:pPr marL="0" lvl="0" indent="0" algn="l" rtl="0">
              <a:spcBef>
                <a:spcPts val="1600"/>
              </a:spcBef>
              <a:spcAft>
                <a:spcPts val="0"/>
              </a:spcAft>
              <a:buNone/>
            </a:pPr>
            <a:r>
              <a:rPr lang="en-GB"/>
              <a:t>How?</a:t>
            </a:r>
            <a:endParaRPr/>
          </a:p>
          <a:p>
            <a:pPr marL="457200" lvl="0" indent="-317500" algn="l" rtl="0">
              <a:spcBef>
                <a:spcPts val="1600"/>
              </a:spcBef>
              <a:spcAft>
                <a:spcPts val="0"/>
              </a:spcAft>
              <a:buSzPts val="1400"/>
              <a:buChar char="●"/>
            </a:pPr>
            <a:r>
              <a:rPr lang="en-GB"/>
              <a:t>MATLAB optimization toolbox </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Optimisation Process</a:t>
            </a:r>
            <a:endParaRPr/>
          </a:p>
        </p:txBody>
      </p:sp>
      <p:sp>
        <p:nvSpPr>
          <p:cNvPr id="157" name="Google Shape;157;p25"/>
          <p:cNvSpPr txBox="1">
            <a:spLocks noGrp="1"/>
          </p:cNvSpPr>
          <p:nvPr>
            <p:ph type="body" idx="1"/>
          </p:nvPr>
        </p:nvSpPr>
        <p:spPr>
          <a:xfrm>
            <a:off x="311700" y="1266175"/>
            <a:ext cx="83412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does is work?</a:t>
            </a:r>
            <a:endParaRPr/>
          </a:p>
          <a:p>
            <a:pPr marL="457200" lvl="0" indent="-317500" algn="l" rtl="0">
              <a:spcBef>
                <a:spcPts val="1600"/>
              </a:spcBef>
              <a:spcAft>
                <a:spcPts val="0"/>
              </a:spcAft>
              <a:buSzPts val="1400"/>
              <a:buAutoNum type="arabicPeriod"/>
            </a:pPr>
            <a:r>
              <a:rPr lang="en-GB">
                <a:latin typeface="Arial"/>
                <a:ea typeface="Arial"/>
                <a:cs typeface="Arial"/>
                <a:sym typeface="Arial"/>
              </a:rPr>
              <a:t>Choose a solver, </a:t>
            </a:r>
            <a:r>
              <a:rPr lang="en-GB" sz="1700">
                <a:latin typeface="Courier New"/>
                <a:ea typeface="Courier New"/>
                <a:cs typeface="Courier New"/>
                <a:sym typeface="Courier New"/>
              </a:rPr>
              <a:t>lsqnonlin</a:t>
            </a:r>
            <a:endParaRPr sz="1700">
              <a:latin typeface="Courier New"/>
              <a:ea typeface="Courier New"/>
              <a:cs typeface="Courier New"/>
              <a:sym typeface="Courier New"/>
            </a:endParaRPr>
          </a:p>
          <a:p>
            <a:pPr marL="457200" lvl="0" indent="-317500" algn="l" rtl="0">
              <a:spcBef>
                <a:spcPts val="0"/>
              </a:spcBef>
              <a:spcAft>
                <a:spcPts val="0"/>
              </a:spcAft>
              <a:buSzPts val="1400"/>
              <a:buFont typeface="Arial"/>
              <a:buAutoNum type="arabicPeriod"/>
            </a:pPr>
            <a:r>
              <a:rPr lang="en-GB">
                <a:latin typeface="Arial"/>
                <a:ea typeface="Arial"/>
                <a:cs typeface="Arial"/>
                <a:sym typeface="Arial"/>
              </a:rPr>
              <a:t>Define our SIR model in chebfun along with the parameters and initial guesses for 𝛽 and 𝛾</a:t>
            </a:r>
            <a:endParaRPr>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GB">
                <a:latin typeface="Arial"/>
                <a:ea typeface="Arial"/>
                <a:cs typeface="Arial"/>
                <a:sym typeface="Arial"/>
              </a:rPr>
              <a:t>It tries to minimises the individual squares of the differences between the data points and the fitted curve.</a:t>
            </a: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457200" lvl="0" indent="-317500" algn="l" rtl="0">
              <a:spcBef>
                <a:spcPts val="1600"/>
              </a:spcBef>
              <a:spcAft>
                <a:spcPts val="0"/>
              </a:spcAft>
              <a:buSzPts val="1400"/>
              <a:buFont typeface="Arial"/>
              <a:buAutoNum type="arabicPeriod"/>
            </a:pPr>
            <a:r>
              <a:rPr lang="en-GB">
                <a:latin typeface="Arial"/>
                <a:ea typeface="Arial"/>
                <a:cs typeface="Arial"/>
                <a:sym typeface="Arial"/>
              </a:rPr>
              <a:t>Take new values for coefficients and repeat until satisfied.</a:t>
            </a:r>
            <a:endParaRPr>
              <a:latin typeface="Arial"/>
              <a:ea typeface="Arial"/>
              <a:cs typeface="Arial"/>
              <a:sym typeface="Arial"/>
            </a:endParaRPr>
          </a:p>
        </p:txBody>
      </p:sp>
      <p:pic>
        <p:nvPicPr>
          <p:cNvPr id="158" name="Google Shape;158;p25"/>
          <p:cNvPicPr preferRelativeResize="0"/>
          <p:nvPr/>
        </p:nvPicPr>
        <p:blipFill>
          <a:blip r:embed="rId3">
            <a:alphaModFix/>
          </a:blip>
          <a:stretch>
            <a:fillRect/>
          </a:stretch>
        </p:blipFill>
        <p:spPr>
          <a:xfrm>
            <a:off x="2955188" y="3203224"/>
            <a:ext cx="3054225" cy="78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Optimisation Process</a:t>
            </a:r>
            <a:endParaRPr/>
          </a:p>
        </p:txBody>
      </p:sp>
      <p:pic>
        <p:nvPicPr>
          <p:cNvPr id="164" name="Google Shape;164;p26"/>
          <p:cNvPicPr preferRelativeResize="0"/>
          <p:nvPr/>
        </p:nvPicPr>
        <p:blipFill>
          <a:blip r:embed="rId3">
            <a:alphaModFix/>
          </a:blip>
          <a:stretch>
            <a:fillRect/>
          </a:stretch>
        </p:blipFill>
        <p:spPr>
          <a:xfrm>
            <a:off x="152400" y="1304825"/>
            <a:ext cx="4527600" cy="3395700"/>
          </a:xfrm>
          <a:prstGeom prst="rect">
            <a:avLst/>
          </a:prstGeom>
          <a:noFill/>
          <a:ln>
            <a:noFill/>
          </a:ln>
        </p:spPr>
      </p:pic>
      <p:pic>
        <p:nvPicPr>
          <p:cNvPr id="165" name="Google Shape;165;p26"/>
          <p:cNvPicPr preferRelativeResize="0"/>
          <p:nvPr/>
        </p:nvPicPr>
        <p:blipFill>
          <a:blip r:embed="rId4">
            <a:alphaModFix/>
          </a:blip>
          <a:stretch>
            <a:fillRect/>
          </a:stretch>
        </p:blipFill>
        <p:spPr>
          <a:xfrm>
            <a:off x="4572000" y="1304825"/>
            <a:ext cx="4419600" cy="3314700"/>
          </a:xfrm>
          <a:prstGeom prst="rect">
            <a:avLst/>
          </a:prstGeom>
          <a:noFill/>
          <a:ln>
            <a:noFill/>
          </a:ln>
        </p:spPr>
      </p:pic>
      <p:sp>
        <p:nvSpPr>
          <p:cNvPr id="166" name="Google Shape;166;p26"/>
          <p:cNvSpPr txBox="1"/>
          <p:nvPr/>
        </p:nvSpPr>
        <p:spPr>
          <a:xfrm>
            <a:off x="750900" y="4619525"/>
            <a:ext cx="33306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Guesses: 	𝛽 = 9.3	𝛾 = 9.2</a:t>
            </a:r>
            <a:endParaRPr>
              <a:latin typeface="Open Sans"/>
              <a:ea typeface="Open Sans"/>
              <a:cs typeface="Open Sans"/>
              <a:sym typeface="Open Sans"/>
            </a:endParaRPr>
          </a:p>
        </p:txBody>
      </p:sp>
      <p:sp>
        <p:nvSpPr>
          <p:cNvPr id="167" name="Google Shape;167;p26"/>
          <p:cNvSpPr txBox="1"/>
          <p:nvPr/>
        </p:nvSpPr>
        <p:spPr>
          <a:xfrm>
            <a:off x="5118650" y="4634825"/>
            <a:ext cx="34935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Optimised: 	𝛽 = 9.56	𝛾 = 9.38</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Comparisons </a:t>
            </a:r>
            <a:endParaRPr/>
          </a:p>
        </p:txBody>
      </p:sp>
      <p:graphicFrame>
        <p:nvGraphicFramePr>
          <p:cNvPr id="173" name="Google Shape;173;p27"/>
          <p:cNvGraphicFramePr/>
          <p:nvPr/>
        </p:nvGraphicFramePr>
        <p:xfrm>
          <a:off x="1013600" y="1520675"/>
          <a:ext cx="7048650" cy="2514650"/>
        </p:xfrm>
        <a:graphic>
          <a:graphicData uri="http://schemas.openxmlformats.org/drawingml/2006/table">
            <a:tbl>
              <a:tblPr>
                <a:noFill/>
                <a:tableStyleId>{2A8A7672-16A2-4DCB-871A-A23451D116CF}</a:tableStyleId>
              </a:tblPr>
              <a:tblGrid>
                <a:gridCol w="1174775">
                  <a:extLst>
                    <a:ext uri="{9D8B030D-6E8A-4147-A177-3AD203B41FA5}">
                      <a16:colId xmlns:a16="http://schemas.microsoft.com/office/drawing/2014/main" val="20000"/>
                    </a:ext>
                  </a:extLst>
                </a:gridCol>
                <a:gridCol w="1174775">
                  <a:extLst>
                    <a:ext uri="{9D8B030D-6E8A-4147-A177-3AD203B41FA5}">
                      <a16:colId xmlns:a16="http://schemas.microsoft.com/office/drawing/2014/main" val="20001"/>
                    </a:ext>
                  </a:extLst>
                </a:gridCol>
                <a:gridCol w="1174775">
                  <a:extLst>
                    <a:ext uri="{9D8B030D-6E8A-4147-A177-3AD203B41FA5}">
                      <a16:colId xmlns:a16="http://schemas.microsoft.com/office/drawing/2014/main" val="20002"/>
                    </a:ext>
                  </a:extLst>
                </a:gridCol>
                <a:gridCol w="1174775">
                  <a:extLst>
                    <a:ext uri="{9D8B030D-6E8A-4147-A177-3AD203B41FA5}">
                      <a16:colId xmlns:a16="http://schemas.microsoft.com/office/drawing/2014/main" val="20003"/>
                    </a:ext>
                  </a:extLst>
                </a:gridCol>
                <a:gridCol w="1174775">
                  <a:extLst>
                    <a:ext uri="{9D8B030D-6E8A-4147-A177-3AD203B41FA5}">
                      <a16:colId xmlns:a16="http://schemas.microsoft.com/office/drawing/2014/main" val="20004"/>
                    </a:ext>
                  </a:extLst>
                </a:gridCol>
                <a:gridCol w="1174775">
                  <a:extLst>
                    <a:ext uri="{9D8B030D-6E8A-4147-A177-3AD203B41FA5}">
                      <a16:colId xmlns:a16="http://schemas.microsoft.com/office/drawing/2014/main" val="20005"/>
                    </a:ext>
                  </a:extLst>
                </a:gridCol>
              </a:tblGrid>
              <a:tr h="970750">
                <a:tc>
                  <a:txBody>
                    <a:bodyPr/>
                    <a:lstStyle/>
                    <a:p>
                      <a:pPr marL="0" lvl="0" indent="0" algn="l" rtl="0">
                        <a:spcBef>
                          <a:spcPts val="0"/>
                        </a:spcBef>
                        <a:spcAft>
                          <a:spcPts val="0"/>
                        </a:spcAft>
                        <a:buNone/>
                      </a:pPr>
                      <a:r>
                        <a:rPr lang="en-GB" b="1"/>
                        <a:t>Country</a:t>
                      </a:r>
                      <a:endParaRPr b="1"/>
                    </a:p>
                  </a:txBody>
                  <a:tcPr marL="91425" marR="91425" marT="91425" marB="91425"/>
                </a:tc>
                <a:tc>
                  <a:txBody>
                    <a:bodyPr/>
                    <a:lstStyle/>
                    <a:p>
                      <a:pPr marL="0" lvl="0" indent="0" algn="l" rtl="0">
                        <a:spcBef>
                          <a:spcPts val="0"/>
                        </a:spcBef>
                        <a:spcAft>
                          <a:spcPts val="0"/>
                        </a:spcAft>
                        <a:buNone/>
                      </a:pPr>
                      <a:r>
                        <a:rPr lang="en-GB" b="1"/>
                        <a:t>Initial Beta Guess</a:t>
                      </a:r>
                      <a:endParaRPr b="1"/>
                    </a:p>
                  </a:txBody>
                  <a:tcPr marL="91425" marR="91425" marT="91425" marB="91425"/>
                </a:tc>
                <a:tc>
                  <a:txBody>
                    <a:bodyPr/>
                    <a:lstStyle/>
                    <a:p>
                      <a:pPr marL="0" lvl="0" indent="0" algn="l" rtl="0">
                        <a:spcBef>
                          <a:spcPts val="0"/>
                        </a:spcBef>
                        <a:spcAft>
                          <a:spcPts val="0"/>
                        </a:spcAft>
                        <a:buNone/>
                      </a:pPr>
                      <a:r>
                        <a:rPr lang="en-GB" b="1"/>
                        <a:t>Initial Gamma Guess</a:t>
                      </a:r>
                      <a:endParaRPr b="1"/>
                    </a:p>
                  </a:txBody>
                  <a:tcPr marL="91425" marR="91425" marT="91425" marB="91425"/>
                </a:tc>
                <a:tc>
                  <a:txBody>
                    <a:bodyPr/>
                    <a:lstStyle/>
                    <a:p>
                      <a:pPr marL="0" lvl="0" indent="0" algn="l" rtl="0">
                        <a:spcBef>
                          <a:spcPts val="0"/>
                        </a:spcBef>
                        <a:spcAft>
                          <a:spcPts val="0"/>
                        </a:spcAft>
                        <a:buNone/>
                      </a:pPr>
                      <a:r>
                        <a:rPr lang="en-GB" b="1"/>
                        <a:t>Optimised Beta</a:t>
                      </a:r>
                      <a:endParaRPr b="1"/>
                    </a:p>
                  </a:txBody>
                  <a:tcPr marL="91425" marR="91425" marT="91425" marB="91425"/>
                </a:tc>
                <a:tc>
                  <a:txBody>
                    <a:bodyPr/>
                    <a:lstStyle/>
                    <a:p>
                      <a:pPr marL="0" lvl="0" indent="0" algn="l" rtl="0">
                        <a:spcBef>
                          <a:spcPts val="0"/>
                        </a:spcBef>
                        <a:spcAft>
                          <a:spcPts val="0"/>
                        </a:spcAft>
                        <a:buNone/>
                      </a:pPr>
                      <a:r>
                        <a:rPr lang="en-GB" b="1"/>
                        <a:t>Optimised Gamma</a:t>
                      </a:r>
                      <a:endParaRPr b="1"/>
                    </a:p>
                  </a:txBody>
                  <a:tcPr marL="91425" marR="91425" marT="91425" marB="91425"/>
                </a:tc>
                <a:tc>
                  <a:txBody>
                    <a:bodyPr/>
                    <a:lstStyle/>
                    <a:p>
                      <a:pPr marL="0" lvl="0" indent="0" algn="l" rtl="0">
                        <a:spcBef>
                          <a:spcPts val="0"/>
                        </a:spcBef>
                        <a:spcAft>
                          <a:spcPts val="0"/>
                        </a:spcAft>
                        <a:buNone/>
                      </a:pPr>
                      <a:r>
                        <a:rPr lang="en-GB" b="1"/>
                        <a:t>R_0 Value</a:t>
                      </a:r>
                      <a:endParaRPr b="1"/>
                    </a:p>
                  </a:txBody>
                  <a:tcPr marL="91425" marR="91425" marT="91425" marB="91425"/>
                </a:tc>
                <a:extLst>
                  <a:ext uri="{0D108BD9-81ED-4DB2-BD59-A6C34878D82A}">
                    <a16:rowId xmlns:a16="http://schemas.microsoft.com/office/drawing/2014/main" val="10000"/>
                  </a:ext>
                </a:extLst>
              </a:tr>
              <a:tr h="771950">
                <a:tc>
                  <a:txBody>
                    <a:bodyPr/>
                    <a:lstStyle/>
                    <a:p>
                      <a:pPr marL="0" lvl="0" indent="0" algn="l" rtl="0">
                        <a:spcBef>
                          <a:spcPts val="0"/>
                        </a:spcBef>
                        <a:spcAft>
                          <a:spcPts val="0"/>
                        </a:spcAft>
                        <a:buNone/>
                      </a:pPr>
                      <a:r>
                        <a:rPr lang="en-GB"/>
                        <a:t>Ireland</a:t>
                      </a:r>
                      <a:endParaRPr/>
                    </a:p>
                  </a:txBody>
                  <a:tcPr marL="91425" marR="91425" marT="91425" marB="91425"/>
                </a:tc>
                <a:tc>
                  <a:txBody>
                    <a:bodyPr/>
                    <a:lstStyle/>
                    <a:p>
                      <a:pPr marL="0" lvl="0" indent="0" algn="l" rtl="0">
                        <a:spcBef>
                          <a:spcPts val="0"/>
                        </a:spcBef>
                        <a:spcAft>
                          <a:spcPts val="0"/>
                        </a:spcAft>
                        <a:buNone/>
                      </a:pPr>
                      <a:r>
                        <a:rPr lang="en-GB"/>
                        <a:t>9.2</a:t>
                      </a:r>
                      <a:endParaRPr/>
                    </a:p>
                  </a:txBody>
                  <a:tcPr marL="91425" marR="91425" marT="91425" marB="91425"/>
                </a:tc>
                <a:tc>
                  <a:txBody>
                    <a:bodyPr/>
                    <a:lstStyle/>
                    <a:p>
                      <a:pPr marL="0" lvl="0" indent="0" algn="l" rtl="0">
                        <a:spcBef>
                          <a:spcPts val="0"/>
                        </a:spcBef>
                        <a:spcAft>
                          <a:spcPts val="0"/>
                        </a:spcAft>
                        <a:buNone/>
                      </a:pPr>
                      <a:r>
                        <a:rPr lang="en-GB"/>
                        <a:t>9.1</a:t>
                      </a:r>
                      <a:endParaRPr/>
                    </a:p>
                  </a:txBody>
                  <a:tcPr marL="91425" marR="91425" marT="91425" marB="91425"/>
                </a:tc>
                <a:tc>
                  <a:txBody>
                    <a:bodyPr/>
                    <a:lstStyle/>
                    <a:p>
                      <a:pPr marL="0" lvl="0" indent="0" algn="l" rtl="0">
                        <a:spcBef>
                          <a:spcPts val="0"/>
                        </a:spcBef>
                        <a:spcAft>
                          <a:spcPts val="0"/>
                        </a:spcAft>
                        <a:buNone/>
                      </a:pPr>
                      <a:r>
                        <a:rPr lang="en-GB"/>
                        <a:t>9.5615</a:t>
                      </a:r>
                      <a:endParaRPr/>
                    </a:p>
                  </a:txBody>
                  <a:tcPr marL="91425" marR="91425" marT="91425" marB="91425"/>
                </a:tc>
                <a:tc>
                  <a:txBody>
                    <a:bodyPr/>
                    <a:lstStyle/>
                    <a:p>
                      <a:pPr marL="0" lvl="0" indent="0" algn="l" rtl="0">
                        <a:spcBef>
                          <a:spcPts val="0"/>
                        </a:spcBef>
                        <a:spcAft>
                          <a:spcPts val="0"/>
                        </a:spcAft>
                        <a:buNone/>
                      </a:pPr>
                      <a:r>
                        <a:rPr lang="en-GB"/>
                        <a:t>9.3818</a:t>
                      </a:r>
                      <a:endParaRPr/>
                    </a:p>
                  </a:txBody>
                  <a:tcPr marL="91425" marR="91425" marT="91425" marB="91425"/>
                </a:tc>
                <a:tc>
                  <a:txBody>
                    <a:bodyPr/>
                    <a:lstStyle/>
                    <a:p>
                      <a:pPr marL="0" lvl="0" indent="0" algn="l" rtl="0">
                        <a:spcBef>
                          <a:spcPts val="0"/>
                        </a:spcBef>
                        <a:spcAft>
                          <a:spcPts val="0"/>
                        </a:spcAft>
                        <a:buNone/>
                      </a:pPr>
                      <a:r>
                        <a:rPr lang="en-GB"/>
                        <a:t>1.0195</a:t>
                      </a:r>
                      <a:endParaRPr/>
                    </a:p>
                  </a:txBody>
                  <a:tcPr marL="91425" marR="91425" marT="91425" marB="91425"/>
                </a:tc>
                <a:extLst>
                  <a:ext uri="{0D108BD9-81ED-4DB2-BD59-A6C34878D82A}">
                    <a16:rowId xmlns:a16="http://schemas.microsoft.com/office/drawing/2014/main" val="10001"/>
                  </a:ext>
                </a:extLst>
              </a:tr>
              <a:tr h="771950">
                <a:tc>
                  <a:txBody>
                    <a:bodyPr/>
                    <a:lstStyle/>
                    <a:p>
                      <a:pPr marL="0" lvl="0" indent="0" algn="l" rtl="0">
                        <a:spcBef>
                          <a:spcPts val="0"/>
                        </a:spcBef>
                        <a:spcAft>
                          <a:spcPts val="0"/>
                        </a:spcAft>
                        <a:buNone/>
                      </a:pPr>
                      <a:r>
                        <a:rPr lang="en-GB"/>
                        <a:t>Italy</a:t>
                      </a:r>
                      <a:endParaRPr/>
                    </a:p>
                  </a:txBody>
                  <a:tcPr marL="91425" marR="91425" marT="91425" marB="91425"/>
                </a:tc>
                <a:tc>
                  <a:txBody>
                    <a:bodyPr/>
                    <a:lstStyle/>
                    <a:p>
                      <a:pPr marL="0" lvl="0" indent="0" algn="l" rtl="0">
                        <a:spcBef>
                          <a:spcPts val="0"/>
                        </a:spcBef>
                        <a:spcAft>
                          <a:spcPts val="0"/>
                        </a:spcAft>
                        <a:buNone/>
                      </a:pPr>
                      <a:r>
                        <a:rPr lang="en-GB"/>
                        <a:t>11.0</a:t>
                      </a:r>
                      <a:endParaRPr/>
                    </a:p>
                  </a:txBody>
                  <a:tcPr marL="91425" marR="91425" marT="91425" marB="91425"/>
                </a:tc>
                <a:tc>
                  <a:txBody>
                    <a:bodyPr/>
                    <a:lstStyle/>
                    <a:p>
                      <a:pPr marL="0" lvl="0" indent="0" algn="l" rtl="0">
                        <a:spcBef>
                          <a:spcPts val="0"/>
                        </a:spcBef>
                        <a:spcAft>
                          <a:spcPts val="0"/>
                        </a:spcAft>
                        <a:buNone/>
                      </a:pPr>
                      <a:r>
                        <a:rPr lang="en-GB"/>
                        <a:t>10.8</a:t>
                      </a:r>
                      <a:endParaRPr/>
                    </a:p>
                  </a:txBody>
                  <a:tcPr marL="91425" marR="91425" marT="91425" marB="91425"/>
                </a:tc>
                <a:tc>
                  <a:txBody>
                    <a:bodyPr/>
                    <a:lstStyle/>
                    <a:p>
                      <a:pPr marL="0" lvl="0" indent="0" algn="l" rtl="0">
                        <a:spcBef>
                          <a:spcPts val="0"/>
                        </a:spcBef>
                        <a:spcAft>
                          <a:spcPts val="0"/>
                        </a:spcAft>
                        <a:buNone/>
                      </a:pPr>
                      <a:r>
                        <a:rPr lang="en-GB"/>
                        <a:t>11.8482</a:t>
                      </a:r>
                      <a:endParaRPr/>
                    </a:p>
                  </a:txBody>
                  <a:tcPr marL="91425" marR="91425" marT="91425" marB="91425"/>
                </a:tc>
                <a:tc>
                  <a:txBody>
                    <a:bodyPr/>
                    <a:lstStyle/>
                    <a:p>
                      <a:pPr marL="0" lvl="0" indent="0" algn="l" rtl="0">
                        <a:spcBef>
                          <a:spcPts val="0"/>
                        </a:spcBef>
                        <a:spcAft>
                          <a:spcPts val="0"/>
                        </a:spcAft>
                        <a:buNone/>
                      </a:pPr>
                      <a:r>
                        <a:rPr lang="en-GB"/>
                        <a:t>11.6745</a:t>
                      </a:r>
                      <a:endParaRPr/>
                    </a:p>
                  </a:txBody>
                  <a:tcPr marL="91425" marR="91425" marT="91425" marB="91425"/>
                </a:tc>
                <a:tc>
                  <a:txBody>
                    <a:bodyPr/>
                    <a:lstStyle/>
                    <a:p>
                      <a:pPr marL="0" lvl="0" indent="0" algn="l" rtl="0">
                        <a:spcBef>
                          <a:spcPts val="0"/>
                        </a:spcBef>
                        <a:spcAft>
                          <a:spcPts val="0"/>
                        </a:spcAft>
                        <a:buNone/>
                      </a:pPr>
                      <a:r>
                        <a:rPr lang="en-GB"/>
                        <a:t>1.0149</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Improving the Model</a:t>
            </a:r>
            <a:endParaRPr dirty="0"/>
          </a:p>
        </p:txBody>
      </p:sp>
      <p:sp>
        <p:nvSpPr>
          <p:cNvPr id="3" name="Text Placeholder 2">
            <a:extLst>
              <a:ext uri="{FF2B5EF4-FFF2-40B4-BE49-F238E27FC236}">
                <a16:creationId xmlns:a16="http://schemas.microsoft.com/office/drawing/2014/main" id="{03FF46EC-D698-479F-B8DB-13689A8F235B}"/>
              </a:ext>
            </a:extLst>
          </p:cNvPr>
          <p:cNvSpPr>
            <a:spLocks noGrp="1"/>
          </p:cNvSpPr>
          <p:nvPr>
            <p:ph type="body" idx="1"/>
          </p:nvPr>
        </p:nvSpPr>
        <p:spPr>
          <a:xfrm>
            <a:off x="311699" y="1266175"/>
            <a:ext cx="8520599" cy="3302700"/>
          </a:xfrm>
        </p:spPr>
        <p:txBody>
          <a:bodyPr/>
          <a:lstStyle/>
          <a:p>
            <a:r>
              <a:rPr lang="en-GB" dirty="0"/>
              <a:t>Currently we are using the Daily New Cases to fit our model, to improve on this we moved to using the total active cases on any given day. This improved the ability of our model to compare countries as well as it’s general performance.</a:t>
            </a:r>
          </a:p>
          <a:p>
            <a:r>
              <a:rPr lang="en-GB" dirty="0"/>
              <a:t>More improvements could be made such as adding more compartments to the model to better reflect the real world as well as more accurate figures for the current active cases at any given time.</a:t>
            </a:r>
          </a:p>
          <a:p>
            <a:pPr marL="139700" indent="0">
              <a:buNone/>
            </a:pPr>
            <a:endParaRPr lang="en-GB" dirty="0"/>
          </a:p>
          <a:p>
            <a:pPr marL="139700" indent="0">
              <a:buNone/>
            </a:pPr>
            <a:endParaRPr lang="en-GB" dirty="0"/>
          </a:p>
          <a:p>
            <a:pPr marL="139700" indent="0">
              <a:buNone/>
            </a:pPr>
            <a:r>
              <a:rPr lang="en-GB" dirty="0"/>
              <a:t>To see the model and the optimisation of the coefficients at work, you can visit the following </a:t>
            </a:r>
            <a:r>
              <a:rPr lang="en-GB" dirty="0" err="1"/>
              <a:t>Github</a:t>
            </a:r>
            <a:r>
              <a:rPr lang="en-GB" dirty="0"/>
              <a:t> repository: </a:t>
            </a:r>
            <a:r>
              <a:rPr lang="en-GB" dirty="0">
                <a:hlinkClick r:id="rId3"/>
              </a:rPr>
              <a:t>https://github.com/JackTCollins/Optimisation-in-parameter-fitting-for-Pandemic-Modelling</a:t>
            </a:r>
            <a:endParaRPr lang="en-GB" dirty="0"/>
          </a:p>
          <a:p>
            <a:pPr marL="139700" indent="0">
              <a:buNone/>
            </a:pPr>
            <a:endParaRPr lang="en-GB" dirty="0"/>
          </a:p>
          <a:p>
            <a:pPr marL="139700" indent="0">
              <a:buNone/>
            </a:pPr>
            <a:r>
              <a:rPr lang="en-GB" dirty="0"/>
              <a:t>For any queries please email: j.collins22@nuigalway.ie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Overview</a:t>
            </a:r>
            <a:endParaRPr/>
          </a:p>
        </p:txBody>
      </p:sp>
      <p:sp>
        <p:nvSpPr>
          <p:cNvPr id="76" name="Google Shape;76;p14"/>
          <p:cNvSpPr txBox="1">
            <a:spLocks noGrp="1"/>
          </p:cNvSpPr>
          <p:nvPr>
            <p:ph type="body" idx="1"/>
          </p:nvPr>
        </p:nvSpPr>
        <p:spPr>
          <a:xfrm>
            <a:off x="311700" y="1144625"/>
            <a:ext cx="8520600" cy="3416400"/>
          </a:xfrm>
          <a:prstGeom prst="rect">
            <a:avLst/>
          </a:prstGeom>
        </p:spPr>
        <p:txBody>
          <a:bodyPr spcFirstLastPara="1" wrap="square" lIns="91425" tIns="91425" rIns="91425" bIns="91425" anchor="t" anchorCtr="0">
            <a:noAutofit/>
          </a:bodyPr>
          <a:lstStyle/>
          <a:p>
            <a:pPr marL="457200" lvl="0" indent="-406400" algn="l" rtl="0">
              <a:lnSpc>
                <a:spcPct val="90000"/>
              </a:lnSpc>
              <a:spcBef>
                <a:spcPts val="1000"/>
              </a:spcBef>
              <a:spcAft>
                <a:spcPts val="0"/>
              </a:spcAft>
              <a:buClr>
                <a:schemeClr val="dk1"/>
              </a:buClr>
              <a:buSzPts val="2800"/>
              <a:buChar char="●"/>
            </a:pPr>
            <a:r>
              <a:rPr lang="en-GB" sz="2800">
                <a:solidFill>
                  <a:schemeClr val="dk1"/>
                </a:solidFill>
              </a:rPr>
              <a:t>Available Models</a:t>
            </a:r>
            <a:endParaRPr sz="2800">
              <a:solidFill>
                <a:schemeClr val="dk1"/>
              </a:solidFill>
            </a:endParaRPr>
          </a:p>
          <a:p>
            <a:pPr marL="457200" lvl="0" indent="-406400" algn="l" rtl="0">
              <a:lnSpc>
                <a:spcPct val="90000"/>
              </a:lnSpc>
              <a:spcBef>
                <a:spcPts val="0"/>
              </a:spcBef>
              <a:spcAft>
                <a:spcPts val="0"/>
              </a:spcAft>
              <a:buClr>
                <a:schemeClr val="dk1"/>
              </a:buClr>
              <a:buSzPts val="2800"/>
              <a:buChar char="●"/>
            </a:pPr>
            <a:r>
              <a:rPr lang="en-GB" sz="2800">
                <a:solidFill>
                  <a:schemeClr val="dk1"/>
                </a:solidFill>
              </a:rPr>
              <a:t>The importance of the coefficients</a:t>
            </a:r>
            <a:endParaRPr sz="2800">
              <a:solidFill>
                <a:schemeClr val="dk1"/>
              </a:solidFill>
            </a:endParaRPr>
          </a:p>
          <a:p>
            <a:pPr marL="457200" lvl="0" indent="-406400" algn="l" rtl="0">
              <a:lnSpc>
                <a:spcPct val="90000"/>
              </a:lnSpc>
              <a:spcBef>
                <a:spcPts val="0"/>
              </a:spcBef>
              <a:spcAft>
                <a:spcPts val="0"/>
              </a:spcAft>
              <a:buClr>
                <a:schemeClr val="dk1"/>
              </a:buClr>
              <a:buSzPts val="2800"/>
              <a:buChar char="●"/>
            </a:pPr>
            <a:r>
              <a:rPr lang="en-GB" sz="2800">
                <a:solidFill>
                  <a:schemeClr val="dk1"/>
                </a:solidFill>
              </a:rPr>
              <a:t>Working with Real World Data</a:t>
            </a:r>
            <a:endParaRPr sz="2800">
              <a:solidFill>
                <a:schemeClr val="dk1"/>
              </a:solidFill>
            </a:endParaRPr>
          </a:p>
          <a:p>
            <a:pPr marL="457200" lvl="0" indent="-406400" algn="l" rtl="0">
              <a:lnSpc>
                <a:spcPct val="90000"/>
              </a:lnSpc>
              <a:spcBef>
                <a:spcPts val="0"/>
              </a:spcBef>
              <a:spcAft>
                <a:spcPts val="0"/>
              </a:spcAft>
              <a:buClr>
                <a:schemeClr val="dk1"/>
              </a:buClr>
              <a:buSzPts val="2800"/>
              <a:buChar char="●"/>
            </a:pPr>
            <a:r>
              <a:rPr lang="en-GB" sz="2800">
                <a:solidFill>
                  <a:schemeClr val="dk1"/>
                </a:solidFill>
              </a:rPr>
              <a:t>Optimisation of the coefficients</a:t>
            </a:r>
            <a:endParaRPr sz="2800">
              <a:solidFill>
                <a:schemeClr val="dk1"/>
              </a:solidFill>
            </a:endParaRPr>
          </a:p>
          <a:p>
            <a:pPr marL="457200" lvl="0" indent="-406400" algn="l" rtl="0">
              <a:lnSpc>
                <a:spcPct val="90000"/>
              </a:lnSpc>
              <a:spcBef>
                <a:spcPts val="0"/>
              </a:spcBef>
              <a:spcAft>
                <a:spcPts val="0"/>
              </a:spcAft>
              <a:buClr>
                <a:schemeClr val="dk1"/>
              </a:buClr>
              <a:buSzPts val="2800"/>
              <a:buChar char="●"/>
            </a:pPr>
            <a:r>
              <a:rPr lang="en-GB" sz="2800">
                <a:solidFill>
                  <a:schemeClr val="dk1"/>
                </a:solidFill>
              </a:rPr>
              <a:t>Next Steps</a:t>
            </a:r>
            <a:endParaRPr sz="2800">
              <a:solidFill>
                <a:schemeClr val="dk1"/>
              </a:solidFill>
            </a:endParaRPr>
          </a:p>
          <a:p>
            <a:pPr marL="0" lvl="0" indent="0" algn="l" rtl="0">
              <a:lnSpc>
                <a:spcPct val="90000"/>
              </a:lnSpc>
              <a:spcBef>
                <a:spcPts val="1000"/>
              </a:spcBef>
              <a:spcAft>
                <a:spcPts val="0"/>
              </a:spcAft>
              <a:buNone/>
            </a:pPr>
            <a:endParaRPr sz="2000">
              <a:solidFill>
                <a:schemeClr val="dk1"/>
              </a:solidFill>
            </a:endParaRPr>
          </a:p>
          <a:p>
            <a:pPr marL="0" lvl="0" indent="0" algn="l" rtl="0">
              <a:lnSpc>
                <a:spcPct val="90000"/>
              </a:lnSpc>
              <a:spcBef>
                <a:spcPts val="1000"/>
              </a:spcBef>
              <a:spcAft>
                <a:spcPts val="0"/>
              </a:spcAft>
              <a:buNone/>
            </a:pPr>
            <a:endParaRPr sz="2000">
              <a:solidFill>
                <a:schemeClr val="dk1"/>
              </a:solidFill>
            </a:endParaRPr>
          </a:p>
          <a:p>
            <a:pPr marL="0" lvl="0" indent="0" algn="l" rtl="0">
              <a:spcBef>
                <a:spcPts val="0"/>
              </a:spcBef>
              <a:spcAft>
                <a:spcPts val="1600"/>
              </a:spcAft>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a:t>
            </a:r>
            <a:endParaRPr/>
          </a:p>
        </p:txBody>
      </p:sp>
      <p:pic>
        <p:nvPicPr>
          <p:cNvPr id="82" name="Google Shape;82;p15"/>
          <p:cNvPicPr preferRelativeResize="0"/>
          <p:nvPr/>
        </p:nvPicPr>
        <p:blipFill>
          <a:blip r:embed="rId3">
            <a:alphaModFix/>
          </a:blip>
          <a:stretch>
            <a:fillRect/>
          </a:stretch>
        </p:blipFill>
        <p:spPr>
          <a:xfrm>
            <a:off x="311700" y="1152425"/>
            <a:ext cx="3823900" cy="2149450"/>
          </a:xfrm>
          <a:prstGeom prst="rect">
            <a:avLst/>
          </a:prstGeom>
          <a:noFill/>
          <a:ln>
            <a:noFill/>
          </a:ln>
        </p:spPr>
      </p:pic>
      <p:pic>
        <p:nvPicPr>
          <p:cNvPr id="83" name="Google Shape;83;p15"/>
          <p:cNvPicPr preferRelativeResize="0"/>
          <p:nvPr/>
        </p:nvPicPr>
        <p:blipFill>
          <a:blip r:embed="rId4">
            <a:alphaModFix/>
          </a:blip>
          <a:stretch>
            <a:fillRect/>
          </a:stretch>
        </p:blipFill>
        <p:spPr>
          <a:xfrm>
            <a:off x="4531250" y="1858775"/>
            <a:ext cx="4562475" cy="990600"/>
          </a:xfrm>
          <a:prstGeom prst="rect">
            <a:avLst/>
          </a:prstGeom>
          <a:noFill/>
          <a:ln>
            <a:noFill/>
          </a:ln>
        </p:spPr>
      </p:pic>
      <p:sp>
        <p:nvSpPr>
          <p:cNvPr id="84" name="Google Shape;84;p15"/>
          <p:cNvSpPr txBox="1"/>
          <p:nvPr/>
        </p:nvSpPr>
        <p:spPr>
          <a:xfrm>
            <a:off x="932500" y="2984250"/>
            <a:ext cx="3598800" cy="1721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MATLAB</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Chebfun</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MATLAB App Designer</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Optimisation Toolbox for Matlab</a:t>
            </a:r>
            <a:endParaRPr>
              <a:latin typeface="Open Sans"/>
              <a:ea typeface="Open Sans"/>
              <a:cs typeface="Open Sans"/>
              <a:sym typeface="Open Sans"/>
            </a:endParaRPr>
          </a:p>
        </p:txBody>
      </p:sp>
      <p:sp>
        <p:nvSpPr>
          <p:cNvPr id="85" name="Google Shape;85;p15"/>
          <p:cNvSpPr txBox="1"/>
          <p:nvPr/>
        </p:nvSpPr>
        <p:spPr>
          <a:xfrm>
            <a:off x="6615550" y="4666750"/>
            <a:ext cx="24663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Open Sans"/>
                <a:ea typeface="Open Sans"/>
                <a:cs typeface="Open Sans"/>
                <a:sym typeface="Open Sans"/>
              </a:rPr>
              <a:t>Figures: </a:t>
            </a:r>
            <a:r>
              <a:rPr lang="en-GB" sz="1100" u="sng">
                <a:solidFill>
                  <a:schemeClr val="hlink"/>
                </a:solidFill>
                <a:hlinkClick r:id="rId5"/>
              </a:rPr>
              <a:t>https://uk.mathworks.com/</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Available Models</a:t>
            </a:r>
            <a:endParaRPr/>
          </a:p>
        </p:txBody>
      </p:sp>
      <p:sp>
        <p:nvSpPr>
          <p:cNvPr id="91" name="Google Shape;91;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GB"/>
              <a:t>Compartmental		2) 	Individual				3)	Spatial </a:t>
            </a:r>
            <a:endParaRPr/>
          </a:p>
        </p:txBody>
      </p:sp>
      <p:pic>
        <p:nvPicPr>
          <p:cNvPr id="92" name="Google Shape;92;p16"/>
          <p:cNvPicPr preferRelativeResize="0"/>
          <p:nvPr/>
        </p:nvPicPr>
        <p:blipFill>
          <a:blip r:embed="rId3">
            <a:alphaModFix/>
          </a:blip>
          <a:stretch>
            <a:fillRect/>
          </a:stretch>
        </p:blipFill>
        <p:spPr>
          <a:xfrm>
            <a:off x="446000" y="1704900"/>
            <a:ext cx="2095500" cy="2628900"/>
          </a:xfrm>
          <a:prstGeom prst="rect">
            <a:avLst/>
          </a:prstGeom>
          <a:noFill/>
          <a:ln>
            <a:noFill/>
          </a:ln>
        </p:spPr>
      </p:pic>
      <p:pic>
        <p:nvPicPr>
          <p:cNvPr id="93" name="Google Shape;93;p16"/>
          <p:cNvPicPr preferRelativeResize="0"/>
          <p:nvPr/>
        </p:nvPicPr>
        <p:blipFill>
          <a:blip r:embed="rId4">
            <a:alphaModFix/>
          </a:blip>
          <a:stretch>
            <a:fillRect/>
          </a:stretch>
        </p:blipFill>
        <p:spPr>
          <a:xfrm>
            <a:off x="3171825" y="1752600"/>
            <a:ext cx="2800350" cy="2133600"/>
          </a:xfrm>
          <a:prstGeom prst="rect">
            <a:avLst/>
          </a:prstGeom>
          <a:noFill/>
          <a:ln>
            <a:noFill/>
          </a:ln>
        </p:spPr>
      </p:pic>
      <p:pic>
        <p:nvPicPr>
          <p:cNvPr id="94" name="Google Shape;94;p16"/>
          <p:cNvPicPr preferRelativeResize="0"/>
          <p:nvPr/>
        </p:nvPicPr>
        <p:blipFill rotWithShape="1">
          <a:blip r:embed="rId5">
            <a:alphaModFix/>
          </a:blip>
          <a:srcRect t="-3900" b="3900"/>
          <a:stretch/>
        </p:blipFill>
        <p:spPr>
          <a:xfrm>
            <a:off x="6238988" y="1662100"/>
            <a:ext cx="2524125" cy="2381250"/>
          </a:xfrm>
          <a:prstGeom prst="rect">
            <a:avLst/>
          </a:prstGeom>
          <a:noFill/>
          <a:ln>
            <a:noFill/>
          </a:ln>
        </p:spPr>
      </p:pic>
      <p:sp>
        <p:nvSpPr>
          <p:cNvPr id="95" name="Google Shape;95;p16"/>
          <p:cNvSpPr txBox="1"/>
          <p:nvPr/>
        </p:nvSpPr>
        <p:spPr>
          <a:xfrm>
            <a:off x="6687100" y="4466200"/>
            <a:ext cx="2390700" cy="5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Figures:</a:t>
            </a:r>
            <a:endParaRPr sz="1000"/>
          </a:p>
          <a:p>
            <a:pPr marL="0" lvl="0" indent="0" algn="l" rtl="0">
              <a:spcBef>
                <a:spcPts val="0"/>
              </a:spcBef>
              <a:spcAft>
                <a:spcPts val="0"/>
              </a:spcAft>
              <a:buNone/>
            </a:pPr>
            <a:r>
              <a:rPr lang="en-GB" sz="1100" u="sng">
                <a:solidFill>
                  <a:schemeClr val="hlink"/>
                </a:solidFill>
                <a:hlinkClick r:id="rId6"/>
              </a:rPr>
              <a:t>https://www.researchgate.net</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SIR Model</a:t>
            </a:r>
            <a:endParaRPr/>
          </a:p>
        </p:txBody>
      </p:sp>
      <p:sp>
        <p:nvSpPr>
          <p:cNvPr id="101" name="Google Shape;101;p17"/>
          <p:cNvSpPr txBox="1"/>
          <p:nvPr/>
        </p:nvSpPr>
        <p:spPr>
          <a:xfrm>
            <a:off x="747050" y="1418725"/>
            <a:ext cx="4758600" cy="3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Three compartments:</a:t>
            </a:r>
            <a:endParaRPr/>
          </a:p>
          <a:p>
            <a:pPr marL="1828800" lvl="0" indent="-317500" algn="l" rtl="0">
              <a:spcBef>
                <a:spcPts val="0"/>
              </a:spcBef>
              <a:spcAft>
                <a:spcPts val="0"/>
              </a:spcAft>
              <a:buSzPts val="1400"/>
              <a:buAutoNum type="arabicPeriod"/>
            </a:pPr>
            <a:r>
              <a:rPr lang="en-GB"/>
              <a:t>Susceptible</a:t>
            </a:r>
            <a:endParaRPr/>
          </a:p>
          <a:p>
            <a:pPr marL="1828800" lvl="0" indent="-317500" algn="l" rtl="0">
              <a:spcBef>
                <a:spcPts val="0"/>
              </a:spcBef>
              <a:spcAft>
                <a:spcPts val="0"/>
              </a:spcAft>
              <a:buSzPts val="1400"/>
              <a:buAutoNum type="arabicPeriod"/>
            </a:pPr>
            <a:r>
              <a:rPr lang="en-GB"/>
              <a:t>Infected</a:t>
            </a:r>
            <a:endParaRPr/>
          </a:p>
          <a:p>
            <a:pPr marL="1828800" lvl="0" indent="-317500" algn="l" rtl="0">
              <a:spcBef>
                <a:spcPts val="0"/>
              </a:spcBef>
              <a:spcAft>
                <a:spcPts val="0"/>
              </a:spcAft>
              <a:buSzPts val="1400"/>
              <a:buAutoNum type="arabicPeriod"/>
            </a:pPr>
            <a:r>
              <a:rPr lang="en-GB"/>
              <a:t>Recovered</a:t>
            </a:r>
            <a:endParaRPr/>
          </a:p>
          <a:p>
            <a:pPr marL="0" lvl="0" indent="0" algn="l" rtl="0">
              <a:spcBef>
                <a:spcPts val="0"/>
              </a:spcBef>
              <a:spcAft>
                <a:spcPts val="0"/>
              </a:spcAft>
              <a:buNone/>
            </a:pPr>
            <a:endParaRPr/>
          </a:p>
          <a:p>
            <a:pPr marL="0" lvl="0" indent="0" algn="l" rtl="0">
              <a:spcBef>
                <a:spcPts val="0"/>
              </a:spcBef>
              <a:spcAft>
                <a:spcPts val="0"/>
              </a:spcAft>
              <a:buNone/>
            </a:pPr>
            <a:r>
              <a:rPr lang="en-GB"/>
              <a:t>Equations: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2" name="Google Shape;102;p17"/>
          <p:cNvPicPr preferRelativeResize="0"/>
          <p:nvPr/>
        </p:nvPicPr>
        <p:blipFill>
          <a:blip r:embed="rId3">
            <a:alphaModFix/>
          </a:blip>
          <a:stretch>
            <a:fillRect/>
          </a:stretch>
        </p:blipFill>
        <p:spPr>
          <a:xfrm>
            <a:off x="2197663" y="2772050"/>
            <a:ext cx="1857375" cy="1600200"/>
          </a:xfrm>
          <a:prstGeom prst="rect">
            <a:avLst/>
          </a:prstGeom>
          <a:noFill/>
          <a:ln>
            <a:noFill/>
          </a:ln>
        </p:spPr>
      </p:pic>
      <p:pic>
        <p:nvPicPr>
          <p:cNvPr id="103" name="Google Shape;103;p17"/>
          <p:cNvPicPr preferRelativeResize="0"/>
          <p:nvPr/>
        </p:nvPicPr>
        <p:blipFill>
          <a:blip r:embed="rId4">
            <a:alphaModFix/>
          </a:blip>
          <a:stretch>
            <a:fillRect/>
          </a:stretch>
        </p:blipFill>
        <p:spPr>
          <a:xfrm>
            <a:off x="4451950" y="1418725"/>
            <a:ext cx="4419600" cy="3314716"/>
          </a:xfrm>
          <a:prstGeom prst="rect">
            <a:avLst/>
          </a:prstGeom>
          <a:noFill/>
          <a:ln>
            <a:noFill/>
          </a:ln>
        </p:spPr>
      </p:pic>
      <p:pic>
        <p:nvPicPr>
          <p:cNvPr id="104" name="Google Shape;104;p17"/>
          <p:cNvPicPr preferRelativeResize="0"/>
          <p:nvPr/>
        </p:nvPicPr>
        <p:blipFill>
          <a:blip r:embed="rId5">
            <a:alphaModFix/>
          </a:blip>
          <a:stretch>
            <a:fillRect/>
          </a:stretch>
        </p:blipFill>
        <p:spPr>
          <a:xfrm>
            <a:off x="2146750" y="4519175"/>
            <a:ext cx="2254275" cy="265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coefficients and what they mean</a:t>
            </a:r>
            <a:endParaRPr/>
          </a:p>
        </p:txBody>
      </p:sp>
      <p:sp>
        <p:nvSpPr>
          <p:cNvPr id="110" name="Google Shape;11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𝛽 = Rate of infection</a:t>
            </a:r>
            <a:endParaRPr/>
          </a:p>
          <a:p>
            <a:pPr marL="0" lvl="0" indent="0" algn="l" rtl="0">
              <a:spcBef>
                <a:spcPts val="1600"/>
              </a:spcBef>
              <a:spcAft>
                <a:spcPts val="0"/>
              </a:spcAft>
              <a:buNone/>
            </a:pPr>
            <a:r>
              <a:rPr lang="en-GB"/>
              <a:t>𝛾  = Rate of recovery</a:t>
            </a:r>
            <a:endParaRPr/>
          </a:p>
          <a:p>
            <a:pPr marL="0" lvl="0" indent="0" algn="l" rtl="0">
              <a:spcBef>
                <a:spcPts val="1600"/>
              </a:spcBef>
              <a:spcAft>
                <a:spcPts val="0"/>
              </a:spcAft>
              <a:buNone/>
            </a:pPr>
            <a:r>
              <a:rPr lang="en-GB"/>
              <a:t>𝛽 / 𝛾 = Reproduction number (R_0) </a:t>
            </a:r>
            <a:endParaRPr/>
          </a:p>
          <a:p>
            <a:pPr marL="0" lvl="0" indent="0" algn="l" rtl="0">
              <a:spcBef>
                <a:spcPts val="1600"/>
              </a:spcBef>
              <a:spcAft>
                <a:spcPts val="0"/>
              </a:spcAft>
              <a:buNone/>
            </a:pPr>
            <a:r>
              <a:rPr lang="en-GB" b="1"/>
              <a:t>Applications:</a:t>
            </a:r>
            <a:endParaRPr b="1"/>
          </a:p>
          <a:p>
            <a:pPr marL="1371600" lvl="0" indent="-342900" algn="l" rtl="0">
              <a:spcBef>
                <a:spcPts val="1600"/>
              </a:spcBef>
              <a:spcAft>
                <a:spcPts val="0"/>
              </a:spcAft>
              <a:buSzPts val="1800"/>
              <a:buChar char="●"/>
            </a:pPr>
            <a:r>
              <a:rPr lang="en-GB"/>
              <a:t>Compare between regions</a:t>
            </a:r>
            <a:endParaRPr/>
          </a:p>
          <a:p>
            <a:pPr marL="1371600" lvl="0" indent="-342900" algn="l" rtl="0">
              <a:spcBef>
                <a:spcPts val="0"/>
              </a:spcBef>
              <a:spcAft>
                <a:spcPts val="0"/>
              </a:spcAft>
              <a:buSzPts val="1800"/>
              <a:buChar char="●"/>
            </a:pPr>
            <a:r>
              <a:rPr lang="en-GB"/>
              <a:t>Evaluate restrictions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1451950" y="815975"/>
            <a:ext cx="5968500" cy="50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The Importance of the values</a:t>
            </a:r>
            <a:endParaRPr sz="3600"/>
          </a:p>
        </p:txBody>
      </p:sp>
      <p:sp>
        <p:nvSpPr>
          <p:cNvPr id="116" name="Google Shape;116;p19"/>
          <p:cNvSpPr txBox="1"/>
          <p:nvPr/>
        </p:nvSpPr>
        <p:spPr>
          <a:xfrm>
            <a:off x="891775" y="1823150"/>
            <a:ext cx="6773100" cy="28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Open Sans"/>
                <a:ea typeface="Open Sans"/>
                <a:cs typeface="Open Sans"/>
                <a:sym typeface="Open Sans"/>
              </a:rPr>
              <a:t>To demonstrate how sensitive the coefficients are to small value changes, I will use an app developed in MATLAB called </a:t>
            </a:r>
            <a:r>
              <a:rPr lang="en-GB" dirty="0" err="1">
                <a:latin typeface="Open Sans"/>
                <a:ea typeface="Open Sans"/>
                <a:cs typeface="Open Sans"/>
                <a:sym typeface="Open Sans"/>
              </a:rPr>
              <a:t>SIR_App.malpp</a:t>
            </a:r>
            <a:endParaRPr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Apply to real world data</a:t>
            </a:r>
            <a:endParaRPr/>
          </a:p>
        </p:txBody>
      </p:sp>
      <p:sp>
        <p:nvSpPr>
          <p:cNvPr id="122" name="Google Shape;122;p20"/>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1600"/>
              </a:spcBef>
              <a:spcAft>
                <a:spcPts val="0"/>
              </a:spcAft>
              <a:buNone/>
            </a:pPr>
            <a:r>
              <a:rPr lang="en-GB" b="1"/>
              <a:t>Issues:</a:t>
            </a:r>
            <a:endParaRPr b="1"/>
          </a:p>
          <a:p>
            <a:pPr marL="914400" lvl="0" indent="-317500" algn="l" rtl="0">
              <a:spcBef>
                <a:spcPts val="1600"/>
              </a:spcBef>
              <a:spcAft>
                <a:spcPts val="0"/>
              </a:spcAft>
              <a:buSzPts val="1400"/>
              <a:buChar char="●"/>
            </a:pPr>
            <a:r>
              <a:rPr lang="en-GB"/>
              <a:t>Noise from under and over reporting</a:t>
            </a:r>
            <a:endParaRPr/>
          </a:p>
          <a:p>
            <a:pPr marL="914400" lvl="0" indent="-317500" algn="l" rtl="0">
              <a:spcBef>
                <a:spcPts val="0"/>
              </a:spcBef>
              <a:spcAft>
                <a:spcPts val="0"/>
              </a:spcAft>
              <a:buSzPts val="1400"/>
              <a:buChar char="●"/>
            </a:pPr>
            <a:r>
              <a:rPr lang="en-GB"/>
              <a:t>Lack of testing in initial weeks</a:t>
            </a:r>
            <a:endParaRPr/>
          </a:p>
          <a:p>
            <a:pPr marL="914400" lvl="0" indent="-317500" algn="l" rtl="0">
              <a:spcBef>
                <a:spcPts val="0"/>
              </a:spcBef>
              <a:spcAft>
                <a:spcPts val="0"/>
              </a:spcAft>
              <a:buSzPts val="1400"/>
              <a:buChar char="●"/>
            </a:pPr>
            <a:r>
              <a:rPr lang="en-GB"/>
              <a:t>Recovered cases not tracked</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All data was gotten from </a:t>
            </a:r>
            <a:r>
              <a:rPr lang="en-GB" sz="1100" u="sng">
                <a:solidFill>
                  <a:schemeClr val="hlink"/>
                </a:solidFill>
                <a:latin typeface="Arial"/>
                <a:ea typeface="Arial"/>
                <a:cs typeface="Arial"/>
                <a:sym typeface="Arial"/>
                <a:hlinkClick r:id="rId3"/>
              </a:rPr>
              <a:t>https://ourworldindata.org/</a:t>
            </a:r>
            <a:r>
              <a:rPr lang="en-GB"/>
              <a:t> </a:t>
            </a:r>
            <a:endParaRPr/>
          </a:p>
        </p:txBody>
      </p:sp>
      <p:pic>
        <p:nvPicPr>
          <p:cNvPr id="123" name="Google Shape;123;p20"/>
          <p:cNvPicPr preferRelativeResize="0"/>
          <p:nvPr/>
        </p:nvPicPr>
        <p:blipFill>
          <a:blip r:embed="rId4">
            <a:alphaModFix/>
          </a:blip>
          <a:stretch>
            <a:fillRect/>
          </a:stretch>
        </p:blipFill>
        <p:spPr>
          <a:xfrm>
            <a:off x="4205963" y="1266172"/>
            <a:ext cx="4938026" cy="37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Noise Reduction</a:t>
            </a:r>
            <a:endParaRPr/>
          </a:p>
        </p:txBody>
      </p:sp>
      <p:sp>
        <p:nvSpPr>
          <p:cNvPr id="129" name="Google Shape;129;p21"/>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introduce artificial noise into the system and compare to initial values. </a:t>
            </a:r>
            <a:endParaRPr/>
          </a:p>
          <a:p>
            <a:pPr marL="0" lvl="0" indent="0" algn="l" rtl="0">
              <a:spcBef>
                <a:spcPts val="1600"/>
              </a:spcBef>
              <a:spcAft>
                <a:spcPts val="1600"/>
              </a:spcAft>
              <a:buNone/>
            </a:pPr>
            <a:r>
              <a:rPr lang="en-GB"/>
              <a:t>In order to best evaluate the noise reduction process, the artificial noise followed a 7 day trend.</a:t>
            </a:r>
            <a:endParaRPr/>
          </a:p>
        </p:txBody>
      </p:sp>
      <p:pic>
        <p:nvPicPr>
          <p:cNvPr id="130" name="Google Shape;130;p21"/>
          <p:cNvPicPr preferRelativeResize="0"/>
          <p:nvPr/>
        </p:nvPicPr>
        <p:blipFill>
          <a:blip r:embed="rId3">
            <a:alphaModFix/>
          </a:blip>
          <a:stretch>
            <a:fillRect/>
          </a:stretch>
        </p:blipFill>
        <p:spPr>
          <a:xfrm>
            <a:off x="4384925" y="1222257"/>
            <a:ext cx="4520700" cy="339053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535</Words>
  <Application>Microsoft Office PowerPoint</Application>
  <PresentationFormat>On-screen Show (16:9)</PresentationFormat>
  <Paragraphs>108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PT Sans Narrow</vt:lpstr>
      <vt:lpstr>Courier New</vt:lpstr>
      <vt:lpstr>Open Sans</vt:lpstr>
      <vt:lpstr>Tropic</vt:lpstr>
      <vt:lpstr>Optimisation in parameter fitting for pandemic modelling</vt:lpstr>
      <vt:lpstr>Overview</vt:lpstr>
      <vt:lpstr>Resources</vt:lpstr>
      <vt:lpstr>Available Models</vt:lpstr>
      <vt:lpstr>SIR Model</vt:lpstr>
      <vt:lpstr>The coefficients and what they mean</vt:lpstr>
      <vt:lpstr>The Importance of the values</vt:lpstr>
      <vt:lpstr>Apply to real world data</vt:lpstr>
      <vt:lpstr>Noise Reduction</vt:lpstr>
      <vt:lpstr>Noise Reduction</vt:lpstr>
      <vt:lpstr>Noise Reduction</vt:lpstr>
      <vt:lpstr>Coefficient Optimisation </vt:lpstr>
      <vt:lpstr>Optimisation Process</vt:lpstr>
      <vt:lpstr>Optimisation Process</vt:lpstr>
      <vt:lpstr>Comparisons </vt:lpstr>
      <vt:lpstr>Improving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in parameter fitting for pandemic modelling</dc:title>
  <cp:lastModifiedBy>Jack Collins</cp:lastModifiedBy>
  <cp:revision>4</cp:revision>
  <dcterms:modified xsi:type="dcterms:W3CDTF">2020-07-10T12:51:01Z</dcterms:modified>
</cp:coreProperties>
</file>