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PT Sans Narrow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8A7672-16A2-4DCB-871A-A23451D116CF}">
  <a:tblStyle styleId="{2A8A7672-16A2-4DCB-871A-A23451D116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b7169d602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b7169d602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b7169d60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b7169d60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b7169d7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b7169d7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b7169d7e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b7169d7e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7169d7e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b7169d7e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b7169d7e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b7169d7e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b7169d7e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b7169d7e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b6699d8c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b6699d8c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b7169d7e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b7169d7e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6699d8c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6699d8c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b6699d8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b6699d8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b6699d8cb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b6699d8cb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65b2c1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65b2c1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7169d60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7169d60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b7169d60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b7169d60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Neural_networ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k.mathworks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esearchgate.net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urworldindata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/>
              <a:t>Optimisation in parameter fitting for pandemic modelling</a:t>
            </a:r>
            <a:endParaRPr sz="380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47"/>
            <a:ext cx="48351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Jack Collins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1004150" y="662050"/>
            <a:ext cx="17619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Date: 03/07/2020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03775" y="4430550"/>
            <a:ext cx="2240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School of Maths 2020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Internship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902750" y="3666650"/>
            <a:ext cx="22407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Mentor: Niall Madden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Noise Reduction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Next, explore different techniques to reduce the impact of the noise and select the most accurate.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Seven day moving gaussian distribution using the MATLAB </a:t>
            </a:r>
            <a:r>
              <a:rPr lang="en-GB" sz="1600" i="1">
                <a:latin typeface="Courier New"/>
                <a:ea typeface="Courier New"/>
                <a:cs typeface="Courier New"/>
                <a:sym typeface="Courier New"/>
              </a:rPr>
              <a:t>smoothdata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/>
              <a:t>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4527600" cy="3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50" y="3106777"/>
            <a:ext cx="3999900" cy="165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Noise Reduction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527600" cy="3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4825"/>
            <a:ext cx="4419601" cy="33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Coefficient Optimisation 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6232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need to?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Small changes in the coefficients lead to large changes in the fit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More reliable comparisons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Better able to evaluate policies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How?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MATLAB optimization toolbox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Optimisation Process</a:t>
            </a:r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8341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is work?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Choose a solver,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lsqnonlin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Define our SIR model in chebfun along with the parameters and initial guesses for 𝛽 and 𝛾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It tries to minimises the individual squares of the differences between the data points and the fitted curve.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Take new values for coefficients and repeat until satisfied.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188" y="3203224"/>
            <a:ext cx="3054225" cy="7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Optimisation Process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527600" cy="3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04825"/>
            <a:ext cx="44196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750900" y="4619525"/>
            <a:ext cx="33306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Guesses: 	𝛽 = 9.3	𝛾 = 9.2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5118650" y="4634825"/>
            <a:ext cx="34935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Optimised: 	𝛽 = 9.56	𝛾 = 9.38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Comparisons </a:t>
            </a:r>
            <a:endParaRPr/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1013600" y="15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{2A8A7672-16A2-4DCB-871A-A23451D116CF}</a:tableStyleId>
              </a:tblPr>
              <a:tblGrid>
                <a:gridCol w="11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Country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Initial Beta Guess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Initial Gamma Guess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Optimised Beta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Optimised Gamma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R_0 Value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Ireland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9.2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9.1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9.5615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9.3818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1.0195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Italy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11.8482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11.6745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1.0149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Next?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“Deep learning: An introduction for Applied Mathematicians” by Catherine Higham and Desmond Higham, SIREV 2019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“First-Principles machine learning modelling of Covid-19” by Luca Magri and Nguyen Anh Khoa Doan, SIAM News 2020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Machine Learning:</a:t>
            </a:r>
            <a:endParaRPr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Train Neural Network on artificial data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Apply to real world figures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Allow coefficients to vary with time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Add in more compartments, SEIR model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850" y="1152425"/>
            <a:ext cx="2764707" cy="36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5464900" y="4838700"/>
            <a:ext cx="33675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Figure: </a:t>
            </a:r>
            <a:r>
              <a:rPr lang="en-GB" sz="1100" u="sng">
                <a:solidFill>
                  <a:schemeClr val="hlink"/>
                </a:solidFill>
                <a:hlinkClick r:id="rId4"/>
              </a:rPr>
              <a:t>https://en.wikipedia.org/wiki/Neural_network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1144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 sz="2800">
                <a:solidFill>
                  <a:schemeClr val="dk1"/>
                </a:solidFill>
              </a:rPr>
              <a:t>Available Models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 sz="2800">
                <a:solidFill>
                  <a:schemeClr val="dk1"/>
                </a:solidFill>
              </a:rPr>
              <a:t>The importance of the coefficients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 sz="2800">
                <a:solidFill>
                  <a:schemeClr val="dk1"/>
                </a:solidFill>
              </a:rPr>
              <a:t>Working with Real World Data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 sz="2800">
                <a:solidFill>
                  <a:schemeClr val="dk1"/>
                </a:solidFill>
              </a:rPr>
              <a:t>Optimisation of the coefficients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GB" sz="2800">
                <a:solidFill>
                  <a:schemeClr val="dk1"/>
                </a:solidFill>
              </a:rPr>
              <a:t>Next Steps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3823900" cy="21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1250" y="1858775"/>
            <a:ext cx="45624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932500" y="2984250"/>
            <a:ext cx="3598800" cy="17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MATLAB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Chebfun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MATLAB App Designer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Optimisation Toolbox for Matlab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615550" y="4666750"/>
            <a:ext cx="24663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Figures: </a:t>
            </a:r>
            <a:r>
              <a:rPr lang="en-GB" sz="1100" u="sng">
                <a:solidFill>
                  <a:schemeClr val="hlink"/>
                </a:solidFill>
                <a:hlinkClick r:id="rId5"/>
              </a:rPr>
              <a:t>https://uk.mathworks.com/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Available Models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/>
              <a:t>Compartmental		2) 	Individual				3)	Spatial 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00" y="1704900"/>
            <a:ext cx="20955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825" y="1752600"/>
            <a:ext cx="28003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5">
            <a:alphaModFix/>
          </a:blip>
          <a:srcRect t="-3900" b="3900"/>
          <a:stretch/>
        </p:blipFill>
        <p:spPr>
          <a:xfrm>
            <a:off x="6238988" y="1662100"/>
            <a:ext cx="2524125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6687100" y="4466200"/>
            <a:ext cx="23907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Figures: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6"/>
              </a:rPr>
              <a:t>https://www.researchgate.net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SIR Model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747050" y="1418725"/>
            <a:ext cx="4758600" cy="3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Three compartments:</a:t>
            </a:r>
            <a:endParaRPr/>
          </a:p>
          <a:p>
            <a:pPr marL="18288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Susceptible</a:t>
            </a:r>
            <a:endParaRPr/>
          </a:p>
          <a:p>
            <a:pPr marL="18288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Infected</a:t>
            </a:r>
            <a:endParaRPr/>
          </a:p>
          <a:p>
            <a:pPr marL="18288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Recovered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Equations: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663" y="2772050"/>
            <a:ext cx="18573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950" y="1418725"/>
            <a:ext cx="4419600" cy="3314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6750" y="4519175"/>
            <a:ext cx="2254275" cy="265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coefficients and what they mean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𝛽 = Rate of infection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𝛾  = Rate of recovery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𝛽 / 𝛾 = Reproduction number (R_0)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Applications:</a:t>
            </a:r>
            <a:endParaRPr b="1"/>
          </a:p>
          <a:p>
            <a:pPr marL="13716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Compare between regions</a:t>
            </a:r>
            <a:endParaRPr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Evaluate restrictions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1451950" y="815975"/>
            <a:ext cx="5968500" cy="5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The Importance of the values</a:t>
            </a:r>
            <a:endParaRPr sz="3600"/>
          </a:p>
        </p:txBody>
      </p:sp>
      <p:sp>
        <p:nvSpPr>
          <p:cNvPr id="116" name="Google Shape;116;p19"/>
          <p:cNvSpPr txBox="1"/>
          <p:nvPr/>
        </p:nvSpPr>
        <p:spPr>
          <a:xfrm>
            <a:off x="891775" y="1823150"/>
            <a:ext cx="67731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How sensitive is our model to coefficient changes?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Demonstration using an app developed in MATLAB app designer.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Apply to real world data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Issues:</a:t>
            </a:r>
            <a:endParaRPr b="1"/>
          </a:p>
          <a:p>
            <a:pPr marL="9144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Noise from under and over reporting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Lack of testing in initial weeks</a:t>
            </a:r>
            <a:endParaRPr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Recovered cases not tracked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All data was gotten from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https://ourworldindata.org/</a:t>
            </a:r>
            <a:r>
              <a:rPr lang="en-GB"/>
              <a:t> 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963" y="1266172"/>
            <a:ext cx="4938026" cy="37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Noise Reduction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First, introduce artificial noise into the system and compare to initial values.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In order to best evaluate the noise reduction process, the artificial noise followed a 7 day trend.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25" y="1222257"/>
            <a:ext cx="4520700" cy="3390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On-screen Show (16:9)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PT Sans Narrow</vt:lpstr>
      <vt:lpstr>Open Sans</vt:lpstr>
      <vt:lpstr>Courier New</vt:lpstr>
      <vt:lpstr>Tropic</vt:lpstr>
      <vt:lpstr>Optimisation in parameter fitting for pandemic modelling</vt:lpstr>
      <vt:lpstr>Overview</vt:lpstr>
      <vt:lpstr>Resources</vt:lpstr>
      <vt:lpstr>Available Models</vt:lpstr>
      <vt:lpstr>SIR Model</vt:lpstr>
      <vt:lpstr>The coefficients and what they mean</vt:lpstr>
      <vt:lpstr>The Importance of the values</vt:lpstr>
      <vt:lpstr>Apply to real world data</vt:lpstr>
      <vt:lpstr>Noise Reduction</vt:lpstr>
      <vt:lpstr>Noise Reduction</vt:lpstr>
      <vt:lpstr>Noise Reduction</vt:lpstr>
      <vt:lpstr>Coefficient Optimisation </vt:lpstr>
      <vt:lpstr>Optimisation Process</vt:lpstr>
      <vt:lpstr>Optimisation Process</vt:lpstr>
      <vt:lpstr>Comparisons 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 in parameter fitting for pandemic modelling</dc:title>
  <cp:lastModifiedBy>Jack Collins</cp:lastModifiedBy>
  <cp:revision>1</cp:revision>
  <dcterms:modified xsi:type="dcterms:W3CDTF">2020-07-09T11:49:38Z</dcterms:modified>
</cp:coreProperties>
</file>