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260" r:id="rId13"/>
    <p:sldId id="261" r:id="rId14"/>
    <p:sldId id="265" r:id="rId15"/>
  </p:sldIdLst>
  <p:sldSz cx="9144000" cy="5143500" type="screen16x9"/>
  <p:notesSz cx="6858000" cy="9144000"/>
  <p:embeddedFontLst>
    <p:embeddedFont>
      <p:font typeface="Verdana" panose="020B0604030504040204" pitchFamily="34" charset="0"/>
      <p:regular r:id="rId17"/>
      <p:bold r:id="rId18"/>
      <p:italic r:id="rId19"/>
      <p:boldItalic r:id="rId20"/>
    </p:embeddedFont>
    <p:embeddedFont>
      <p:font typeface="Montserrat" panose="020B0604020202020204" charset="0"/>
      <p:regular r:id="rId21"/>
      <p:bold r:id="rId22"/>
      <p:italic r:id="rId23"/>
      <p:boldItalic r:id="rId24"/>
    </p:embeddedFont>
    <p:embeddedFont>
      <p:font typeface="Source Sans Pro" panose="020B0503030403020204" pitchFamily="34" charset="0"/>
      <p:regular r:id="rId25"/>
      <p:bold r:id="rId26"/>
      <p:italic r:id="rId27"/>
      <p:boldItalic r:id="rId28"/>
    </p:embeddedFont>
    <p:embeddedFont>
      <p:font typeface="Modern No. 20" panose="02070704070505020303" pitchFamily="18" charset="0"/>
      <p:regular r:id="rId29"/>
    </p:embeddedFont>
    <p:embeddedFont>
      <p:font typeface="Roboto Condensed Light" panose="020B0604020202020204" charset="0"/>
      <p:regular r:id="rId30"/>
      <p:italic r:id="rId31"/>
    </p:embeddedFont>
    <p:embeddedFont>
      <p:font typeface="Bahnschrift SemiLight SemiConde" panose="020B0502040204020203" pitchFamily="34" charset="0"/>
      <p:regular r:id="rId32"/>
    </p:embeddedFont>
    <p:embeddedFont>
      <p:font typeface="Exo 2" panose="020B0604020202020204" charset="0"/>
      <p:regular r:id="rId33"/>
      <p:bold r:id="rId34"/>
      <p:italic r:id="rId35"/>
      <p:boldItalic r:id="rId36"/>
    </p:embeddedFont>
    <p:embeddedFont>
      <p:font typeface="SVN-Transformer" pitchFamily="2" charset="0"/>
      <p:bold r:id="rId37"/>
    </p:embeddedFont>
    <p:embeddedFont>
      <p:font typeface="Nunito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97">
          <p15:clr>
            <a:srgbClr val="9AA0A6"/>
          </p15:clr>
        </p15:guide>
        <p15:guide id="3" orient="horz" pos="2843">
          <p15:clr>
            <a:srgbClr val="9AA0A6"/>
          </p15:clr>
        </p15:guide>
        <p15:guide id="4" pos="5306">
          <p15:clr>
            <a:srgbClr val="9AA0A6"/>
          </p15:clr>
        </p15:guide>
        <p15:guide id="5" pos="2880">
          <p15:clr>
            <a:srgbClr val="9AA0A6"/>
          </p15:clr>
        </p15:guide>
        <p15:guide id="6" orient="horz" pos="16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00FF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F2960D-A29F-4EC5-8656-84A1CA13C11C}">
  <a:tblStyle styleId="{99F2960D-A29F-4EC5-8656-84A1CA13C1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67" autoAdjust="0"/>
    <p:restoredTop sz="94660"/>
  </p:normalViewPr>
  <p:slideViewPr>
    <p:cSldViewPr snapToGrid="0">
      <p:cViewPr varScale="1">
        <p:scale>
          <a:sx n="88" d="100"/>
          <a:sy n="88" d="100"/>
        </p:scale>
        <p:origin x="690" y="84"/>
      </p:cViewPr>
      <p:guideLst>
        <p:guide pos="454"/>
        <p:guide orient="horz" pos="397"/>
        <p:guide orient="horz" pos="2843"/>
        <p:guide pos="5306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font" Target="fonts/font23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font" Target="fonts/font2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Relationship Id="rId20" Type="http://schemas.openxmlformats.org/officeDocument/2006/relationships/font" Target="fonts/font4.fntdata"/><Relationship Id="rId41" Type="http://schemas.openxmlformats.org/officeDocument/2006/relationships/font" Target="fonts/font2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1e1c75955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1e1c75955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064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e11f56e3a3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e11f56e3a3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6106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1e1c75955_0_15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e1e1c75955_0_15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1e1c75955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e1e1c75955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e1c3712fa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e1c3712fa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1e1c75955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1e1c75955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1e1c75955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1e1c75955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e11f56e3a3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e11f56e3a3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1293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e11f56e3a3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e11f56e3a3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922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1e1c75955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1e1c75955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197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e11f56e3a3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e11f56e3a3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255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e11f56e3a3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e11f56e3a3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860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78275" y="2229900"/>
            <a:ext cx="6227100" cy="178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78275" y="3919275"/>
            <a:ext cx="43620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643" y="-1229807"/>
            <a:ext cx="759800" cy="16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8995593" y="371806"/>
            <a:ext cx="759800" cy="16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subTitle" idx="1"/>
          </p:nvPr>
        </p:nvSpPr>
        <p:spPr>
          <a:xfrm>
            <a:off x="4081150" y="2561250"/>
            <a:ext cx="4215000" cy="13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4081173" y="1798675"/>
            <a:ext cx="421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948600" y="1843250"/>
            <a:ext cx="36201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948600" y="1015750"/>
            <a:ext cx="549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967101" y="-224552"/>
            <a:ext cx="881600" cy="85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 idx="2"/>
          </p:nvPr>
        </p:nvSpPr>
        <p:spPr>
          <a:xfrm>
            <a:off x="2026913" y="3068225"/>
            <a:ext cx="23601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title" idx="3"/>
          </p:nvPr>
        </p:nvSpPr>
        <p:spPr>
          <a:xfrm>
            <a:off x="4756675" y="3068225"/>
            <a:ext cx="23604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1"/>
          </p:nvPr>
        </p:nvSpPr>
        <p:spPr>
          <a:xfrm>
            <a:off x="4756680" y="3632050"/>
            <a:ext cx="2360400" cy="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4"/>
          </p:nvPr>
        </p:nvSpPr>
        <p:spPr>
          <a:xfrm>
            <a:off x="2027071" y="3632050"/>
            <a:ext cx="2360100" cy="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0318" y="-407682"/>
            <a:ext cx="759800" cy="16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440943" y="4355781"/>
            <a:ext cx="759800" cy="16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9175" y="4348525"/>
            <a:ext cx="2181547" cy="192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656743" y="-2461775"/>
            <a:ext cx="3479501" cy="347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723291" y="4236331"/>
            <a:ext cx="759800" cy="16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99999">
            <a:off x="4712575" y="3636287"/>
            <a:ext cx="2401600" cy="2489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4332" y="-1109750"/>
            <a:ext cx="3479501" cy="347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1118" y="1920031"/>
            <a:ext cx="759800" cy="16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943" y="-1175107"/>
            <a:ext cx="759800" cy="16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MAIN_POINT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33225" y="3701350"/>
            <a:ext cx="2181547" cy="192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675" y="3161063"/>
            <a:ext cx="1453150" cy="153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4732" y="-2849500"/>
            <a:ext cx="3479501" cy="347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1118" y="1138593"/>
            <a:ext cx="759800" cy="16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86722" y="1198393"/>
            <a:ext cx="759800" cy="16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283375"/>
            <a:ext cx="4766400" cy="11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574750" y="1062175"/>
            <a:ext cx="1056900" cy="1061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824900" y="3367907"/>
            <a:ext cx="2556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723291" y="4236331"/>
            <a:ext cx="759800" cy="16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99999">
            <a:off x="4712575" y="3636287"/>
            <a:ext cx="2401600" cy="2489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4332" y="-1109750"/>
            <a:ext cx="3479501" cy="347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1118" y="1920031"/>
            <a:ext cx="759800" cy="16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943" y="-1175107"/>
            <a:ext cx="759800" cy="16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3843" y="-1226557"/>
            <a:ext cx="759800" cy="16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8057" y="2624756"/>
            <a:ext cx="759800" cy="16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2"/>
          </p:nvPr>
        </p:nvSpPr>
        <p:spPr>
          <a:xfrm>
            <a:off x="1727225" y="2923550"/>
            <a:ext cx="26379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 idx="3"/>
          </p:nvPr>
        </p:nvSpPr>
        <p:spPr>
          <a:xfrm>
            <a:off x="4778576" y="2923550"/>
            <a:ext cx="26382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4778581" y="3334975"/>
            <a:ext cx="2638200" cy="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1727403" y="3334975"/>
            <a:ext cx="2637900" cy="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33" name="Google Shape;3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273343" y="4370231"/>
            <a:ext cx="759800" cy="16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1528" y="-1226557"/>
            <a:ext cx="759800" cy="16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99999">
            <a:off x="8222350" y="-513163"/>
            <a:ext cx="2401600" cy="2489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848243" y="3088200"/>
            <a:ext cx="3479501" cy="347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75639" y="2923548"/>
            <a:ext cx="881600" cy="8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0388" y="1859925"/>
            <a:ext cx="599200" cy="51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pic>
        <p:nvPicPr>
          <p:cNvPr id="41" name="Google Shape;4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7782" y="2002431"/>
            <a:ext cx="759800" cy="16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915055" y="4563350"/>
            <a:ext cx="3479501" cy="347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8757" y="-2603025"/>
            <a:ext cx="3479501" cy="347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991650" y="1375650"/>
            <a:ext cx="5183700" cy="17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119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2265600" y="3187900"/>
            <a:ext cx="46359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2826600" y="2755825"/>
            <a:ext cx="174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>
            <a:off x="2870250" y="3372519"/>
            <a:ext cx="16581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2"/>
          </p:nvPr>
        </p:nvSpPr>
        <p:spPr>
          <a:xfrm>
            <a:off x="4572001" y="2755825"/>
            <a:ext cx="174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3"/>
          </p:nvPr>
        </p:nvSpPr>
        <p:spPr>
          <a:xfrm>
            <a:off x="4615650" y="3372519"/>
            <a:ext cx="16581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4"/>
          </p:nvPr>
        </p:nvSpPr>
        <p:spPr>
          <a:xfrm>
            <a:off x="1081200" y="2755827"/>
            <a:ext cx="174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5"/>
          </p:nvPr>
        </p:nvSpPr>
        <p:spPr>
          <a:xfrm>
            <a:off x="1124850" y="3372519"/>
            <a:ext cx="16581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6"/>
          </p:nvPr>
        </p:nvSpPr>
        <p:spPr>
          <a:xfrm>
            <a:off x="6317401" y="2755827"/>
            <a:ext cx="1745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7"/>
          </p:nvPr>
        </p:nvSpPr>
        <p:spPr>
          <a:xfrm>
            <a:off x="6361051" y="3372519"/>
            <a:ext cx="16581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8" hasCustomPrompt="1"/>
          </p:nvPr>
        </p:nvSpPr>
        <p:spPr>
          <a:xfrm>
            <a:off x="1429800" y="1618900"/>
            <a:ext cx="1048200" cy="10482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9" hasCustomPrompt="1"/>
          </p:nvPr>
        </p:nvSpPr>
        <p:spPr>
          <a:xfrm>
            <a:off x="4920600" y="1618900"/>
            <a:ext cx="1048200" cy="104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13" hasCustomPrompt="1"/>
          </p:nvPr>
        </p:nvSpPr>
        <p:spPr>
          <a:xfrm>
            <a:off x="3175200" y="1618900"/>
            <a:ext cx="1048200" cy="1048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4" hasCustomPrompt="1"/>
          </p:nvPr>
        </p:nvSpPr>
        <p:spPr>
          <a:xfrm>
            <a:off x="6666000" y="1618900"/>
            <a:ext cx="1048200" cy="1048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2391900" y="3555163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>
            <a:off x="1956450" y="2117538"/>
            <a:ext cx="5231100" cy="12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 2"/>
              <a:buNone/>
              <a:defRPr sz="32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 2"/>
              <a:buNone/>
              <a:defRPr sz="32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 2"/>
              <a:buNone/>
              <a:defRPr sz="32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 2"/>
              <a:buNone/>
              <a:defRPr sz="32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 2"/>
              <a:buNone/>
              <a:defRPr sz="32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 2"/>
              <a:buNone/>
              <a:defRPr sz="32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 2"/>
              <a:buNone/>
              <a:defRPr sz="32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 2"/>
              <a:buNone/>
              <a:defRPr sz="32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xo 2"/>
              <a:buNone/>
              <a:defRPr sz="32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○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■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○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■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○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Source Sans Pro"/>
              <a:buChar char="■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70" r:id="rId13"/>
    <p:sldLayoutId id="2147483672" r:id="rId14"/>
    <p:sldLayoutId id="214748367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ctrTitle"/>
          </p:nvPr>
        </p:nvSpPr>
        <p:spPr>
          <a:xfrm>
            <a:off x="174521" y="1717018"/>
            <a:ext cx="7254093" cy="17094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HỆ THỐNG QUẢN LÝ </a:t>
            </a:r>
            <a:r>
              <a:rPr lang="vi-VN" sz="4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RẠP CHIẾU PHIM LOTTE CINEMA</a:t>
            </a:r>
            <a:endParaRPr sz="4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97" name="Google Shape;197;p32"/>
          <p:cNvSpPr txBox="1">
            <a:spLocks noGrp="1"/>
          </p:cNvSpPr>
          <p:nvPr>
            <p:ph type="subTitle" idx="1"/>
          </p:nvPr>
        </p:nvSpPr>
        <p:spPr>
          <a:xfrm>
            <a:off x="0" y="3605098"/>
            <a:ext cx="4845269" cy="11678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vi-VN" sz="2400" b="1" dirty="0">
                <a:latin typeface="SVN-Transformer" pitchFamily="2" charset="0"/>
              </a:rPr>
              <a:t> </a:t>
            </a:r>
            <a:r>
              <a:rPr lang="en-US" sz="2400" b="1" i="1" dirty="0">
                <a:solidFill>
                  <a:srgbClr val="00FFCC"/>
                </a:solidFill>
                <a:latin typeface="SVN-Transformer" pitchFamily="2" charset="0"/>
              </a:rPr>
              <a:t>NHÓM </a:t>
            </a:r>
            <a:r>
              <a:rPr lang="vi-VN" sz="2400" b="1" i="1" dirty="0" smtClean="0">
                <a:solidFill>
                  <a:srgbClr val="00FFCC"/>
                </a:solidFill>
                <a:latin typeface="SVN-Transformer" pitchFamily="2" charset="0"/>
              </a:rPr>
              <a:t>9</a:t>
            </a:r>
            <a:r>
              <a:rPr lang="en-US" sz="2400" b="1" i="1" dirty="0" smtClean="0">
                <a:solidFill>
                  <a:srgbClr val="00FFCC"/>
                </a:solidFill>
                <a:latin typeface="SVN-Transformer" pitchFamily="2" charset="0"/>
              </a:rPr>
              <a:t> </a:t>
            </a:r>
            <a:r>
              <a:rPr lang="en-US" sz="2400" b="1" i="1" dirty="0">
                <a:solidFill>
                  <a:srgbClr val="00FFCC"/>
                </a:solidFill>
                <a:latin typeface="SVN-Transformer" pitchFamily="2" charset="0"/>
              </a:rPr>
              <a:t>– CNTT </a:t>
            </a:r>
            <a:r>
              <a:rPr lang="en-US" sz="2400" b="1" i="1" dirty="0" smtClean="0">
                <a:solidFill>
                  <a:srgbClr val="00FFCC"/>
                </a:solidFill>
                <a:latin typeface="SVN-Transformer" pitchFamily="2" charset="0"/>
              </a:rPr>
              <a:t>5</a:t>
            </a:r>
            <a:r>
              <a:rPr lang="vi-VN" sz="2400" b="1" i="1" dirty="0" smtClean="0">
                <a:solidFill>
                  <a:srgbClr val="00FFCC"/>
                </a:solidFill>
                <a:latin typeface="SVN-Transformer" pitchFamily="2" charset="0"/>
              </a:rPr>
              <a:t> – Khóa 11</a:t>
            </a:r>
            <a:endParaRPr lang="en-US" sz="2400" b="1" i="1" dirty="0">
              <a:solidFill>
                <a:srgbClr val="00FFCC"/>
              </a:solidFill>
              <a:latin typeface="SVN-Transformer" pitchFamily="2" charset="0"/>
            </a:endParaRPr>
          </a:p>
          <a:p>
            <a:pPr marL="0" indent="0" algn="ctr"/>
            <a:r>
              <a:rPr lang="vi-VN" sz="2400" b="1" i="1" dirty="0" smtClean="0">
                <a:solidFill>
                  <a:srgbClr val="00FFCC"/>
                </a:solidFill>
                <a:latin typeface="SVN-Transformer" pitchFamily="2" charset="0"/>
              </a:rPr>
              <a:t>Trường </a:t>
            </a:r>
            <a:r>
              <a:rPr lang="en-US" sz="2400" b="1" i="1" dirty="0" err="1" smtClean="0">
                <a:solidFill>
                  <a:srgbClr val="00FFCC"/>
                </a:solidFill>
                <a:latin typeface="SVN-Transformer" pitchFamily="2" charset="0"/>
              </a:rPr>
              <a:t>Đại</a:t>
            </a:r>
            <a:r>
              <a:rPr lang="en-US" sz="2400" b="1" i="1" dirty="0" smtClean="0">
                <a:solidFill>
                  <a:srgbClr val="00FFCC"/>
                </a:solidFill>
                <a:latin typeface="SVN-Transformer" pitchFamily="2" charset="0"/>
              </a:rPr>
              <a:t> </a:t>
            </a:r>
            <a:r>
              <a:rPr lang="en-US" sz="2400" b="1" i="1" dirty="0" err="1">
                <a:solidFill>
                  <a:srgbClr val="00FFCC"/>
                </a:solidFill>
                <a:latin typeface="SVN-Transformer" pitchFamily="2" charset="0"/>
              </a:rPr>
              <a:t>học</a:t>
            </a:r>
            <a:r>
              <a:rPr lang="en-US" sz="2400" b="1" i="1" dirty="0">
                <a:solidFill>
                  <a:srgbClr val="00FFCC"/>
                </a:solidFill>
                <a:latin typeface="SVN-Transformer" pitchFamily="2" charset="0"/>
              </a:rPr>
              <a:t> </a:t>
            </a:r>
            <a:r>
              <a:rPr lang="en-US" sz="2400" b="1" i="1" dirty="0" err="1">
                <a:solidFill>
                  <a:srgbClr val="00FFCC"/>
                </a:solidFill>
                <a:latin typeface="SVN-Transformer" pitchFamily="2" charset="0"/>
              </a:rPr>
              <a:t>Công</a:t>
            </a:r>
            <a:r>
              <a:rPr lang="en-US" sz="2400" b="1" i="1" dirty="0">
                <a:solidFill>
                  <a:srgbClr val="00FFCC"/>
                </a:solidFill>
                <a:latin typeface="SVN-Transformer" pitchFamily="2" charset="0"/>
              </a:rPr>
              <a:t> </a:t>
            </a:r>
            <a:r>
              <a:rPr lang="vi-VN" sz="2400" b="1" i="1" dirty="0" err="1">
                <a:solidFill>
                  <a:srgbClr val="00FFCC"/>
                </a:solidFill>
                <a:latin typeface="SVN-Transformer" pitchFamily="2" charset="0"/>
              </a:rPr>
              <a:t>n</a:t>
            </a:r>
            <a:r>
              <a:rPr lang="en-US" sz="2400" b="1" i="1" dirty="0" err="1" smtClean="0">
                <a:solidFill>
                  <a:srgbClr val="00FFCC"/>
                </a:solidFill>
                <a:latin typeface="SVN-Transformer" pitchFamily="2" charset="0"/>
              </a:rPr>
              <a:t>ghệ</a:t>
            </a:r>
            <a:r>
              <a:rPr lang="en-US" sz="2400" b="1" i="1" dirty="0" smtClean="0">
                <a:solidFill>
                  <a:srgbClr val="00FFCC"/>
                </a:solidFill>
                <a:latin typeface="SVN-Transformer" pitchFamily="2" charset="0"/>
              </a:rPr>
              <a:t> </a:t>
            </a:r>
            <a:r>
              <a:rPr lang="en-US" sz="2400" b="1" i="1" dirty="0" err="1">
                <a:solidFill>
                  <a:srgbClr val="00FFCC"/>
                </a:solidFill>
                <a:latin typeface="SVN-Transformer" pitchFamily="2" charset="0"/>
              </a:rPr>
              <a:t>Đông</a:t>
            </a:r>
            <a:r>
              <a:rPr lang="en-US" sz="2400" b="1" i="1" dirty="0">
                <a:solidFill>
                  <a:srgbClr val="00FFCC"/>
                </a:solidFill>
                <a:latin typeface="SVN-Transformer" pitchFamily="2" charset="0"/>
              </a:rPr>
              <a:t> Á </a:t>
            </a:r>
            <a:endParaRPr lang="vi-VN" sz="2400" b="1" i="1" dirty="0">
              <a:solidFill>
                <a:srgbClr val="00FFCC"/>
              </a:solidFill>
              <a:latin typeface="SVN-Transformer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8614" y="3133989"/>
            <a:ext cx="1715386" cy="1533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9750" y="4154775"/>
            <a:ext cx="599200" cy="5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093" y="411126"/>
            <a:ext cx="1228819" cy="1046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86842" y="-1900559"/>
            <a:ext cx="3479501" cy="34795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97;p32"/>
          <p:cNvSpPr txBox="1">
            <a:spLocks/>
          </p:cNvSpPr>
          <p:nvPr/>
        </p:nvSpPr>
        <p:spPr>
          <a:xfrm>
            <a:off x="2275257" y="3061898"/>
            <a:ext cx="5248437" cy="768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None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/>
            <a:r>
              <a:rPr lang="vi-VN" sz="2400" b="1" dirty="0" smtClean="0">
                <a:latin typeface="Bahnschrift SemiLight SemiConde" panose="020B0502040204020203" pitchFamily="34" charset="0"/>
              </a:rPr>
              <a:t> Phân tích thiết kế hệ thống thông tin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  <p:bldP spid="197" grpId="0" build="p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-1068879" y="2020902"/>
            <a:ext cx="7784988" cy="16374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sz="4400" dirty="0" smtClean="0">
                <a:solidFill>
                  <a:srgbClr val="FFFF00"/>
                </a:solidFill>
              </a:rPr>
              <a:t>Phân tích hệ thống</a:t>
            </a:r>
            <a:br>
              <a:rPr lang="vi-VN" sz="4400" dirty="0" smtClean="0">
                <a:solidFill>
                  <a:srgbClr val="FFFF00"/>
                </a:solidFill>
              </a:rPr>
            </a:br>
            <a:r>
              <a:rPr lang="vi-VN" sz="4400" dirty="0" smtClean="0">
                <a:solidFill>
                  <a:srgbClr val="FFFF00"/>
                </a:solidFill>
              </a:rPr>
              <a:t>              Thiết kế chương trình</a:t>
            </a:r>
            <a:endParaRPr sz="4400" dirty="0">
              <a:solidFill>
                <a:srgbClr val="FFFF00"/>
              </a:solidFill>
            </a:endParaRPr>
          </a:p>
        </p:txBody>
      </p:sp>
      <p:pic>
        <p:nvPicPr>
          <p:cNvPr id="236" name="Google Shape;2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0964" y="1061248"/>
            <a:ext cx="881600" cy="8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988" y="1402700"/>
            <a:ext cx="599200" cy="513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254484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Phân tích hệ thống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720000" y="1295400"/>
            <a:ext cx="759668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hóa yêu cầu bằng UML</a:t>
            </a:r>
          </a:p>
          <a:p>
            <a:pPr marL="285750" indent="-285750">
              <a:buFontTx/>
              <a:buChar char="-"/>
            </a:pPr>
            <a:r>
              <a:rPr lang="vi-V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ca sử dụng</a:t>
            </a:r>
          </a:p>
          <a:p>
            <a:r>
              <a:rPr lang="vi-V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hóa khái niệm phân tích thiết kế hệ thống theo chức năng</a:t>
            </a:r>
          </a:p>
          <a:p>
            <a:r>
              <a:rPr lang="vi-V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lớp tổng quát của hệ thống</a:t>
            </a:r>
          </a:p>
          <a:p>
            <a:r>
              <a:rPr lang="vi-V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hóa kiến trúc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2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>
            <a:spLocks noGrp="1"/>
          </p:cNvSpPr>
          <p:nvPr>
            <p:ph type="title"/>
          </p:nvPr>
        </p:nvSpPr>
        <p:spPr>
          <a:xfrm>
            <a:off x="920246" y="562094"/>
            <a:ext cx="549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Thiết kế hệ thống</a:t>
            </a:r>
            <a:endParaRPr dirty="0"/>
          </a:p>
        </p:txBody>
      </p:sp>
      <p:pic>
        <p:nvPicPr>
          <p:cNvPr id="244" name="Google Shape;2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93617" y="3780115"/>
            <a:ext cx="2827725" cy="2495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6463" y="2537225"/>
            <a:ext cx="599200" cy="5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537263">
            <a:off x="7222437" y="793850"/>
            <a:ext cx="599200" cy="5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282" y="1360003"/>
            <a:ext cx="5268060" cy="3048425"/>
          </a:xfrm>
          <a:prstGeom prst="rect">
            <a:avLst/>
          </a:prstGeom>
        </p:spPr>
      </p:pic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>
            <a:spLocks noGrp="1"/>
          </p:cNvSpPr>
          <p:nvPr>
            <p:ph type="title" idx="2"/>
          </p:nvPr>
        </p:nvSpPr>
        <p:spPr>
          <a:xfrm>
            <a:off x="2394744" y="148595"/>
            <a:ext cx="3424777" cy="2431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 dirty="0">
                <a:latin typeface="Montserrat" panose="00000500000000000000" pitchFamily="2" charset="0"/>
              </a:rPr>
              <a:t/>
            </a:r>
            <a:br>
              <a:rPr lang="vi-VN" sz="3600" dirty="0">
                <a:latin typeface="Montserrat" panose="00000500000000000000" pitchFamily="2" charset="0"/>
              </a:rPr>
            </a:br>
            <a:r>
              <a:rPr lang="vi-VN" sz="3600" dirty="0">
                <a:latin typeface="Montserrat" panose="00000500000000000000" pitchFamily="2" charset="0"/>
              </a:rPr>
              <a:t>Đăng Nhập Hệ Thống</a:t>
            </a:r>
            <a:endParaRPr sz="3600" dirty="0">
              <a:latin typeface="Montserrat" panose="00000500000000000000" pitchFamily="2" charset="0"/>
            </a:endParaRPr>
          </a:p>
        </p:txBody>
      </p:sp>
      <p:sp>
        <p:nvSpPr>
          <p:cNvPr id="258" name="Google Shape;258;p37"/>
          <p:cNvSpPr/>
          <p:nvPr/>
        </p:nvSpPr>
        <p:spPr>
          <a:xfrm>
            <a:off x="5963178" y="2209248"/>
            <a:ext cx="268977" cy="370969"/>
          </a:xfrm>
          <a:custGeom>
            <a:avLst/>
            <a:gdLst/>
            <a:ahLst/>
            <a:cxnLst/>
            <a:rect l="l" t="t" r="r" b="b"/>
            <a:pathLst>
              <a:path w="9138" h="12603" extrusionOk="0">
                <a:moveTo>
                  <a:pt x="5420" y="788"/>
                </a:moveTo>
                <a:cubicBezTo>
                  <a:pt x="7026" y="788"/>
                  <a:pt x="8287" y="2080"/>
                  <a:pt x="8287" y="3655"/>
                </a:cubicBezTo>
                <a:lnTo>
                  <a:pt x="8287" y="4978"/>
                </a:lnTo>
                <a:lnTo>
                  <a:pt x="5829" y="4978"/>
                </a:lnTo>
                <a:lnTo>
                  <a:pt x="5829" y="3718"/>
                </a:lnTo>
                <a:cubicBezTo>
                  <a:pt x="5829" y="3151"/>
                  <a:pt x="5451" y="2710"/>
                  <a:pt x="4979" y="2521"/>
                </a:cubicBezTo>
                <a:lnTo>
                  <a:pt x="4979" y="788"/>
                </a:lnTo>
                <a:close/>
                <a:moveTo>
                  <a:pt x="4159" y="882"/>
                </a:moveTo>
                <a:lnTo>
                  <a:pt x="4159" y="2615"/>
                </a:lnTo>
                <a:cubicBezTo>
                  <a:pt x="3687" y="2773"/>
                  <a:pt x="3340" y="3245"/>
                  <a:pt x="3340" y="3781"/>
                </a:cubicBezTo>
                <a:lnTo>
                  <a:pt x="3340" y="5041"/>
                </a:lnTo>
                <a:lnTo>
                  <a:pt x="851" y="5041"/>
                </a:lnTo>
                <a:lnTo>
                  <a:pt x="851" y="3749"/>
                </a:lnTo>
                <a:cubicBezTo>
                  <a:pt x="851" y="2143"/>
                  <a:pt x="2175" y="882"/>
                  <a:pt x="3781" y="882"/>
                </a:cubicBezTo>
                <a:close/>
                <a:moveTo>
                  <a:pt x="4569" y="3308"/>
                </a:moveTo>
                <a:cubicBezTo>
                  <a:pt x="4790" y="3308"/>
                  <a:pt x="4947" y="3497"/>
                  <a:pt x="4947" y="3749"/>
                </a:cubicBezTo>
                <a:lnTo>
                  <a:pt x="4947" y="5388"/>
                </a:lnTo>
                <a:cubicBezTo>
                  <a:pt x="4947" y="5620"/>
                  <a:pt x="4736" y="5830"/>
                  <a:pt x="4504" y="5830"/>
                </a:cubicBezTo>
                <a:cubicBezTo>
                  <a:pt x="4453" y="5830"/>
                  <a:pt x="4400" y="5820"/>
                  <a:pt x="4348" y="5797"/>
                </a:cubicBezTo>
                <a:cubicBezTo>
                  <a:pt x="4191" y="5703"/>
                  <a:pt x="4128" y="5608"/>
                  <a:pt x="4128" y="5388"/>
                </a:cubicBezTo>
                <a:lnTo>
                  <a:pt x="4128" y="3718"/>
                </a:lnTo>
                <a:cubicBezTo>
                  <a:pt x="4159" y="3466"/>
                  <a:pt x="4348" y="3308"/>
                  <a:pt x="4569" y="3308"/>
                </a:cubicBezTo>
                <a:close/>
                <a:moveTo>
                  <a:pt x="8287" y="5797"/>
                </a:moveTo>
                <a:lnTo>
                  <a:pt x="8287" y="8948"/>
                </a:lnTo>
                <a:cubicBezTo>
                  <a:pt x="8287" y="10554"/>
                  <a:pt x="6995" y="11815"/>
                  <a:pt x="5420" y="11815"/>
                </a:cubicBezTo>
                <a:lnTo>
                  <a:pt x="3781" y="11815"/>
                </a:lnTo>
                <a:cubicBezTo>
                  <a:pt x="2143" y="11815"/>
                  <a:pt x="883" y="10523"/>
                  <a:pt x="851" y="8948"/>
                </a:cubicBezTo>
                <a:lnTo>
                  <a:pt x="851" y="5797"/>
                </a:lnTo>
                <a:lnTo>
                  <a:pt x="3403" y="5797"/>
                </a:lnTo>
                <a:cubicBezTo>
                  <a:pt x="3498" y="6018"/>
                  <a:pt x="3655" y="6270"/>
                  <a:pt x="3876" y="6427"/>
                </a:cubicBezTo>
                <a:cubicBezTo>
                  <a:pt x="4098" y="6579"/>
                  <a:pt x="4340" y="6649"/>
                  <a:pt x="4575" y="6649"/>
                </a:cubicBezTo>
                <a:cubicBezTo>
                  <a:pt x="5073" y="6649"/>
                  <a:pt x="5542" y="6332"/>
                  <a:pt x="5735" y="5797"/>
                </a:cubicBezTo>
                <a:close/>
                <a:moveTo>
                  <a:pt x="3750" y="0"/>
                </a:moveTo>
                <a:cubicBezTo>
                  <a:pt x="1702" y="0"/>
                  <a:pt x="1" y="1670"/>
                  <a:pt x="1" y="3718"/>
                </a:cubicBezTo>
                <a:lnTo>
                  <a:pt x="1" y="8885"/>
                </a:lnTo>
                <a:cubicBezTo>
                  <a:pt x="1" y="10932"/>
                  <a:pt x="1639" y="12602"/>
                  <a:pt x="3750" y="12602"/>
                </a:cubicBezTo>
                <a:lnTo>
                  <a:pt x="5388" y="12602"/>
                </a:lnTo>
                <a:cubicBezTo>
                  <a:pt x="7436" y="12602"/>
                  <a:pt x="9137" y="10964"/>
                  <a:pt x="9074" y="8885"/>
                </a:cubicBezTo>
                <a:lnTo>
                  <a:pt x="9074" y="3686"/>
                </a:lnTo>
                <a:cubicBezTo>
                  <a:pt x="9137" y="1670"/>
                  <a:pt x="7467" y="0"/>
                  <a:pt x="538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181" y="1959945"/>
            <a:ext cx="4667901" cy="23339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1"/>
          <p:cNvSpPr txBox="1">
            <a:spLocks noGrp="1"/>
          </p:cNvSpPr>
          <p:nvPr>
            <p:ph type="title"/>
          </p:nvPr>
        </p:nvSpPr>
        <p:spPr>
          <a:xfrm>
            <a:off x="2617741" y="402772"/>
            <a:ext cx="3902802" cy="1052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 dirty="0" smtClean="0">
                <a:solidFill>
                  <a:schemeClr val="tx2">
                    <a:lumMod val="90000"/>
                  </a:schemeClr>
                </a:solidFill>
              </a:rPr>
              <a:t>Giao diện quản lý</a:t>
            </a:r>
            <a:r>
              <a:rPr lang="vi-VN" dirty="0"/>
              <a:t/>
            </a:r>
            <a:br>
              <a:rPr lang="vi-VN" dirty="0"/>
            </a:br>
            <a:endParaRPr dirty="0">
              <a:solidFill>
                <a:schemeClr val="tx2">
                  <a:lumMod val="9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28" y="1146445"/>
            <a:ext cx="7576457" cy="3618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1520009" y="155752"/>
            <a:ext cx="5876261" cy="616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Thành viên nhóm</a:t>
            </a:r>
            <a:endParaRPr/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3650" y="4000400"/>
            <a:ext cx="599200" cy="5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61FF9C7-AE8B-4B3B-B985-AA6C500B5982}"/>
              </a:ext>
            </a:extLst>
          </p:cNvPr>
          <p:cNvSpPr/>
          <p:nvPr/>
        </p:nvSpPr>
        <p:spPr>
          <a:xfrm>
            <a:off x="897778" y="1373139"/>
            <a:ext cx="1708788" cy="1716902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AD164D-A7AA-4542-AF07-F08525D45374}"/>
              </a:ext>
            </a:extLst>
          </p:cNvPr>
          <p:cNvSpPr txBox="1"/>
          <p:nvPr/>
        </p:nvSpPr>
        <p:spPr>
          <a:xfrm>
            <a:off x="771427" y="3191422"/>
            <a:ext cx="1955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solidFill>
                  <a:schemeClr val="tx1"/>
                </a:solidFill>
                <a:latin typeface="Montserrat" panose="00000500000000000000" pitchFamily="2" charset="0"/>
              </a:rPr>
              <a:t>Dương Minh Hải</a:t>
            </a:r>
            <a:endParaRPr lang="en-US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BC2FD-30A1-44B4-A45F-04CCAFF8F7A1}"/>
              </a:ext>
            </a:extLst>
          </p:cNvPr>
          <p:cNvSpPr txBox="1"/>
          <p:nvPr/>
        </p:nvSpPr>
        <p:spPr>
          <a:xfrm>
            <a:off x="3459046" y="3191420"/>
            <a:ext cx="1998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solidFill>
                  <a:schemeClr val="tx1"/>
                </a:solidFill>
                <a:latin typeface="Montserrat" panose="00000500000000000000" pitchFamily="2" charset="0"/>
              </a:rPr>
              <a:t>Lương Ngọc Quảng</a:t>
            </a: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897507-368C-442E-A7E2-D98E44C64AB0}"/>
              </a:ext>
            </a:extLst>
          </p:cNvPr>
          <p:cNvSpPr txBox="1"/>
          <p:nvPr/>
        </p:nvSpPr>
        <p:spPr>
          <a:xfrm>
            <a:off x="6706017" y="3191421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Vũ Minh Hiếu</a:t>
            </a:r>
            <a:endParaRPr lang="en-US" dirty="0">
              <a:solidFill>
                <a:schemeClr val="tx1"/>
              </a:solidFill>
              <a:latin typeface="Modern No. 20" panose="02070704070505020303" pitchFamily="18" charset="0"/>
              <a:ea typeface="Verdana" panose="020B060403050404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61FF9C7-AE8B-4B3B-B985-AA6C500B5982}"/>
              </a:ext>
            </a:extLst>
          </p:cNvPr>
          <p:cNvSpPr/>
          <p:nvPr/>
        </p:nvSpPr>
        <p:spPr>
          <a:xfrm>
            <a:off x="3603745" y="1373139"/>
            <a:ext cx="1708788" cy="1716902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61FF9C7-AE8B-4B3B-B985-AA6C500B5982}"/>
              </a:ext>
            </a:extLst>
          </p:cNvPr>
          <p:cNvSpPr/>
          <p:nvPr/>
        </p:nvSpPr>
        <p:spPr>
          <a:xfrm>
            <a:off x="6541876" y="1373139"/>
            <a:ext cx="1708788" cy="1716902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Tổng Quan Nội Dung</a:t>
            </a:r>
            <a:endParaRPr dirty="0"/>
          </a:p>
        </p:txBody>
      </p:sp>
      <p:sp>
        <p:nvSpPr>
          <p:cNvPr id="222" name="Google Shape;222;p34"/>
          <p:cNvSpPr txBox="1">
            <a:spLocks noGrp="1"/>
          </p:cNvSpPr>
          <p:nvPr>
            <p:ph type="title" idx="9"/>
          </p:nvPr>
        </p:nvSpPr>
        <p:spPr>
          <a:xfrm>
            <a:off x="5138937" y="1895726"/>
            <a:ext cx="1488285" cy="20827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/>
              <a:t/>
            </a:r>
            <a:br>
              <a:rPr lang="en" sz="2000" dirty="0"/>
            </a:br>
            <a:r>
              <a:rPr lang="en" sz="2000" dirty="0"/>
              <a:t>03</a:t>
            </a:r>
            <a:br>
              <a:rPr lang="en" sz="2000" dirty="0"/>
            </a:br>
            <a:r>
              <a:rPr lang="vi-VN" sz="2000" dirty="0"/>
              <a:t>Y</a:t>
            </a:r>
            <a:r>
              <a:rPr lang="vi-VN" sz="2000" dirty="0" smtClean="0"/>
              <a:t>êu cầu</a:t>
            </a:r>
            <a:r>
              <a:rPr lang="en" sz="2000" dirty="0"/>
              <a:t/>
            </a:r>
            <a:br>
              <a:rPr lang="en" sz="2000" dirty="0"/>
            </a:br>
            <a:r>
              <a:rPr lang="en" sz="2000" dirty="0"/>
              <a:t/>
            </a:r>
            <a:br>
              <a:rPr lang="en" sz="2000" dirty="0"/>
            </a:br>
            <a:r>
              <a:rPr lang="vi-VN" sz="1400" dirty="0"/>
              <a:t>Xác định các yêu cầu hệ thống sau khảo sát</a:t>
            </a:r>
            <a:r>
              <a:rPr lang="en" sz="2000" dirty="0"/>
              <a:t/>
            </a:r>
            <a:br>
              <a:rPr lang="en" sz="2000" dirty="0"/>
            </a:br>
            <a:endParaRPr sz="2000" dirty="0"/>
          </a:p>
        </p:txBody>
      </p:sp>
      <p:sp>
        <p:nvSpPr>
          <p:cNvPr id="223" name="Google Shape;223;p34"/>
          <p:cNvSpPr txBox="1">
            <a:spLocks noGrp="1"/>
          </p:cNvSpPr>
          <p:nvPr>
            <p:ph type="title" idx="8"/>
          </p:nvPr>
        </p:nvSpPr>
        <p:spPr>
          <a:xfrm>
            <a:off x="703258" y="1386883"/>
            <a:ext cx="1488287" cy="20862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01</a:t>
            </a:r>
            <a:br>
              <a:rPr lang="en-US" sz="2000" dirty="0"/>
            </a:br>
            <a:r>
              <a:rPr lang="vi-VN" sz="2000" dirty="0" smtClean="0"/>
              <a:t>Tổng quan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vi-VN" sz="1400" dirty="0" smtClean="0"/>
              <a:t>Giới thiệu đề tài quản lý rạp chiếu phim</a:t>
            </a:r>
            <a:r>
              <a:rPr lang="vi-VN" sz="1400" dirty="0"/>
              <a:t/>
            </a:r>
            <a:br>
              <a:rPr lang="vi-VN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</a:t>
            </a:r>
            <a:endParaRPr sz="2000" dirty="0"/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13"/>
          </p:nvPr>
        </p:nvSpPr>
        <p:spPr>
          <a:xfrm>
            <a:off x="2921098" y="1618900"/>
            <a:ext cx="1488285" cy="20827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/>
              <a:t/>
            </a:r>
            <a:br>
              <a:rPr lang="en" sz="2000" dirty="0"/>
            </a:br>
            <a:r>
              <a:rPr lang="en" sz="2000" dirty="0"/>
              <a:t/>
            </a:r>
            <a:br>
              <a:rPr lang="en" sz="2000" dirty="0"/>
            </a:br>
            <a:r>
              <a:rPr lang="en" sz="2000" dirty="0"/>
              <a:t/>
            </a:r>
            <a:br>
              <a:rPr lang="en" sz="2000" dirty="0"/>
            </a:br>
            <a:r>
              <a:rPr lang="en" sz="2000" dirty="0"/>
              <a:t/>
            </a:r>
            <a:br>
              <a:rPr lang="en" sz="2000" dirty="0"/>
            </a:br>
            <a:r>
              <a:rPr lang="en" sz="2000" dirty="0"/>
              <a:t/>
            </a:r>
            <a:br>
              <a:rPr lang="en" sz="2000" dirty="0"/>
            </a:br>
            <a:r>
              <a:rPr lang="en" sz="2000" dirty="0"/>
              <a:t/>
            </a:r>
            <a:br>
              <a:rPr lang="en" sz="2000" dirty="0"/>
            </a:br>
            <a:r>
              <a:rPr lang="en" sz="2000" dirty="0"/>
              <a:t/>
            </a:r>
            <a:br>
              <a:rPr lang="en" sz="2000" dirty="0"/>
            </a:br>
            <a:r>
              <a:rPr lang="en" sz="2000" dirty="0"/>
              <a:t/>
            </a:r>
            <a:br>
              <a:rPr lang="en" sz="2000" dirty="0"/>
            </a:br>
            <a:r>
              <a:rPr lang="en" sz="2000" dirty="0"/>
              <a:t>02</a:t>
            </a:r>
            <a:br>
              <a:rPr lang="en" sz="2000" dirty="0"/>
            </a:br>
            <a:r>
              <a:rPr lang="vi-VN" sz="2000" dirty="0" smtClean="0"/>
              <a:t>Khảo Sát</a:t>
            </a:r>
            <a:r>
              <a:rPr lang="en" sz="2000" dirty="0"/>
              <a:t/>
            </a:r>
            <a:br>
              <a:rPr lang="en" sz="2000" dirty="0"/>
            </a:br>
            <a:r>
              <a:rPr lang="en" sz="2000" dirty="0"/>
              <a:t/>
            </a:r>
            <a:br>
              <a:rPr lang="en" sz="2000" dirty="0"/>
            </a:br>
            <a:r>
              <a:rPr lang="vi-VN" sz="1400" dirty="0" smtClean="0"/>
              <a:t>Khảo sát thực trạng hệ thống</a:t>
            </a:r>
            <a:r>
              <a:rPr lang="vi-VN" sz="2000" dirty="0"/>
              <a:t/>
            </a:r>
            <a:br>
              <a:rPr lang="vi-VN" sz="2000" dirty="0"/>
            </a:br>
            <a:r>
              <a:rPr lang="en" sz="2000" dirty="0"/>
              <a:t/>
            </a:r>
            <a:br>
              <a:rPr lang="en" sz="2000" dirty="0"/>
            </a:br>
            <a:r>
              <a:rPr lang="en" sz="2000" dirty="0"/>
              <a:t/>
            </a:r>
            <a:br>
              <a:rPr lang="en" sz="2000" dirty="0"/>
            </a:br>
            <a:r>
              <a:rPr lang="en" sz="2000" dirty="0"/>
              <a:t/>
            </a:r>
            <a:br>
              <a:rPr lang="en" sz="2000" dirty="0"/>
            </a:br>
            <a:r>
              <a:rPr lang="en" sz="2000" dirty="0"/>
              <a:t/>
            </a:r>
            <a:br>
              <a:rPr lang="en" sz="2000" dirty="0"/>
            </a:br>
            <a:r>
              <a:rPr lang="en" sz="2000" dirty="0"/>
              <a:t/>
            </a:r>
            <a:br>
              <a:rPr lang="en" sz="2000" dirty="0"/>
            </a:br>
            <a:r>
              <a:rPr lang="en" sz="2000" dirty="0"/>
              <a:t/>
            </a:r>
            <a:br>
              <a:rPr lang="en" sz="2000" dirty="0"/>
            </a:br>
            <a:r>
              <a:rPr lang="en" sz="2000" dirty="0"/>
              <a:t/>
            </a:r>
            <a:br>
              <a:rPr lang="en" sz="2000" dirty="0"/>
            </a:br>
            <a:endParaRPr sz="2000" dirty="0"/>
          </a:p>
        </p:txBody>
      </p:sp>
      <p:sp>
        <p:nvSpPr>
          <p:cNvPr id="225" name="Google Shape;225;p34"/>
          <p:cNvSpPr txBox="1">
            <a:spLocks noGrp="1"/>
          </p:cNvSpPr>
          <p:nvPr>
            <p:ph type="title" idx="14"/>
          </p:nvPr>
        </p:nvSpPr>
        <p:spPr>
          <a:xfrm>
            <a:off x="7195771" y="2287729"/>
            <a:ext cx="1491029" cy="20827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/>
              <a:t>04</a:t>
            </a:r>
            <a:br>
              <a:rPr lang="en" sz="2000" dirty="0"/>
            </a:br>
            <a:r>
              <a:rPr lang="vi-VN" sz="2000" dirty="0" smtClean="0"/>
              <a:t>Thiết kế</a:t>
            </a:r>
            <a:r>
              <a:rPr lang="en" sz="2000" dirty="0"/>
              <a:t/>
            </a:r>
            <a:br>
              <a:rPr lang="en" sz="2000" dirty="0"/>
            </a:br>
            <a:r>
              <a:rPr lang="en" sz="2000" dirty="0"/>
              <a:t/>
            </a:r>
            <a:br>
              <a:rPr lang="en" sz="2000" dirty="0"/>
            </a:br>
            <a:r>
              <a:rPr lang="vi-VN" sz="1400" dirty="0" smtClean="0"/>
              <a:t>Phân tích và thiết kế hệ thống</a:t>
            </a:r>
            <a:endParaRPr sz="2000" dirty="0"/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0552" y="4302874"/>
            <a:ext cx="1169375" cy="11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931831" y="3978525"/>
            <a:ext cx="2244489" cy="2086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7085" y="-1519098"/>
            <a:ext cx="36576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5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animBg="1"/>
      <p:bldP spid="223" grpId="0" animBg="1"/>
      <p:bldP spid="224" grpId="0" animBg="1"/>
      <p:bldP spid="2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-364685" y="1915798"/>
            <a:ext cx="6639360" cy="16374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sz="4400" dirty="0" smtClean="0">
                <a:solidFill>
                  <a:srgbClr val="FFFF00"/>
                </a:solidFill>
              </a:rPr>
              <a:t>Tổng Quan Về Đề Tài</a:t>
            </a:r>
            <a:br>
              <a:rPr lang="vi-VN" sz="4400" dirty="0" smtClean="0">
                <a:solidFill>
                  <a:srgbClr val="FFFF00"/>
                </a:solidFill>
              </a:rPr>
            </a:br>
            <a:r>
              <a:rPr lang="vi-VN" sz="4400" dirty="0" smtClean="0">
                <a:solidFill>
                  <a:srgbClr val="FFFF00"/>
                </a:solidFill>
              </a:rPr>
              <a:t>              </a:t>
            </a:r>
            <a:r>
              <a:rPr lang="vi-VN" sz="4400" dirty="0" smtClean="0">
                <a:solidFill>
                  <a:srgbClr val="FFFF00"/>
                </a:solidFill>
              </a:rPr>
              <a:t>Quản lý Rạp Phim </a:t>
            </a:r>
            <a:endParaRPr sz="4400" dirty="0">
              <a:solidFill>
                <a:srgbClr val="FFFF00"/>
              </a:solidFill>
            </a:endParaRPr>
          </a:p>
        </p:txBody>
      </p:sp>
      <p:pic>
        <p:nvPicPr>
          <p:cNvPr id="236" name="Google Shape;2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0964" y="1061248"/>
            <a:ext cx="881600" cy="8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988" y="1402700"/>
            <a:ext cx="599200" cy="51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Giới thiệu đề tài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720000" y="1295400"/>
            <a:ext cx="759668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COVID-19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ngoặt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nghề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domino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sụp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trệ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...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bão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đen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QUẢN LÝ 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RẠP CHIẾU PHIM LOTTE CINEMA THĂNG LONG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xúc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9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Bảng phân công việc nhóm</a:t>
            </a:r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750073"/>
              </p:ext>
            </p:extLst>
          </p:nvPr>
        </p:nvGraphicFramePr>
        <p:xfrm>
          <a:off x="1353199" y="1148139"/>
          <a:ext cx="6437601" cy="3603253"/>
        </p:xfrm>
        <a:graphic>
          <a:graphicData uri="http://schemas.openxmlformats.org/drawingml/2006/table">
            <a:tbl>
              <a:tblPr firstRow="1" firstCol="1" bandRow="1">
                <a:tableStyleId>{99F2960D-A29F-4EC5-8656-84A1CA13C11C}</a:tableStyleId>
              </a:tblPr>
              <a:tblGrid>
                <a:gridCol w="416518">
                  <a:extLst>
                    <a:ext uri="{9D8B030D-6E8A-4147-A177-3AD203B41FA5}">
                      <a16:colId xmlns:a16="http://schemas.microsoft.com/office/drawing/2014/main" val="91372617"/>
                    </a:ext>
                  </a:extLst>
                </a:gridCol>
                <a:gridCol w="1106570">
                  <a:extLst>
                    <a:ext uri="{9D8B030D-6E8A-4147-A177-3AD203B41FA5}">
                      <a16:colId xmlns:a16="http://schemas.microsoft.com/office/drawing/2014/main" val="2654460743"/>
                    </a:ext>
                  </a:extLst>
                </a:gridCol>
                <a:gridCol w="1029483">
                  <a:extLst>
                    <a:ext uri="{9D8B030D-6E8A-4147-A177-3AD203B41FA5}">
                      <a16:colId xmlns:a16="http://schemas.microsoft.com/office/drawing/2014/main" val="3426161813"/>
                    </a:ext>
                  </a:extLst>
                </a:gridCol>
                <a:gridCol w="1498221">
                  <a:extLst>
                    <a:ext uri="{9D8B030D-6E8A-4147-A177-3AD203B41FA5}">
                      <a16:colId xmlns:a16="http://schemas.microsoft.com/office/drawing/2014/main" val="2898606243"/>
                    </a:ext>
                  </a:extLst>
                </a:gridCol>
                <a:gridCol w="175932">
                  <a:extLst>
                    <a:ext uri="{9D8B030D-6E8A-4147-A177-3AD203B41FA5}">
                      <a16:colId xmlns:a16="http://schemas.microsoft.com/office/drawing/2014/main" val="4261131533"/>
                    </a:ext>
                  </a:extLst>
                </a:gridCol>
                <a:gridCol w="1234012">
                  <a:extLst>
                    <a:ext uri="{9D8B030D-6E8A-4147-A177-3AD203B41FA5}">
                      <a16:colId xmlns:a16="http://schemas.microsoft.com/office/drawing/2014/main" val="2809879801"/>
                    </a:ext>
                  </a:extLst>
                </a:gridCol>
                <a:gridCol w="616695">
                  <a:extLst>
                    <a:ext uri="{9D8B030D-6E8A-4147-A177-3AD203B41FA5}">
                      <a16:colId xmlns:a16="http://schemas.microsoft.com/office/drawing/2014/main" val="3469968143"/>
                    </a:ext>
                  </a:extLst>
                </a:gridCol>
                <a:gridCol w="266696">
                  <a:extLst>
                    <a:ext uri="{9D8B030D-6E8A-4147-A177-3AD203B41FA5}">
                      <a16:colId xmlns:a16="http://schemas.microsoft.com/office/drawing/2014/main" val="918952878"/>
                    </a:ext>
                  </a:extLst>
                </a:gridCol>
                <a:gridCol w="93474">
                  <a:extLst>
                    <a:ext uri="{9D8B030D-6E8A-4147-A177-3AD203B41FA5}">
                      <a16:colId xmlns:a16="http://schemas.microsoft.com/office/drawing/2014/main" val="3525817812"/>
                    </a:ext>
                  </a:extLst>
                </a:gridCol>
              </a:tblGrid>
              <a:tr h="79419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STT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74" marR="680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Tên đầu việc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74" marR="680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Công việc </a:t>
                      </a:r>
                      <a:b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chia đến nhỏ nhất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74" marR="68074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Thành viên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74" marR="6807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Đánh giá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74" marR="680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Kết luận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74" marR="680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74" marR="680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29959723"/>
                  </a:ext>
                </a:extLst>
              </a:tr>
              <a:tr h="675696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74" marR="68074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000" dirty="0">
                          <a:solidFill>
                            <a:schemeClr val="tx1"/>
                          </a:solidFill>
                          <a:effectLst/>
                        </a:rPr>
                        <a:t>Phân tích thiết kế hệ thống rạp chiếu phim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74" marR="6807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000">
                          <a:solidFill>
                            <a:schemeClr val="tx1"/>
                          </a:solidFill>
                          <a:effectLst/>
                        </a:rPr>
                        <a:t>Thu thập dữ liệu, phân tích chức năng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74" marR="68074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000">
                          <a:solidFill>
                            <a:schemeClr val="tx1"/>
                          </a:solidFill>
                          <a:effectLst/>
                        </a:rPr>
                        <a:t>Vũ Minh Hiếu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74" marR="6807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000">
                          <a:solidFill>
                            <a:schemeClr val="tx1"/>
                          </a:solidFill>
                          <a:effectLst/>
                        </a:rPr>
                        <a:t>Thu thập được 70% số liệu thực tế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74" marR="680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74" marR="680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74" marR="680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19047487"/>
                  </a:ext>
                </a:extLst>
              </a:tr>
              <a:tr h="1179947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74" marR="68074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vi-VN" sz="1000">
                          <a:solidFill>
                            <a:schemeClr val="tx1"/>
                          </a:solidFill>
                          <a:effectLst/>
                        </a:rPr>
                        <a:t>Xây dựng hệ thống đưa ra sơ đồ thiết kế quản lý rạp chiếu phim, code chia chức năng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74" marR="68074" marT="0" marB="0" anchor="b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000">
                          <a:solidFill>
                            <a:schemeClr val="tx1"/>
                          </a:solidFill>
                          <a:effectLst/>
                        </a:rPr>
                        <a:t>Lương Ngọc Quảng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74" marR="6807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000">
                          <a:solidFill>
                            <a:schemeClr val="tx1"/>
                          </a:solidFill>
                          <a:effectLst/>
                        </a:rPr>
                        <a:t>Xây dựng đáp ứng khá đầy đủ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74" marR="6807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74" marR="680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74" marR="680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7782016"/>
                  </a:ext>
                </a:extLst>
              </a:tr>
              <a:tr h="766461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74" marR="68074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000">
                          <a:solidFill>
                            <a:schemeClr val="tx1"/>
                          </a:solidFill>
                          <a:effectLst/>
                        </a:rPr>
                        <a:t>Code hệ thống, chỉnh sửa hệ thống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74" marR="680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000">
                          <a:solidFill>
                            <a:schemeClr val="tx1"/>
                          </a:solidFill>
                          <a:effectLst/>
                        </a:rPr>
                        <a:t>Dương Minh Hải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74" marR="6807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74" marR="680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vi-VN" sz="1000">
                          <a:solidFill>
                            <a:schemeClr val="tx1"/>
                          </a:solidFill>
                          <a:effectLst/>
                        </a:rPr>
                        <a:t>Khá chi tiết và đầy đủ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74" marR="6807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74" marR="68074" marT="0" marB="0" anchor="b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074" marR="6807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12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20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-364685" y="1915798"/>
            <a:ext cx="6639360" cy="16374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sz="4400" dirty="0" smtClean="0">
                <a:solidFill>
                  <a:srgbClr val="FFFF00"/>
                </a:solidFill>
              </a:rPr>
              <a:t>Khảo sát thực trạng</a:t>
            </a:r>
            <a:br>
              <a:rPr lang="vi-VN" sz="4400" dirty="0" smtClean="0">
                <a:solidFill>
                  <a:srgbClr val="FFFF00"/>
                </a:solidFill>
              </a:rPr>
            </a:br>
            <a:r>
              <a:rPr lang="vi-VN" sz="4400" dirty="0" smtClean="0">
                <a:solidFill>
                  <a:srgbClr val="FFFF00"/>
                </a:solidFill>
              </a:rPr>
              <a:t>              Xác định yêu cầu</a:t>
            </a:r>
            <a:r>
              <a:rPr lang="vi-VN" sz="4400" dirty="0" smtClean="0">
                <a:solidFill>
                  <a:srgbClr val="FFFF00"/>
                </a:solidFill>
              </a:rPr>
              <a:t> </a:t>
            </a:r>
            <a:endParaRPr sz="4400" dirty="0">
              <a:solidFill>
                <a:srgbClr val="FFFF00"/>
              </a:solidFill>
            </a:endParaRPr>
          </a:p>
        </p:txBody>
      </p:sp>
      <p:pic>
        <p:nvPicPr>
          <p:cNvPr id="236" name="Google Shape;2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0964" y="1061248"/>
            <a:ext cx="881600" cy="85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988" y="1402700"/>
            <a:ext cx="599200" cy="513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41950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Thực trạng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720000" y="1295400"/>
            <a:ext cx="759668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rạp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Lotte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Cinema 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Thăng Long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online.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rạp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80%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20%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Kho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rạp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ùn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rạp phim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Đứng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rạp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niềm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mỏi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rạp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rạp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rạp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66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Xác định yêu cầu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720000" y="1295400"/>
            <a:ext cx="75966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rạp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lvl="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lvl="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lvl="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lvl="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44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utalist Style Planner for College by Slidesgo">
  <a:themeElements>
    <a:clrScheme name="Simple Light">
      <a:dk1>
        <a:srgbClr val="FFFFFF"/>
      </a:dk1>
      <a:lt1>
        <a:srgbClr val="000000"/>
      </a:lt1>
      <a:dk2>
        <a:srgbClr val="B392EA"/>
      </a:dk2>
      <a:lt2>
        <a:srgbClr val="F99FFB"/>
      </a:lt2>
      <a:accent1>
        <a:srgbClr val="3DE3B3"/>
      </a:accent1>
      <a:accent2>
        <a:srgbClr val="7FD8E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DE3B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651</Words>
  <Application>Microsoft Office PowerPoint</Application>
  <PresentationFormat>On-screen Show (16:9)</PresentationFormat>
  <Paragraphs>81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Arial</vt:lpstr>
      <vt:lpstr>Verdana</vt:lpstr>
      <vt:lpstr>Montserrat</vt:lpstr>
      <vt:lpstr>Source Sans Pro</vt:lpstr>
      <vt:lpstr>Modern No. 20</vt:lpstr>
      <vt:lpstr>Roboto Condensed Light</vt:lpstr>
      <vt:lpstr>Bahnschrift SemiLight SemiConde</vt:lpstr>
      <vt:lpstr>Exo 2</vt:lpstr>
      <vt:lpstr>Times New Roman</vt:lpstr>
      <vt:lpstr>SVN-Transformer</vt:lpstr>
      <vt:lpstr>Wingdings</vt:lpstr>
      <vt:lpstr>Nunito</vt:lpstr>
      <vt:lpstr>Brutalist Style Planner for College by Slidesgo</vt:lpstr>
      <vt:lpstr>HỆ THỐNG QUẢN LÝ RẠP CHIẾU PHIM LOTTE CINEMA</vt:lpstr>
      <vt:lpstr>Thành viên nhóm</vt:lpstr>
      <vt:lpstr>Tổng Quan Nội Dung</vt:lpstr>
      <vt:lpstr>Tổng Quan Về Đề Tài               Quản lý Rạp Phim </vt:lpstr>
      <vt:lpstr>Giới thiệu đề tài</vt:lpstr>
      <vt:lpstr>Bảng phân công việc nhóm</vt:lpstr>
      <vt:lpstr>Khảo sát thực trạng               Xác định yêu cầu </vt:lpstr>
      <vt:lpstr>Thực trạng</vt:lpstr>
      <vt:lpstr>Xác định yêu cầu</vt:lpstr>
      <vt:lpstr>Phân tích hệ thống               Thiết kế chương trình</vt:lpstr>
      <vt:lpstr>Phân tích hệ thống</vt:lpstr>
      <vt:lpstr>Thiết kế hệ thống</vt:lpstr>
      <vt:lpstr> Đăng Nhập Hệ Thống</vt:lpstr>
      <vt:lpstr>Giao diện quản lý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Brutalist Style Planner for College</dc:title>
  <dc:creator>ADMIN</dc:creator>
  <cp:lastModifiedBy>NGOC QUANG</cp:lastModifiedBy>
  <cp:revision>12</cp:revision>
  <dcterms:modified xsi:type="dcterms:W3CDTF">2022-12-01T02:00:40Z</dcterms:modified>
</cp:coreProperties>
</file>