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2" r:id="rId5"/>
    <p:sldId id="261" r:id="rId6"/>
    <p:sldId id="267" r:id="rId7"/>
    <p:sldId id="265" r:id="rId8"/>
    <p:sldId id="263" r:id="rId9"/>
    <p:sldId id="266" r:id="rId10"/>
    <p:sldId id="264" r:id="rId11"/>
    <p:sldId id="268" r:id="rId12"/>
    <p:sldId id="270" r:id="rId13"/>
    <p:sldId id="271" r:id="rId14"/>
    <p:sldId id="27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7F58"/>
    <a:srgbClr val="E04E63"/>
    <a:srgbClr val="C2313E"/>
    <a:srgbClr val="B76537"/>
    <a:srgbClr val="BB7733"/>
    <a:srgbClr val="E0664E"/>
    <a:srgbClr val="680E17"/>
    <a:srgbClr val="37287B"/>
    <a:srgbClr val="5146AF"/>
    <a:srgbClr val="DA5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739291"/>
            <a:ext cx="6113537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D67F58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78600" y="3335274"/>
            <a:ext cx="6108200" cy="106893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730" y="281175"/>
            <a:ext cx="8246070" cy="89984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30" y="1655520"/>
            <a:ext cx="8246070" cy="3091168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1426" y="460824"/>
            <a:ext cx="642104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67F5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1425" y="1323749"/>
            <a:ext cx="6421041" cy="334411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79" y="343447"/>
            <a:ext cx="8076896" cy="90286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4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1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4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1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8230" y="-176940"/>
            <a:ext cx="3817625" cy="2748690"/>
          </a:xfrm>
        </p:spPr>
        <p:txBody>
          <a:bodyPr>
            <a:noAutofit/>
          </a:bodyPr>
          <a:lstStyle/>
          <a:p>
            <a:pPr algn="l"/>
            <a:r>
              <a:rPr lang="en-US" sz="8000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0935" y="3335274"/>
            <a:ext cx="3359509" cy="106893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dirty="0"/>
              <a:t>Garbarino Giacomo </a:t>
            </a:r>
          </a:p>
          <a:p>
            <a:pPr algn="l"/>
            <a:r>
              <a:rPr lang="en-US" sz="2000" dirty="0"/>
              <a:t>S4545532</a:t>
            </a:r>
          </a:p>
          <a:p>
            <a:pPr algn="l"/>
            <a:r>
              <a:rPr lang="en-US" sz="2000" dirty="0"/>
              <a:t>University of Genoa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Assessment and 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421041" cy="3165047"/>
          </a:xfrm>
        </p:spPr>
        <p:txBody>
          <a:bodyPr/>
          <a:lstStyle/>
          <a:p>
            <a:r>
              <a:rPr lang="en-US" dirty="0"/>
              <a:t>Height is directly proportional to the size of the training set.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6349743-4D11-4FC3-AC0C-F6D9B743B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770" y="2571750"/>
            <a:ext cx="2963073" cy="230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5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Assessment and 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421041" cy="3165047"/>
          </a:xfrm>
        </p:spPr>
        <p:txBody>
          <a:bodyPr/>
          <a:lstStyle/>
          <a:p>
            <a:r>
              <a:rPr lang="en-US" dirty="0"/>
              <a:t>Height is inversely proportional to the noise.</a:t>
            </a:r>
          </a:p>
          <a:p>
            <a:r>
              <a:rPr lang="en-US" dirty="0"/>
              <a:t>Higher noise, higher overfitting.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BC52D4A-2620-46AA-A1FF-4C3E4D66FC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245" y="3023496"/>
            <a:ext cx="4546034" cy="192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42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/>
              <a:t>Assessment and Conclusions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421041" cy="3165047"/>
          </a:xfrm>
        </p:spPr>
        <p:txBody>
          <a:bodyPr/>
          <a:lstStyle/>
          <a:p>
            <a:r>
              <a:rPr lang="en-US" dirty="0"/>
              <a:t>With the increasing of the height, errors decrease.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A86C6C9-0F1A-46BE-822D-18A674747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95" y="2419045"/>
            <a:ext cx="2923809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6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/>
              <a:t>Assessment and Conclusions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421041" cy="3165047"/>
          </a:xfrm>
        </p:spPr>
        <p:txBody>
          <a:bodyPr/>
          <a:lstStyle/>
          <a:p>
            <a:r>
              <a:rPr lang="en-US" dirty="0"/>
              <a:t>Post-pruning shows better results in the case of very large datasets.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2D7384-766A-4BA6-9FFE-CE35C5B25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2758965"/>
            <a:ext cx="5940589" cy="21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2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/>
              <a:t>Assessment and Conclusions</a:t>
            </a:r>
            <a:endParaRPr lang="en-US" sz="4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421041" cy="3165047"/>
          </a:xfrm>
        </p:spPr>
        <p:txBody>
          <a:bodyPr/>
          <a:lstStyle/>
          <a:p>
            <a:r>
              <a:rPr lang="en-US" dirty="0"/>
              <a:t>K-Fold cross-validation procedure can return a very low height with very low errors.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6A8F8E3-A8F2-4F0B-9B5A-A7A6C1D8B5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885" y="2616328"/>
            <a:ext cx="4102397" cy="211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Why decision trees?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421041" cy="3165047"/>
          </a:xfrm>
        </p:spPr>
        <p:txBody>
          <a:bodyPr/>
          <a:lstStyle/>
          <a:p>
            <a:r>
              <a:rPr lang="en-US" dirty="0"/>
              <a:t>Simulate human decision-making.</a:t>
            </a:r>
          </a:p>
          <a:p>
            <a:r>
              <a:rPr lang="en-US" dirty="0"/>
              <a:t>Help to think about all possible outcomes of a problem.</a:t>
            </a:r>
          </a:p>
          <a:p>
            <a:r>
              <a:rPr lang="en-US" dirty="0"/>
              <a:t>Same approach of flowchart diagrams.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does a decision tree consist of?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808225"/>
            <a:ext cx="6421041" cy="2859637"/>
          </a:xfrm>
        </p:spPr>
        <p:txBody>
          <a:bodyPr/>
          <a:lstStyle/>
          <a:p>
            <a:r>
              <a:rPr lang="en-US" dirty="0"/>
              <a:t>Supervised learning algorithm.</a:t>
            </a:r>
          </a:p>
          <a:p>
            <a:r>
              <a:rPr lang="en-US" dirty="0"/>
              <a:t>Mostly for classification problem.</a:t>
            </a:r>
          </a:p>
          <a:p>
            <a:r>
              <a:rPr lang="en-US" dirty="0"/>
              <a:t>Defines all possible solutions of a problem based on decisions.</a:t>
            </a:r>
          </a:p>
        </p:txBody>
      </p:sp>
    </p:spTree>
    <p:extLst>
      <p:ext uri="{BB962C8B-B14F-4D97-AF65-F5344CB8AC3E}">
        <p14:creationId xmlns:p14="http://schemas.microsoft.com/office/powerpoint/2010/main" val="369010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does a decision tree consist of?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808225"/>
            <a:ext cx="6421041" cy="2859637"/>
          </a:xfrm>
        </p:spPr>
        <p:txBody>
          <a:bodyPr>
            <a:normAutofit fontScale="92500"/>
          </a:bodyPr>
          <a:lstStyle/>
          <a:p>
            <a:r>
              <a:rPr lang="en-US" dirty="0"/>
              <a:t>Tree-structured algorithm.</a:t>
            </a:r>
          </a:p>
          <a:p>
            <a:r>
              <a:rPr lang="en-US" dirty="0"/>
              <a:t>Root node, decision nodes and leaf nodes.</a:t>
            </a:r>
          </a:p>
          <a:p>
            <a:r>
              <a:rPr lang="en-US" dirty="0"/>
              <a:t>Construction of the tree based on two equivalent metrics: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Information gain: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Gini index: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B3CA7EBA-866C-4F87-870E-3CF8A6D17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640" y="3640685"/>
            <a:ext cx="2908826" cy="414622"/>
          </a:xfrm>
          <a:prstGeom prst="rect">
            <a:avLst/>
          </a:prstGeom>
        </p:spPr>
      </p:pic>
      <p:pic>
        <p:nvPicPr>
          <p:cNvPr id="7" name="Immagine 6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20016797-9581-4622-9E87-15E7A22FA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410" y="4172878"/>
            <a:ext cx="1068209" cy="3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8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Decision Tree Algorithm</a:t>
            </a:r>
          </a:p>
        </p:txBody>
      </p:sp>
      <p:pic>
        <p:nvPicPr>
          <p:cNvPr id="3" name="Segnaposto contenuto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C8D183E1-47B2-4212-98C9-424EC6BEC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0" y="1960930"/>
            <a:ext cx="5663044" cy="2681538"/>
          </a:xfrm>
        </p:spPr>
      </p:pic>
    </p:spTree>
    <p:extLst>
      <p:ext uri="{BB962C8B-B14F-4D97-AF65-F5344CB8AC3E}">
        <p14:creationId xmlns:p14="http://schemas.microsoft.com/office/powerpoint/2010/main" val="353133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of Execution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A292443D-E006-458F-B2CA-0E0875F1C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5" y="1538857"/>
            <a:ext cx="2537149" cy="1653677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E709CCB5-89F2-4A49-BB0D-C20896592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393" y="1538857"/>
            <a:ext cx="2744401" cy="1653677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F040885A-4AD2-4A03-A446-C9226B6F0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769" y="3335276"/>
            <a:ext cx="2534253" cy="152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0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28720" y="460824"/>
            <a:ext cx="6871725" cy="763525"/>
          </a:xfrm>
        </p:spPr>
        <p:txBody>
          <a:bodyPr>
            <a:noAutofit/>
          </a:bodyPr>
          <a:lstStyle/>
          <a:p>
            <a:r>
              <a:rPr lang="en-US" sz="4800" dirty="0"/>
              <a:t>Example of a Decision Tree</a:t>
            </a:r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F105B7F1-909D-4FB3-BCCF-D37AC6CB5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34" y="1709737"/>
            <a:ext cx="6105521" cy="2571750"/>
          </a:xfrm>
        </p:spPr>
      </p:pic>
    </p:spTree>
    <p:extLst>
      <p:ext uri="{BB962C8B-B14F-4D97-AF65-F5344CB8AC3E}">
        <p14:creationId xmlns:p14="http://schemas.microsoft.com/office/powerpoint/2010/main" val="133532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Overfitting and Pruning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1425" y="1502815"/>
            <a:ext cx="6421041" cy="3165047"/>
          </a:xfrm>
        </p:spPr>
        <p:txBody>
          <a:bodyPr/>
          <a:lstStyle/>
          <a:p>
            <a:r>
              <a:rPr lang="en-US" dirty="0"/>
              <a:t>Decision trees tend to overfit easily.</a:t>
            </a:r>
          </a:p>
          <a:p>
            <a:r>
              <a:rPr lang="en-US" dirty="0"/>
              <a:t>Pruning is a good way to avoid overfitting.</a:t>
            </a:r>
          </a:p>
          <a:p>
            <a:r>
              <a:rPr lang="en-US" dirty="0"/>
              <a:t>Post-pruning is the most common approach.</a:t>
            </a:r>
          </a:p>
        </p:txBody>
      </p:sp>
    </p:spTree>
    <p:extLst>
      <p:ext uri="{BB962C8B-B14F-4D97-AF65-F5344CB8AC3E}">
        <p14:creationId xmlns:p14="http://schemas.microsoft.com/office/powerpoint/2010/main" val="578505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Example of Post-Pruning</a:t>
            </a:r>
          </a:p>
        </p:txBody>
      </p:sp>
      <p:pic>
        <p:nvPicPr>
          <p:cNvPr id="3" name="Segnaposto contenuto 2">
            <a:extLst>
              <a:ext uri="{FF2B5EF4-FFF2-40B4-BE49-F238E27FC236}">
                <a16:creationId xmlns:a16="http://schemas.microsoft.com/office/drawing/2014/main" id="{D5E4A543-1B55-43B9-96A7-A77B7BD41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718" y="1956735"/>
            <a:ext cx="5590476" cy="2257143"/>
          </a:xfrm>
        </p:spPr>
      </p:pic>
    </p:spTree>
    <p:extLst>
      <p:ext uri="{BB962C8B-B14F-4D97-AF65-F5344CB8AC3E}">
        <p14:creationId xmlns:p14="http://schemas.microsoft.com/office/powerpoint/2010/main" val="881836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Presentazione su schermo (16:9)</PresentationFormat>
  <Paragraphs>37</Paragraphs>
  <Slides>14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Decision Trees</vt:lpstr>
      <vt:lpstr>Why decision trees?</vt:lpstr>
      <vt:lpstr>What does a decision tree consist of?</vt:lpstr>
      <vt:lpstr>What does a decision tree consist of?</vt:lpstr>
      <vt:lpstr>Decision Tree Algorithm</vt:lpstr>
      <vt:lpstr>Example of Execution</vt:lpstr>
      <vt:lpstr>Example of a Decision Tree</vt:lpstr>
      <vt:lpstr>Overfitting and Pruning</vt:lpstr>
      <vt:lpstr>Example of Post-Pruning</vt:lpstr>
      <vt:lpstr>Assessment and Conclusions</vt:lpstr>
      <vt:lpstr>Assessment and Conclusions</vt:lpstr>
      <vt:lpstr>Assessment and Conclusions</vt:lpstr>
      <vt:lpstr>Assessment and Conclusions</vt:lpstr>
      <vt:lpstr>Assessment and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2022-01-19T21:15:52Z</dcterms:modified>
</cp:coreProperties>
</file>