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2"/>
  </p:notesMasterIdLst>
  <p:sldIdLst>
    <p:sldId id="256" r:id="rId2"/>
    <p:sldId id="261" r:id="rId3"/>
    <p:sldId id="262" r:id="rId4"/>
    <p:sldId id="263" r:id="rId5"/>
    <p:sldId id="271" r:id="rId6"/>
    <p:sldId id="264" r:id="rId7"/>
    <p:sldId id="267" r:id="rId8"/>
    <p:sldId id="268" r:id="rId9"/>
    <p:sldId id="257" r:id="rId10"/>
    <p:sldId id="273" r:id="rId11"/>
    <p:sldId id="275" r:id="rId12"/>
    <p:sldId id="276" r:id="rId13"/>
    <p:sldId id="277" r:id="rId14"/>
    <p:sldId id="278" r:id="rId15"/>
    <p:sldId id="279" r:id="rId16"/>
    <p:sldId id="280" r:id="rId17"/>
    <p:sldId id="281" r:id="rId18"/>
    <p:sldId id="282" r:id="rId19"/>
    <p:sldId id="269" r:id="rId20"/>
    <p:sldId id="272"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A1F"/>
    <a:srgbClr val="9EFF29"/>
    <a:srgbClr val="003635"/>
    <a:srgbClr val="D6370C"/>
    <a:srgbClr val="0000CC"/>
    <a:srgbClr val="1D3A00"/>
    <a:srgbClr val="FF856D"/>
    <a:srgbClr val="FF2549"/>
    <a:srgbClr val="005856"/>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28" d="100"/>
          <a:sy n="128" d="100"/>
        </p:scale>
        <p:origin x="400" y="16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3/11/24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3063" y="2794820"/>
            <a:ext cx="8067369" cy="1592824"/>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75188" y="2131143"/>
            <a:ext cx="8082115"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20D5B3E1-EC76-41C6-B866-B030D65E268D}" type="datetime1">
              <a:rPr lang="en-US" smtClean="0"/>
              <a:t>3/11/24</a:t>
            </a:fld>
            <a:endParaRPr lang="en-US"/>
          </a:p>
        </p:txBody>
      </p:sp>
      <p:sp>
        <p:nvSpPr>
          <p:cNvPr id="5" name="Footer Placeholder 4"/>
          <p:cNvSpPr>
            <a:spLocks noGrp="1"/>
          </p:cNvSpPr>
          <p:nvPr>
            <p:ph type="ftr" sz="quarter" idx="11"/>
          </p:nvPr>
        </p:nvSpPr>
        <p:spPr/>
        <p:txBody>
          <a:bodyPr/>
          <a:lstStyle/>
          <a:p>
            <a:r>
              <a:rPr lang="en-US"/>
              <a:t>Department of Computing, Abasyn University Peshawar</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3E3161-0334-4C1C-924E-B311E9A3A3ED}" type="datetime1">
              <a:rPr lang="en-US" smtClean="0"/>
              <a:t>3/11/24</a:t>
            </a:fld>
            <a:endParaRPr lang="en-US"/>
          </a:p>
        </p:txBody>
      </p:sp>
      <p:sp>
        <p:nvSpPr>
          <p:cNvPr id="6" name="Footer Placeholder 5"/>
          <p:cNvSpPr>
            <a:spLocks noGrp="1"/>
          </p:cNvSpPr>
          <p:nvPr>
            <p:ph type="ftr" sz="quarter" idx="11"/>
          </p:nvPr>
        </p:nvSpPr>
        <p:spPr/>
        <p:txBody>
          <a:bodyPr/>
          <a:lstStyle/>
          <a:p>
            <a:r>
              <a:rPr lang="en-US"/>
              <a:t>Department of Computing, Abasyn University Peshawar</a:t>
            </a:r>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69D3CA-A75B-409E-85CF-FBBAC95088FF}" type="datetime1">
              <a:rPr lang="en-US" smtClean="0"/>
              <a:t>3/11/24</a:t>
            </a:fld>
            <a:endParaRPr lang="en-US"/>
          </a:p>
        </p:txBody>
      </p:sp>
      <p:sp>
        <p:nvSpPr>
          <p:cNvPr id="5" name="Footer Placeholder 4"/>
          <p:cNvSpPr>
            <a:spLocks noGrp="1"/>
          </p:cNvSpPr>
          <p:nvPr>
            <p:ph type="ftr" sz="quarter" idx="11"/>
          </p:nvPr>
        </p:nvSpPr>
        <p:spPr/>
        <p:txBody>
          <a:bodyPr/>
          <a:lstStyle/>
          <a:p>
            <a:r>
              <a:rPr lang="en-US"/>
              <a:t>Department of Computing, Abasyn University Peshawar</a:t>
            </a:r>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E60981-ADF3-4D99-A510-E82DEA65C001}" type="datetime1">
              <a:rPr lang="en-US" smtClean="0"/>
              <a:t>3/11/24</a:t>
            </a:fld>
            <a:endParaRPr lang="en-US"/>
          </a:p>
        </p:txBody>
      </p:sp>
      <p:sp>
        <p:nvSpPr>
          <p:cNvPr id="5" name="Footer Placeholder 4"/>
          <p:cNvSpPr>
            <a:spLocks noGrp="1"/>
          </p:cNvSpPr>
          <p:nvPr>
            <p:ph type="ftr" sz="quarter" idx="11"/>
          </p:nvPr>
        </p:nvSpPr>
        <p:spPr/>
        <p:txBody>
          <a:bodyPr/>
          <a:lstStyle/>
          <a:p>
            <a:r>
              <a:rPr lang="en-US"/>
              <a:t>Department of Computing, Abasyn University Peshawar</a:t>
            </a:r>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9826" y="180091"/>
            <a:ext cx="8259098" cy="763526"/>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098755"/>
            <a:ext cx="8246070" cy="376356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F3A314-2AFD-4AF3-B266-8AE8A0808306}" type="datetime1">
              <a:rPr lang="en-US" smtClean="0"/>
              <a:t>3/11/24</a:t>
            </a:fld>
            <a:endParaRPr lang="en-US"/>
          </a:p>
        </p:txBody>
      </p:sp>
      <p:sp>
        <p:nvSpPr>
          <p:cNvPr id="5" name="Footer Placeholder 4"/>
          <p:cNvSpPr>
            <a:spLocks noGrp="1"/>
          </p:cNvSpPr>
          <p:nvPr>
            <p:ph type="ftr" sz="quarter" idx="11"/>
          </p:nvPr>
        </p:nvSpPr>
        <p:spPr>
          <a:xfrm>
            <a:off x="2599034" y="4767263"/>
            <a:ext cx="3945930" cy="273844"/>
          </a:xfrm>
        </p:spPr>
        <p:txBody>
          <a:bodyPr/>
          <a:lstStyle/>
          <a:p>
            <a:r>
              <a:rPr lang="en-US" dirty="0"/>
              <a:t>Department of Computing, Abasyn University Peshawar</a:t>
            </a:r>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3447" y="443407"/>
            <a:ext cx="6658607"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005781" y="1177436"/>
            <a:ext cx="6681021"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A8ADF96-6E7F-4AE3-AEBA-B68CCD1189C2}" type="datetime1">
              <a:rPr lang="en-US" smtClean="0"/>
              <a:t>3/11/24</a:t>
            </a:fld>
            <a:endParaRPr lang="en-US"/>
          </a:p>
        </p:txBody>
      </p:sp>
      <p:sp>
        <p:nvSpPr>
          <p:cNvPr id="5" name="Footer Placeholder 4"/>
          <p:cNvSpPr>
            <a:spLocks noGrp="1"/>
          </p:cNvSpPr>
          <p:nvPr>
            <p:ph type="ftr" sz="quarter" idx="11"/>
          </p:nvPr>
        </p:nvSpPr>
        <p:spPr/>
        <p:txBody>
          <a:bodyPr/>
          <a:lstStyle/>
          <a:p>
            <a:r>
              <a:rPr lang="en-US"/>
              <a:t>Department of Computing, Abasyn University Peshawar</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22E174-CC80-4EDA-97B7-F9204E9C1D79}" type="datetime1">
              <a:rPr lang="en-US" smtClean="0"/>
              <a:t>3/11/24</a:t>
            </a:fld>
            <a:endParaRPr lang="en-US"/>
          </a:p>
        </p:txBody>
      </p:sp>
      <p:sp>
        <p:nvSpPr>
          <p:cNvPr id="5" name="Footer Placeholder 4"/>
          <p:cNvSpPr>
            <a:spLocks noGrp="1"/>
          </p:cNvSpPr>
          <p:nvPr>
            <p:ph type="ftr" sz="quarter" idx="11"/>
          </p:nvPr>
        </p:nvSpPr>
        <p:spPr/>
        <p:txBody>
          <a:bodyPr/>
          <a:lstStyle/>
          <a:p>
            <a:r>
              <a:rPr lang="en-US"/>
              <a:t>Department of Computing, Abasyn University Peshawar</a:t>
            </a:r>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BE516F-A0D9-41DD-A32C-603C157E63C2}" type="datetime1">
              <a:rPr lang="en-US" smtClean="0"/>
              <a:t>3/11/24</a:t>
            </a:fld>
            <a:endParaRPr lang="en-US"/>
          </a:p>
        </p:txBody>
      </p:sp>
      <p:sp>
        <p:nvSpPr>
          <p:cNvPr id="6" name="Footer Placeholder 5"/>
          <p:cNvSpPr>
            <a:spLocks noGrp="1"/>
          </p:cNvSpPr>
          <p:nvPr>
            <p:ph type="ftr" sz="quarter" idx="11"/>
          </p:nvPr>
        </p:nvSpPr>
        <p:spPr/>
        <p:txBody>
          <a:bodyPr/>
          <a:lstStyle/>
          <a:p>
            <a:r>
              <a:rPr lang="en-US"/>
              <a:t>Department of Computing, Abasyn University Peshawar</a:t>
            </a:r>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7943" y="175783"/>
            <a:ext cx="8093365"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08033"/>
            <a:ext cx="4040188" cy="479822"/>
          </a:xfrm>
        </p:spPr>
        <p:txBody>
          <a:bodyPr anchor="b"/>
          <a:lstStyle>
            <a:lvl1pPr marL="0" indent="0" algn="ctr">
              <a:buNone/>
              <a:defRPr sz="2400" b="1">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980430"/>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08033"/>
            <a:ext cx="4041775" cy="479822"/>
          </a:xfrm>
        </p:spPr>
        <p:txBody>
          <a:bodyPr anchor="b"/>
          <a:lstStyle>
            <a:lvl1pPr marL="0" indent="0" algn="ctr">
              <a:buNone/>
              <a:defRPr sz="2400" b="1">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80430"/>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7CFFCF1A-471D-4CB6-BEFE-6AD9F5D27ADF}" type="datetime1">
              <a:rPr lang="en-US" smtClean="0"/>
              <a:t>3/11/24</a:t>
            </a:fld>
            <a:endParaRPr lang="en-US"/>
          </a:p>
        </p:txBody>
      </p:sp>
      <p:sp>
        <p:nvSpPr>
          <p:cNvPr id="8" name="Footer Placeholder 7"/>
          <p:cNvSpPr>
            <a:spLocks noGrp="1"/>
          </p:cNvSpPr>
          <p:nvPr>
            <p:ph type="ftr" sz="quarter" idx="11"/>
          </p:nvPr>
        </p:nvSpPr>
        <p:spPr/>
        <p:txBody>
          <a:bodyPr/>
          <a:lstStyle/>
          <a:p>
            <a:r>
              <a:rPr lang="en-US"/>
              <a:t>Department of Computing, Abasyn University Peshawar</a:t>
            </a:r>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273B37-E21F-4938-BCF0-7112A028A5B1}" type="datetime1">
              <a:rPr lang="en-US" smtClean="0"/>
              <a:t>3/11/24</a:t>
            </a:fld>
            <a:endParaRPr lang="en-US"/>
          </a:p>
        </p:txBody>
      </p:sp>
      <p:sp>
        <p:nvSpPr>
          <p:cNvPr id="4" name="Footer Placeholder 3"/>
          <p:cNvSpPr>
            <a:spLocks noGrp="1"/>
          </p:cNvSpPr>
          <p:nvPr>
            <p:ph type="ftr" sz="quarter" idx="11"/>
          </p:nvPr>
        </p:nvSpPr>
        <p:spPr/>
        <p:txBody>
          <a:bodyPr/>
          <a:lstStyle/>
          <a:p>
            <a:r>
              <a:rPr lang="en-US"/>
              <a:t>Department of Computing, Abasyn University Peshawar</a:t>
            </a:r>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542BB3-8E65-403B-A827-1F3E9721634C}" type="datetime1">
              <a:rPr lang="en-US" smtClean="0"/>
              <a:t>3/11/24</a:t>
            </a:fld>
            <a:endParaRPr lang="en-US"/>
          </a:p>
        </p:txBody>
      </p:sp>
      <p:sp>
        <p:nvSpPr>
          <p:cNvPr id="3" name="Footer Placeholder 2"/>
          <p:cNvSpPr>
            <a:spLocks noGrp="1"/>
          </p:cNvSpPr>
          <p:nvPr>
            <p:ph type="ftr" sz="quarter" idx="11"/>
          </p:nvPr>
        </p:nvSpPr>
        <p:spPr/>
        <p:txBody>
          <a:bodyPr/>
          <a:lstStyle/>
          <a:p>
            <a:r>
              <a:rPr lang="en-US"/>
              <a:t>Department of Computing, Abasyn University Peshawar</a:t>
            </a:r>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26733C-1A42-4692-8529-0D196BB78C5C}" type="datetime1">
              <a:rPr lang="en-US" smtClean="0"/>
              <a:t>3/11/24</a:t>
            </a:fld>
            <a:endParaRPr lang="en-US"/>
          </a:p>
        </p:txBody>
      </p:sp>
      <p:sp>
        <p:nvSpPr>
          <p:cNvPr id="6" name="Footer Placeholder 5"/>
          <p:cNvSpPr>
            <a:spLocks noGrp="1"/>
          </p:cNvSpPr>
          <p:nvPr>
            <p:ph type="ftr" sz="quarter" idx="11"/>
          </p:nvPr>
        </p:nvSpPr>
        <p:spPr/>
        <p:txBody>
          <a:bodyPr/>
          <a:lstStyle/>
          <a:p>
            <a:r>
              <a:rPr lang="en-US"/>
              <a:t>Department of Computing, Abasyn University Peshawar</a:t>
            </a:r>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152AFEE-A507-4C93-A32A-DED390E18D0C}" type="datetime1">
              <a:rPr lang="en-US" smtClean="0"/>
              <a:t>3/11/24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Computing, Abasyn University Peshawar</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ncbi.nlm.nih.gov/pmc/articles/PMC843461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hyperlink" Target="https://www.polyas.com/" TargetMode="External"/><Relationship Id="rId2" Type="http://schemas.openxmlformats.org/officeDocument/2006/relationships/slide" Target="slide1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3279" y="2816942"/>
            <a:ext cx="7860890" cy="1489587"/>
          </a:xfrm>
        </p:spPr>
        <p:txBody>
          <a:bodyPr>
            <a:normAutofit/>
          </a:bodyPr>
          <a:lstStyle/>
          <a:p>
            <a:r>
              <a:rPr lang="en-US" dirty="0"/>
              <a:t>Hybrid Centralized Voting System</a:t>
            </a:r>
          </a:p>
        </p:txBody>
      </p:sp>
      <p:sp>
        <p:nvSpPr>
          <p:cNvPr id="3" name="Subtitle 2"/>
          <p:cNvSpPr>
            <a:spLocks noGrp="1"/>
          </p:cNvSpPr>
          <p:nvPr>
            <p:ph type="subTitle" idx="1"/>
          </p:nvPr>
        </p:nvSpPr>
        <p:spPr>
          <a:xfrm>
            <a:off x="833279" y="1628106"/>
            <a:ext cx="7853517" cy="1188836"/>
          </a:xfrm>
        </p:spPr>
        <p:txBody>
          <a:bodyPr>
            <a:normAutofit/>
          </a:bodyPr>
          <a:lstStyle/>
          <a:p>
            <a:r>
              <a:rPr lang="en-US" dirty="0">
                <a:solidFill>
                  <a:srgbClr val="00B0F0"/>
                </a:solidFill>
              </a:rPr>
              <a:t>M. Fawad</a:t>
            </a:r>
          </a:p>
          <a:p>
            <a:r>
              <a:rPr lang="en-US" dirty="0">
                <a:solidFill>
                  <a:srgbClr val="00B0F0"/>
                </a:solidFill>
              </a:rPr>
              <a:t>Supervised by: Mr. Syed Aizaz </a:t>
            </a:r>
            <a:r>
              <a:rPr lang="en-US" dirty="0" err="1">
                <a:solidFill>
                  <a:srgbClr val="00B0F0"/>
                </a:solidFill>
              </a:rPr>
              <a:t>Ul</a:t>
            </a:r>
            <a:r>
              <a:rPr lang="en-US" dirty="0">
                <a:solidFill>
                  <a:srgbClr val="00B0F0"/>
                </a:solidFill>
              </a:rPr>
              <a:t> Haqq</a:t>
            </a:r>
          </a:p>
          <a:p>
            <a:endParaRPr lang="en-US" dirty="0">
              <a:solidFill>
                <a:srgbClr val="00B0F0"/>
              </a:solidFill>
            </a:endParaRPr>
          </a:p>
          <a:p>
            <a:endParaRPr lang="en-US" dirty="0">
              <a:solidFill>
                <a:srgbClr val="00B0F0"/>
              </a:solidFill>
            </a:endParaRPr>
          </a:p>
          <a:p>
            <a:endParaRPr lang="en-US" dirty="0">
              <a:solidFill>
                <a:srgbClr val="00B0F0"/>
              </a:solidFill>
            </a:endParaRPr>
          </a:p>
        </p:txBody>
      </p:sp>
      <p:sp>
        <p:nvSpPr>
          <p:cNvPr id="4" name="Footer Placeholder 3"/>
          <p:cNvSpPr>
            <a:spLocks noGrp="1"/>
          </p:cNvSpPr>
          <p:nvPr>
            <p:ph type="ftr" sz="quarter" idx="11"/>
          </p:nvPr>
        </p:nvSpPr>
        <p:spPr/>
        <p:txBody>
          <a:bodyPr/>
          <a:lstStyle/>
          <a:p>
            <a:r>
              <a:rPr lang="en-US" dirty="0"/>
              <a:t>Department of Computing, Abasyn University Peshawar</a:t>
            </a:r>
          </a:p>
        </p:txBody>
      </p:sp>
      <p:sp>
        <p:nvSpPr>
          <p:cNvPr id="5" name="Slide Number Placeholder 4"/>
          <p:cNvSpPr>
            <a:spLocks noGrp="1"/>
          </p:cNvSpPr>
          <p:nvPr>
            <p:ph type="sldNum" sz="quarter" idx="12"/>
          </p:nvPr>
        </p:nvSpPr>
        <p:spPr>
          <a:xfrm>
            <a:off x="6562825" y="4767263"/>
            <a:ext cx="2133600" cy="273844"/>
          </a:xfrm>
        </p:spPr>
        <p:txBody>
          <a:bodyPr/>
          <a:lstStyle/>
          <a:p>
            <a:fld id="{B82CCC60-E8CD-4174-8B1A-7DF615B22EEF}" type="slidenum">
              <a:rPr lang="en-US" smtClean="0"/>
              <a:pPr/>
              <a:t>1</a:t>
            </a:fld>
            <a:endParaRPr lang="en-US"/>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and Technology </a:t>
            </a:r>
          </a:p>
        </p:txBody>
      </p:sp>
      <p:sp>
        <p:nvSpPr>
          <p:cNvPr id="3" name="Content Placeholder 2"/>
          <p:cNvSpPr>
            <a:spLocks noGrp="1"/>
          </p:cNvSpPr>
          <p:nvPr>
            <p:ph idx="1"/>
          </p:nvPr>
        </p:nvSpPr>
        <p:spPr/>
        <p:txBody>
          <a:bodyPr>
            <a:normAutofit fontScale="32500" lnSpcReduction="20000"/>
          </a:bodyPr>
          <a:lstStyle/>
          <a:p>
            <a:r>
              <a:rPr lang="en-US" sz="3200" b="1" dirty="0">
                <a:latin typeface="Times New Roman" panose="02020603050405020304" pitchFamily="18" charset="0"/>
                <a:cs typeface="Times New Roman" panose="02020603050405020304" pitchFamily="18" charset="0"/>
              </a:rPr>
              <a:t>Front end + Backend: </a:t>
            </a:r>
          </a:p>
          <a:p>
            <a:pPr lvl="1"/>
            <a:r>
              <a:rPr lang="en-US" sz="3200" dirty="0">
                <a:latin typeface="Times New Roman" panose="02020603050405020304" pitchFamily="18" charset="0"/>
                <a:cs typeface="Times New Roman" panose="02020603050405020304" pitchFamily="18" charset="0"/>
              </a:rPr>
              <a:t>Flutter and Dart </a:t>
            </a:r>
          </a:p>
          <a:p>
            <a:pPr lvl="1"/>
            <a:r>
              <a:rPr lang="en-US" sz="3200" dirty="0">
                <a:latin typeface="Times New Roman" panose="02020603050405020304" pitchFamily="18" charset="0"/>
                <a:cs typeface="Times New Roman" panose="02020603050405020304" pitchFamily="18" charset="0"/>
              </a:rPr>
              <a:t>Firebase</a:t>
            </a:r>
          </a:p>
          <a:p>
            <a:endParaRPr lang="en-US" sz="32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Ethereum interaction + Smart contract:</a:t>
            </a:r>
          </a:p>
          <a:p>
            <a:pPr lvl="1"/>
            <a:r>
              <a:rPr lang="en-US" sz="3200" dirty="0">
                <a:latin typeface="Times New Roman" panose="02020603050405020304" pitchFamily="18" charset="0"/>
                <a:cs typeface="Times New Roman" panose="02020603050405020304" pitchFamily="18" charset="0"/>
              </a:rPr>
              <a:t>Solidity v0.8.19</a:t>
            </a:r>
          </a:p>
          <a:p>
            <a:endParaRPr lang="en-US" sz="32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Smart contract testing &amp; deployment: </a:t>
            </a:r>
          </a:p>
          <a:p>
            <a:pPr lvl="1"/>
            <a:r>
              <a:rPr lang="en-US" sz="3200" dirty="0">
                <a:latin typeface="Times New Roman" panose="02020603050405020304" pitchFamily="18" charset="0"/>
                <a:cs typeface="Times New Roman" panose="02020603050405020304" pitchFamily="18" charset="0"/>
              </a:rPr>
              <a:t>Truffle(NPM Package)</a:t>
            </a:r>
          </a:p>
          <a:p>
            <a:pPr lvl="1"/>
            <a:r>
              <a:rPr lang="en-US" sz="3200" dirty="0">
                <a:latin typeface="Times New Roman" panose="02020603050405020304" pitchFamily="18" charset="0"/>
                <a:cs typeface="Times New Roman" panose="02020603050405020304" pitchFamily="18" charset="0"/>
              </a:rPr>
              <a:t>Truffle Ganache(Blockchain simulator)</a:t>
            </a:r>
          </a:p>
          <a:p>
            <a:pPr lvl="1"/>
            <a:r>
              <a:rPr lang="en-US" sz="3200" dirty="0">
                <a:latin typeface="Times New Roman" panose="02020603050405020304" pitchFamily="18" charset="0"/>
                <a:cs typeface="Times New Roman" panose="02020603050405020304" pitchFamily="18" charset="0"/>
              </a:rPr>
              <a:t>Remix IDE(for solidity smart contract deployment on production level blockchain).</a:t>
            </a:r>
          </a:p>
          <a:p>
            <a:pPr lvl="1"/>
            <a:r>
              <a:rPr lang="en-US" sz="3200" dirty="0">
                <a:latin typeface="Times New Roman" panose="02020603050405020304" pitchFamily="18" charset="0"/>
                <a:cs typeface="Times New Roman" panose="02020603050405020304" pitchFamily="18" charset="0"/>
              </a:rPr>
              <a:t>Sepolia blockchain for smart contract’s production level deployment.</a:t>
            </a:r>
          </a:p>
          <a:p>
            <a:pPr lvl="1"/>
            <a:r>
              <a:rPr lang="en-US" sz="3200" dirty="0">
                <a:latin typeface="Times New Roman" panose="02020603050405020304" pitchFamily="18" charset="0"/>
                <a:cs typeface="Times New Roman" panose="02020603050405020304" pitchFamily="18" charset="0"/>
              </a:rPr>
              <a:t>Metamask for contract’s deployment gas fee on production blockchain.</a:t>
            </a:r>
          </a:p>
          <a:p>
            <a:endParaRPr lang="en-US" sz="32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Development IDE:</a:t>
            </a:r>
          </a:p>
          <a:p>
            <a:pPr lvl="1"/>
            <a:r>
              <a:rPr lang="en-US" sz="3200" dirty="0">
                <a:latin typeface="Times New Roman" panose="02020603050405020304" pitchFamily="18" charset="0"/>
                <a:cs typeface="Times New Roman" panose="02020603050405020304" pitchFamily="18" charset="0"/>
              </a:rPr>
              <a:t>VSCode</a:t>
            </a:r>
          </a:p>
          <a:p>
            <a:pPr marL="457200" lvl="1" indent="0">
              <a:buNone/>
            </a:pPr>
            <a:endParaRPr lang="en-US" sz="32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SDLC model</a:t>
            </a:r>
            <a:r>
              <a:rPr lang="en-US" sz="3200" dirty="0">
                <a:latin typeface="Times New Roman" panose="02020603050405020304" pitchFamily="18" charset="0"/>
                <a:cs typeface="Times New Roman" panose="02020603050405020304" pitchFamily="18" charset="0"/>
              </a:rPr>
              <a:t>: </a:t>
            </a:r>
          </a:p>
          <a:p>
            <a:pPr lvl="1"/>
            <a:r>
              <a:rPr lang="en-US" sz="3200" dirty="0">
                <a:latin typeface="Times New Roman" panose="02020603050405020304" pitchFamily="18" charset="0"/>
                <a:cs typeface="Times New Roman" panose="02020603050405020304" pitchFamily="18" charset="0"/>
              </a:rPr>
              <a:t>Waterfall</a:t>
            </a:r>
          </a:p>
          <a:p>
            <a:pPr marL="457200" lvl="1" indent="0">
              <a:buNone/>
            </a:pPr>
            <a:endParaRPr lang="en-US" sz="3200" dirty="0"/>
          </a:p>
          <a:p>
            <a:r>
              <a:rPr lang="en-US" sz="4900" b="1" dirty="0"/>
              <a:t>Reason of usage:</a:t>
            </a:r>
          </a:p>
          <a:p>
            <a:pPr lvl="1"/>
            <a:r>
              <a:rPr lang="en-US" sz="3100" dirty="0"/>
              <a:t>Versality</a:t>
            </a:r>
          </a:p>
          <a:p>
            <a:pPr lvl="1"/>
            <a:r>
              <a:rPr lang="en-US" sz="3100" dirty="0"/>
              <a:t>Domain requirement</a:t>
            </a:r>
          </a:p>
          <a:p>
            <a:endParaRPr lang="en-US" sz="3200" dirty="0"/>
          </a:p>
        </p:txBody>
      </p:sp>
      <p:sp>
        <p:nvSpPr>
          <p:cNvPr id="4" name="Footer Placeholder 3"/>
          <p:cNvSpPr>
            <a:spLocks noGrp="1"/>
          </p:cNvSpPr>
          <p:nvPr>
            <p:ph type="ftr" sz="quarter" idx="11"/>
          </p:nvPr>
        </p:nvSpPr>
        <p:spPr/>
        <p:txBody>
          <a:bodyPr/>
          <a:lstStyle/>
          <a:p>
            <a:r>
              <a:rPr lang="en-US" dirty="0"/>
              <a:t>Department of Computing, Abasyn University Peshawar</a:t>
            </a:r>
          </a:p>
        </p:txBody>
      </p:sp>
      <p:sp>
        <p:nvSpPr>
          <p:cNvPr id="5" name="Slide Number Placeholder 4"/>
          <p:cNvSpPr>
            <a:spLocks noGrp="1"/>
          </p:cNvSpPr>
          <p:nvPr>
            <p:ph type="sldNum" sz="quarter" idx="12"/>
          </p:nvPr>
        </p:nvSpPr>
        <p:spPr/>
        <p:txBody>
          <a:bodyPr/>
          <a:lstStyle/>
          <a:p>
            <a:fld id="{B82CCC60-E8CD-4174-8B1A-7DF615B22EEF}" type="slidenum">
              <a:rPr lang="en-US" smtClean="0"/>
              <a:pPr/>
              <a:t>10</a:t>
            </a:fld>
            <a:endParaRPr lang="en-US"/>
          </a:p>
        </p:txBody>
      </p:sp>
    </p:spTree>
    <p:extLst>
      <p:ext uri="{BB962C8B-B14F-4D97-AF65-F5344CB8AC3E}">
        <p14:creationId xmlns:p14="http://schemas.microsoft.com/office/powerpoint/2010/main" val="890002479"/>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3D9B44-4169-72C4-71C6-51E2F0D00C8A}"/>
              </a:ext>
            </a:extLst>
          </p:cNvPr>
          <p:cNvSpPr>
            <a:spLocks noGrp="1"/>
          </p:cNvSpPr>
          <p:nvPr>
            <p:ph idx="1"/>
          </p:nvPr>
        </p:nvSpPr>
        <p:spPr>
          <a:xfrm>
            <a:off x="457200" y="1051354"/>
            <a:ext cx="8246070" cy="3989753"/>
          </a:xfrm>
        </p:spPr>
        <p:txBody>
          <a:bodyPr>
            <a:normAutofit fontScale="25000" lnSpcReduction="20000"/>
          </a:bodyPr>
          <a:lstStyle/>
          <a:p>
            <a:pPr marL="0" indent="0">
              <a:buNone/>
            </a:pPr>
            <a:r>
              <a:rPr lang="en-GB" sz="4800" b="1" dirty="0"/>
              <a:t>Voters and Candidates apps workflow:</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sz="4400" dirty="0">
              <a:latin typeface="Times New Roman" panose="02020603050405020304" pitchFamily="18" charset="0"/>
              <a:cs typeface="Times New Roman" panose="02020603050405020304" pitchFamily="18" charset="0"/>
            </a:endParaRPr>
          </a:p>
          <a:p>
            <a:endParaRPr lang="en-GB" sz="4400" dirty="0">
              <a:latin typeface="Times New Roman" panose="02020603050405020304" pitchFamily="18" charset="0"/>
              <a:cs typeface="Times New Roman" panose="02020603050405020304" pitchFamily="18" charset="0"/>
            </a:endParaRPr>
          </a:p>
          <a:p>
            <a:r>
              <a:rPr lang="en-GB" sz="4400" dirty="0">
                <a:latin typeface="Times New Roman" panose="02020603050405020304" pitchFamily="18" charset="0"/>
                <a:cs typeface="Times New Roman" panose="02020603050405020304" pitchFamily="18" charset="0"/>
              </a:rPr>
              <a:t>In the above screenshot, you’re able to see the following features which are very basic requirements of system:</a:t>
            </a:r>
          </a:p>
          <a:p>
            <a:pPr lvl="1"/>
            <a:r>
              <a:rPr lang="en-GB" sz="4400" dirty="0">
                <a:latin typeface="Times New Roman" panose="02020603050405020304" pitchFamily="18" charset="0"/>
                <a:cs typeface="Times New Roman" panose="02020603050405020304" pitchFamily="18" charset="0"/>
              </a:rPr>
              <a:t>Employee Auth &amp; validation</a:t>
            </a:r>
          </a:p>
          <a:p>
            <a:pPr lvl="1"/>
            <a:r>
              <a:rPr lang="en-GB" sz="4400" dirty="0">
                <a:latin typeface="Times New Roman" panose="02020603050405020304" pitchFamily="18" charset="0"/>
                <a:cs typeface="Times New Roman" panose="02020603050405020304" pitchFamily="18" charset="0"/>
              </a:rPr>
              <a:t>Eligibility check &amp; validation </a:t>
            </a:r>
          </a:p>
          <a:p>
            <a:pPr lvl="1"/>
            <a:r>
              <a:rPr lang="en-GB" sz="4400" dirty="0">
                <a:latin typeface="Times New Roman" panose="02020603050405020304" pitchFamily="18" charset="0"/>
                <a:cs typeface="Times New Roman" panose="02020603050405020304" pitchFamily="18" charset="0"/>
              </a:rPr>
              <a:t>Performing their role</a:t>
            </a:r>
          </a:p>
          <a:p>
            <a:pPr lvl="1"/>
            <a:r>
              <a:rPr lang="en-GB" sz="4400" dirty="0">
                <a:latin typeface="Times New Roman" panose="02020603050405020304" pitchFamily="18" charset="0"/>
                <a:cs typeface="Times New Roman" panose="02020603050405020304" pitchFamily="18" charset="0"/>
              </a:rPr>
              <a:t>Finish</a:t>
            </a:r>
          </a:p>
          <a:p>
            <a:pPr marL="0" indent="0">
              <a:buNone/>
            </a:pPr>
            <a:r>
              <a:rPr lang="en-GB" dirty="0"/>
              <a:t>				</a:t>
            </a:r>
            <a:r>
              <a:rPr lang="en-GB" sz="4400" dirty="0">
                <a:latin typeface="Times New Roman" panose="02020603050405020304" pitchFamily="18" charset="0"/>
                <a:cs typeface="Times New Roman" panose="02020603050405020304" pitchFamily="18" charset="0"/>
              </a:rPr>
              <a:t>(Continue)</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PK" dirty="0"/>
          </a:p>
        </p:txBody>
      </p:sp>
      <p:sp>
        <p:nvSpPr>
          <p:cNvPr id="2" name="Title 1">
            <a:extLst>
              <a:ext uri="{FF2B5EF4-FFF2-40B4-BE49-F238E27FC236}">
                <a16:creationId xmlns:a16="http://schemas.microsoft.com/office/drawing/2014/main" id="{4DABF21E-8CDD-E15F-447C-3B878006D21E}"/>
              </a:ext>
            </a:extLst>
          </p:cNvPr>
          <p:cNvSpPr>
            <a:spLocks noGrp="1"/>
          </p:cNvSpPr>
          <p:nvPr>
            <p:ph type="title"/>
          </p:nvPr>
        </p:nvSpPr>
        <p:spPr/>
        <p:txBody>
          <a:bodyPr/>
          <a:lstStyle/>
          <a:p>
            <a:r>
              <a:rPr lang="en-US" dirty="0"/>
              <a:t>Designs  | Flowcharts</a:t>
            </a:r>
            <a:endParaRPr lang="en-PK" dirty="0"/>
          </a:p>
        </p:txBody>
      </p:sp>
      <p:sp>
        <p:nvSpPr>
          <p:cNvPr id="4" name="Footer Placeholder 3">
            <a:extLst>
              <a:ext uri="{FF2B5EF4-FFF2-40B4-BE49-F238E27FC236}">
                <a16:creationId xmlns:a16="http://schemas.microsoft.com/office/drawing/2014/main" id="{7AAC07AB-1246-ABCE-FEDB-122E1C80C506}"/>
              </a:ext>
            </a:extLst>
          </p:cNvPr>
          <p:cNvSpPr>
            <a:spLocks noGrp="1"/>
          </p:cNvSpPr>
          <p:nvPr>
            <p:ph type="ftr" sz="quarter" idx="11"/>
          </p:nvPr>
        </p:nvSpPr>
        <p:spPr/>
        <p:txBody>
          <a:bodyPr/>
          <a:lstStyle/>
          <a:p>
            <a:r>
              <a:rPr lang="en-US"/>
              <a:t>Department of Computing, Abasyn University Peshawar</a:t>
            </a:r>
            <a:endParaRPr lang="en-US" dirty="0"/>
          </a:p>
        </p:txBody>
      </p:sp>
      <p:sp>
        <p:nvSpPr>
          <p:cNvPr id="5" name="Slide Number Placeholder 4">
            <a:extLst>
              <a:ext uri="{FF2B5EF4-FFF2-40B4-BE49-F238E27FC236}">
                <a16:creationId xmlns:a16="http://schemas.microsoft.com/office/drawing/2014/main" id="{38DE4792-1773-D564-FB0B-B4404F9A6CFD}"/>
              </a:ext>
            </a:extLst>
          </p:cNvPr>
          <p:cNvSpPr>
            <a:spLocks noGrp="1"/>
          </p:cNvSpPr>
          <p:nvPr>
            <p:ph type="sldNum" sz="quarter" idx="12"/>
          </p:nvPr>
        </p:nvSpPr>
        <p:spPr/>
        <p:txBody>
          <a:bodyPr/>
          <a:lstStyle/>
          <a:p>
            <a:fld id="{B82CCC60-E8CD-4174-8B1A-7DF615B22EEF}" type="slidenum">
              <a:rPr lang="en-US" smtClean="0"/>
              <a:pPr/>
              <a:t>11</a:t>
            </a:fld>
            <a:endParaRPr lang="en-US"/>
          </a:p>
        </p:txBody>
      </p:sp>
      <p:pic>
        <p:nvPicPr>
          <p:cNvPr id="6" name="Picture 5">
            <a:extLst>
              <a:ext uri="{FF2B5EF4-FFF2-40B4-BE49-F238E27FC236}">
                <a16:creationId xmlns:a16="http://schemas.microsoft.com/office/drawing/2014/main" id="{85EBC923-5063-353C-2785-C1455E6262E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9411" y="1272613"/>
            <a:ext cx="5786481" cy="2346486"/>
          </a:xfrm>
          <a:prstGeom prst="rect">
            <a:avLst/>
          </a:prstGeom>
        </p:spPr>
      </p:pic>
    </p:spTree>
    <p:extLst>
      <p:ext uri="{BB962C8B-B14F-4D97-AF65-F5344CB8AC3E}">
        <p14:creationId xmlns:p14="http://schemas.microsoft.com/office/powerpoint/2010/main" val="579470900"/>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6E26C-BA3F-B9EE-0999-BCFC35B22FC1}"/>
              </a:ext>
            </a:extLst>
          </p:cNvPr>
          <p:cNvSpPr>
            <a:spLocks noGrp="1"/>
          </p:cNvSpPr>
          <p:nvPr>
            <p:ph type="title"/>
          </p:nvPr>
        </p:nvSpPr>
        <p:spPr/>
        <p:txBody>
          <a:bodyPr/>
          <a:lstStyle/>
          <a:p>
            <a:r>
              <a:rPr lang="en-PK" dirty="0"/>
              <a:t>Contn.</a:t>
            </a:r>
          </a:p>
        </p:txBody>
      </p:sp>
      <p:sp>
        <p:nvSpPr>
          <p:cNvPr id="3" name="Content Placeholder 2">
            <a:extLst>
              <a:ext uri="{FF2B5EF4-FFF2-40B4-BE49-F238E27FC236}">
                <a16:creationId xmlns:a16="http://schemas.microsoft.com/office/drawing/2014/main" id="{E59F1CEB-F6A9-A98E-5813-DFD24C8933CB}"/>
              </a:ext>
            </a:extLst>
          </p:cNvPr>
          <p:cNvSpPr>
            <a:spLocks noGrp="1"/>
          </p:cNvSpPr>
          <p:nvPr>
            <p:ph idx="1"/>
          </p:nvPr>
        </p:nvSpPr>
        <p:spPr/>
        <p:txBody>
          <a:bodyPr/>
          <a:lstStyle/>
          <a:p>
            <a:r>
              <a:rPr lang="en-GB" sz="1100" dirty="0">
                <a:latin typeface="Times New Roman" panose="02020603050405020304" pitchFamily="18" charset="0"/>
                <a:cs typeface="Times New Roman" panose="02020603050405020304" pitchFamily="18" charset="0"/>
              </a:rPr>
              <a:t>Here the “eligibility check” refers to the bool checks of being eligible to enter the system as per the required role of Voter or Candidate. </a:t>
            </a:r>
          </a:p>
          <a:p>
            <a:endParaRPr lang="en-GB" sz="1100" dirty="0">
              <a:latin typeface="Times New Roman" panose="02020603050405020304" pitchFamily="18" charset="0"/>
              <a:cs typeface="Times New Roman" panose="02020603050405020304" pitchFamily="18" charset="0"/>
            </a:endParaRPr>
          </a:p>
          <a:p>
            <a:r>
              <a:rPr lang="en-GB" sz="1100" dirty="0">
                <a:latin typeface="Times New Roman" panose="02020603050405020304" pitchFamily="18" charset="0"/>
                <a:cs typeface="Times New Roman" panose="02020603050405020304" pitchFamily="18" charset="0"/>
              </a:rPr>
              <a:t>The process “Perform their role” refers to the roles of the both Voter and Candidate, the prior’s role is to cast vote and wait for result and post one’s role is to wait for result until election is done.</a:t>
            </a:r>
          </a:p>
          <a:p>
            <a:pPr marL="0" indent="0">
              <a:buNone/>
            </a:pPr>
            <a:endParaRPr lang="en-GB" sz="1100" dirty="0">
              <a:latin typeface="Times New Roman" panose="02020603050405020304" pitchFamily="18" charset="0"/>
              <a:cs typeface="Times New Roman" panose="02020603050405020304" pitchFamily="18" charset="0"/>
            </a:endParaRPr>
          </a:p>
          <a:p>
            <a:pPr marL="0" indent="0">
              <a:buNone/>
            </a:pPr>
            <a:endParaRPr lang="en-PK" dirty="0"/>
          </a:p>
        </p:txBody>
      </p:sp>
      <p:sp>
        <p:nvSpPr>
          <p:cNvPr id="4" name="Footer Placeholder 3">
            <a:extLst>
              <a:ext uri="{FF2B5EF4-FFF2-40B4-BE49-F238E27FC236}">
                <a16:creationId xmlns:a16="http://schemas.microsoft.com/office/drawing/2014/main" id="{468D39A9-E16C-C0B6-5601-B4968A75789E}"/>
              </a:ext>
            </a:extLst>
          </p:cNvPr>
          <p:cNvSpPr>
            <a:spLocks noGrp="1"/>
          </p:cNvSpPr>
          <p:nvPr>
            <p:ph type="ftr" sz="quarter" idx="11"/>
          </p:nvPr>
        </p:nvSpPr>
        <p:spPr/>
        <p:txBody>
          <a:bodyPr/>
          <a:lstStyle/>
          <a:p>
            <a:r>
              <a:rPr lang="en-US"/>
              <a:t>Department of Computing, Abasyn University Peshawar</a:t>
            </a:r>
            <a:endParaRPr lang="en-US" dirty="0"/>
          </a:p>
        </p:txBody>
      </p:sp>
      <p:sp>
        <p:nvSpPr>
          <p:cNvPr id="5" name="Slide Number Placeholder 4">
            <a:extLst>
              <a:ext uri="{FF2B5EF4-FFF2-40B4-BE49-F238E27FC236}">
                <a16:creationId xmlns:a16="http://schemas.microsoft.com/office/drawing/2014/main" id="{2E6E48B4-8CA5-6055-AD76-82F60A2F5309}"/>
              </a:ext>
            </a:extLst>
          </p:cNvPr>
          <p:cNvSpPr>
            <a:spLocks noGrp="1"/>
          </p:cNvSpPr>
          <p:nvPr>
            <p:ph type="sldNum" sz="quarter" idx="12"/>
          </p:nvPr>
        </p:nvSpPr>
        <p:spPr/>
        <p:txBody>
          <a:bodyPr/>
          <a:lstStyle/>
          <a:p>
            <a:fld id="{B82CCC60-E8CD-4174-8B1A-7DF615B22EEF}" type="slidenum">
              <a:rPr lang="en-US" smtClean="0"/>
              <a:pPr/>
              <a:t>12</a:t>
            </a:fld>
            <a:endParaRPr lang="en-US"/>
          </a:p>
        </p:txBody>
      </p:sp>
    </p:spTree>
    <p:extLst>
      <p:ext uri="{BB962C8B-B14F-4D97-AF65-F5344CB8AC3E}">
        <p14:creationId xmlns:p14="http://schemas.microsoft.com/office/powerpoint/2010/main" val="595945707"/>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086A7-1F42-2949-D62E-FDD73FAABCC2}"/>
              </a:ext>
            </a:extLst>
          </p:cNvPr>
          <p:cNvSpPr>
            <a:spLocks noGrp="1"/>
          </p:cNvSpPr>
          <p:nvPr>
            <p:ph type="title"/>
          </p:nvPr>
        </p:nvSpPr>
        <p:spPr/>
        <p:txBody>
          <a:bodyPr/>
          <a:lstStyle/>
          <a:p>
            <a:r>
              <a:rPr lang="en-US" dirty="0"/>
              <a:t>Designs | </a:t>
            </a:r>
            <a:r>
              <a:rPr lang="en-PK" dirty="0"/>
              <a:t>Flowchart</a:t>
            </a:r>
          </a:p>
        </p:txBody>
      </p:sp>
      <p:sp>
        <p:nvSpPr>
          <p:cNvPr id="3" name="Content Placeholder 2">
            <a:extLst>
              <a:ext uri="{FF2B5EF4-FFF2-40B4-BE49-F238E27FC236}">
                <a16:creationId xmlns:a16="http://schemas.microsoft.com/office/drawing/2014/main" id="{9D3209E2-3280-4345-B6E5-BFB4F965FA1E}"/>
              </a:ext>
            </a:extLst>
          </p:cNvPr>
          <p:cNvSpPr>
            <a:spLocks noGrp="1"/>
          </p:cNvSpPr>
          <p:nvPr>
            <p:ph idx="1"/>
          </p:nvPr>
        </p:nvSpPr>
        <p:spPr/>
        <p:txBody>
          <a:bodyPr>
            <a:normAutofit fontScale="70000" lnSpcReduction="20000"/>
          </a:bodyPr>
          <a:lstStyle/>
          <a:p>
            <a:pPr marL="0" indent="0">
              <a:buNone/>
            </a:pPr>
            <a:r>
              <a:rPr lang="en-PK" sz="1400" b="1" dirty="0"/>
              <a:t>Election Data Admin(EDA) app workflow:</a:t>
            </a:r>
            <a:endParaRPr lang="en-GB" sz="1100" b="1" dirty="0">
              <a:latin typeface="Times New Roman" panose="02020603050405020304" pitchFamily="18" charset="0"/>
              <a:cs typeface="Times New Roman" panose="02020603050405020304" pitchFamily="18" charset="0"/>
            </a:endParaRPr>
          </a:p>
          <a:p>
            <a:r>
              <a:rPr lang="en-GB" sz="1400" dirty="0">
                <a:latin typeface="Times New Roman" panose="02020603050405020304" pitchFamily="18" charset="0"/>
                <a:cs typeface="Times New Roman" panose="02020603050405020304" pitchFamily="18" charset="0"/>
              </a:rPr>
              <a:t>The requirements, and based on it the workflow of the Election Data Admin is as under:</a:t>
            </a:r>
          </a:p>
          <a:p>
            <a:endParaRPr lang="en-GB" sz="1100" dirty="0">
              <a:latin typeface="Times New Roman" panose="02020603050405020304" pitchFamily="18" charset="0"/>
              <a:cs typeface="Times New Roman" panose="02020603050405020304" pitchFamily="18" charset="0"/>
            </a:endParaRPr>
          </a:p>
          <a:p>
            <a:endParaRPr lang="en-GB" sz="1100" dirty="0">
              <a:latin typeface="Times New Roman" panose="02020603050405020304" pitchFamily="18" charset="0"/>
              <a:cs typeface="Times New Roman" panose="02020603050405020304" pitchFamily="18" charset="0"/>
            </a:endParaRPr>
          </a:p>
          <a:p>
            <a:endParaRPr lang="en-GB" sz="1100" dirty="0">
              <a:latin typeface="Times New Roman" panose="02020603050405020304" pitchFamily="18" charset="0"/>
              <a:cs typeface="Times New Roman" panose="02020603050405020304" pitchFamily="18" charset="0"/>
            </a:endParaRPr>
          </a:p>
          <a:p>
            <a:endParaRPr lang="en-GB" sz="1100" dirty="0">
              <a:latin typeface="Times New Roman" panose="02020603050405020304" pitchFamily="18" charset="0"/>
              <a:cs typeface="Times New Roman" panose="02020603050405020304" pitchFamily="18" charset="0"/>
            </a:endParaRPr>
          </a:p>
          <a:p>
            <a:endParaRPr lang="en-GB" sz="1100" dirty="0">
              <a:latin typeface="Times New Roman" panose="02020603050405020304" pitchFamily="18" charset="0"/>
              <a:cs typeface="Times New Roman" panose="02020603050405020304" pitchFamily="18" charset="0"/>
            </a:endParaRPr>
          </a:p>
          <a:p>
            <a:endParaRPr lang="en-GB" sz="1100" dirty="0">
              <a:latin typeface="Times New Roman" panose="02020603050405020304" pitchFamily="18" charset="0"/>
              <a:cs typeface="Times New Roman" panose="02020603050405020304" pitchFamily="18" charset="0"/>
            </a:endParaRPr>
          </a:p>
          <a:p>
            <a:pPr marL="0" indent="0">
              <a:buNone/>
            </a:pPr>
            <a:endParaRPr lang="en-GB" sz="1100" dirty="0">
              <a:latin typeface="Times New Roman" panose="02020603050405020304" pitchFamily="18" charset="0"/>
              <a:cs typeface="Times New Roman" panose="02020603050405020304" pitchFamily="18" charset="0"/>
            </a:endParaRPr>
          </a:p>
          <a:p>
            <a:pPr marL="0" indent="0">
              <a:buNone/>
            </a:pPr>
            <a:endParaRPr lang="en-GB" sz="1100" dirty="0">
              <a:latin typeface="Times New Roman" panose="02020603050405020304" pitchFamily="18" charset="0"/>
              <a:cs typeface="Times New Roman" panose="02020603050405020304" pitchFamily="18" charset="0"/>
            </a:endParaRPr>
          </a:p>
          <a:p>
            <a:pPr marL="0" indent="0">
              <a:buNone/>
            </a:pPr>
            <a:endParaRPr lang="en-GB" sz="1100" dirty="0">
              <a:latin typeface="Times New Roman" panose="02020603050405020304" pitchFamily="18" charset="0"/>
              <a:cs typeface="Times New Roman" panose="02020603050405020304" pitchFamily="18" charset="0"/>
            </a:endParaRPr>
          </a:p>
          <a:p>
            <a:endParaRPr lang="en-GB" sz="1100" dirty="0">
              <a:latin typeface="Times New Roman" panose="02020603050405020304" pitchFamily="18" charset="0"/>
              <a:cs typeface="Times New Roman" panose="02020603050405020304" pitchFamily="18" charset="0"/>
            </a:endParaRPr>
          </a:p>
          <a:p>
            <a:endParaRPr lang="en-GB" sz="1100" dirty="0">
              <a:latin typeface="Times New Roman" panose="02020603050405020304" pitchFamily="18" charset="0"/>
              <a:cs typeface="Times New Roman" panose="02020603050405020304" pitchFamily="18" charset="0"/>
            </a:endParaRPr>
          </a:p>
          <a:p>
            <a:endParaRPr lang="en-GB" sz="1100" dirty="0">
              <a:latin typeface="Times New Roman" panose="02020603050405020304" pitchFamily="18" charset="0"/>
              <a:cs typeface="Times New Roman" panose="02020603050405020304" pitchFamily="18" charset="0"/>
            </a:endParaRPr>
          </a:p>
          <a:p>
            <a:endParaRPr lang="en-GB" sz="1100" dirty="0">
              <a:latin typeface="Times New Roman" panose="02020603050405020304" pitchFamily="18" charset="0"/>
              <a:cs typeface="Times New Roman" panose="02020603050405020304" pitchFamily="18" charset="0"/>
            </a:endParaRPr>
          </a:p>
          <a:p>
            <a:endParaRPr lang="en-GB" sz="1100" dirty="0">
              <a:latin typeface="Times New Roman" panose="02020603050405020304" pitchFamily="18" charset="0"/>
              <a:cs typeface="Times New Roman" panose="02020603050405020304" pitchFamily="18" charset="0"/>
            </a:endParaRPr>
          </a:p>
          <a:p>
            <a:endParaRPr lang="en-GB" sz="1100" dirty="0">
              <a:latin typeface="Times New Roman" panose="02020603050405020304" pitchFamily="18" charset="0"/>
              <a:cs typeface="Times New Roman" panose="02020603050405020304" pitchFamily="18" charset="0"/>
            </a:endParaRPr>
          </a:p>
          <a:p>
            <a:endParaRPr lang="en-GB" sz="1100" dirty="0">
              <a:latin typeface="Times New Roman" panose="02020603050405020304" pitchFamily="18" charset="0"/>
              <a:cs typeface="Times New Roman" panose="02020603050405020304" pitchFamily="18" charset="0"/>
            </a:endParaRPr>
          </a:p>
          <a:p>
            <a:endParaRPr lang="en-GB" sz="1100" dirty="0">
              <a:latin typeface="Times New Roman" panose="02020603050405020304" pitchFamily="18" charset="0"/>
              <a:cs typeface="Times New Roman" panose="02020603050405020304" pitchFamily="18" charset="0"/>
            </a:endParaRPr>
          </a:p>
          <a:p>
            <a:pPr marL="0" indent="0">
              <a:buNone/>
            </a:pPr>
            <a:endParaRPr lang="en-GB" sz="1100" dirty="0">
              <a:latin typeface="Times New Roman" panose="02020603050405020304" pitchFamily="18" charset="0"/>
              <a:cs typeface="Times New Roman" panose="02020603050405020304" pitchFamily="18" charset="0"/>
            </a:endParaRPr>
          </a:p>
          <a:p>
            <a:pPr marL="0" indent="0">
              <a:buNone/>
            </a:pPr>
            <a:endParaRPr lang="en-GB" sz="1100" dirty="0">
              <a:latin typeface="Times New Roman" panose="02020603050405020304" pitchFamily="18" charset="0"/>
              <a:cs typeface="Times New Roman" panose="02020603050405020304" pitchFamily="18" charset="0"/>
            </a:endParaRPr>
          </a:p>
          <a:p>
            <a:r>
              <a:rPr lang="en-GB" sz="1400" dirty="0">
                <a:latin typeface="Times New Roman" panose="02020603050405020304" pitchFamily="18" charset="0"/>
                <a:cs typeface="Times New Roman" panose="02020603050405020304" pitchFamily="18" charset="0"/>
              </a:rPr>
              <a:t>The main task here is to do the vetting of the employees to be considered fit as candidates. The peripheral tasks are:</a:t>
            </a:r>
          </a:p>
          <a:p>
            <a:pPr lvl="1"/>
            <a:r>
              <a:rPr lang="en-GB" sz="1400" dirty="0">
                <a:latin typeface="Times New Roman" panose="02020603050405020304" pitchFamily="18" charset="0"/>
                <a:cs typeface="Times New Roman" panose="02020603050405020304" pitchFamily="18" charset="0"/>
              </a:rPr>
              <a:t>View all Candidates</a:t>
            </a:r>
          </a:p>
          <a:p>
            <a:pPr lvl="1"/>
            <a:r>
              <a:rPr lang="en-GB" sz="1400" dirty="0">
                <a:latin typeface="Times New Roman" panose="02020603050405020304" pitchFamily="18" charset="0"/>
                <a:cs typeface="Times New Roman" panose="02020603050405020304" pitchFamily="18" charset="0"/>
              </a:rPr>
              <a:t>View all employees</a:t>
            </a:r>
          </a:p>
          <a:p>
            <a:pPr lvl="1"/>
            <a:r>
              <a:rPr lang="en-GB" sz="1400" dirty="0">
                <a:latin typeface="Times New Roman" panose="02020603050405020304" pitchFamily="18" charset="0"/>
                <a:cs typeface="Times New Roman" panose="02020603050405020304" pitchFamily="18" charset="0"/>
              </a:rPr>
              <a:t>View all Voters</a:t>
            </a:r>
          </a:p>
          <a:p>
            <a:endParaRPr lang="en-GB" sz="1100" dirty="0">
              <a:latin typeface="Times New Roman" panose="02020603050405020304" pitchFamily="18" charset="0"/>
              <a:cs typeface="Times New Roman" panose="02020603050405020304" pitchFamily="18" charset="0"/>
            </a:endParaRPr>
          </a:p>
          <a:p>
            <a:r>
              <a:rPr lang="en-GB" sz="1400" dirty="0">
                <a:latin typeface="Times New Roman" panose="02020603050405020304" pitchFamily="18" charset="0"/>
                <a:cs typeface="Times New Roman" panose="02020603050405020304" pitchFamily="18" charset="0"/>
              </a:rPr>
              <a:t>The significance of the periphery tasks is to make sure everything is going all right.</a:t>
            </a:r>
          </a:p>
        </p:txBody>
      </p:sp>
      <p:sp>
        <p:nvSpPr>
          <p:cNvPr id="4" name="Footer Placeholder 3">
            <a:extLst>
              <a:ext uri="{FF2B5EF4-FFF2-40B4-BE49-F238E27FC236}">
                <a16:creationId xmlns:a16="http://schemas.microsoft.com/office/drawing/2014/main" id="{17792924-2013-B2F5-FBF6-B35B37BA401F}"/>
              </a:ext>
            </a:extLst>
          </p:cNvPr>
          <p:cNvSpPr>
            <a:spLocks noGrp="1"/>
          </p:cNvSpPr>
          <p:nvPr>
            <p:ph type="ftr" sz="quarter" idx="11"/>
          </p:nvPr>
        </p:nvSpPr>
        <p:spPr/>
        <p:txBody>
          <a:bodyPr/>
          <a:lstStyle/>
          <a:p>
            <a:r>
              <a:rPr lang="en-US"/>
              <a:t>Department of Computing, Abasyn University Peshawar</a:t>
            </a:r>
            <a:endParaRPr lang="en-US" dirty="0"/>
          </a:p>
        </p:txBody>
      </p:sp>
      <p:sp>
        <p:nvSpPr>
          <p:cNvPr id="5" name="Slide Number Placeholder 4">
            <a:extLst>
              <a:ext uri="{FF2B5EF4-FFF2-40B4-BE49-F238E27FC236}">
                <a16:creationId xmlns:a16="http://schemas.microsoft.com/office/drawing/2014/main" id="{3F1029AF-B1B5-A9DC-3E25-3471E7B5C9CD}"/>
              </a:ext>
            </a:extLst>
          </p:cNvPr>
          <p:cNvSpPr>
            <a:spLocks noGrp="1"/>
          </p:cNvSpPr>
          <p:nvPr>
            <p:ph type="sldNum" sz="quarter" idx="12"/>
          </p:nvPr>
        </p:nvSpPr>
        <p:spPr/>
        <p:txBody>
          <a:bodyPr/>
          <a:lstStyle/>
          <a:p>
            <a:fld id="{B82CCC60-E8CD-4174-8B1A-7DF615B22EEF}" type="slidenum">
              <a:rPr lang="en-US" smtClean="0"/>
              <a:pPr/>
              <a:t>13</a:t>
            </a:fld>
            <a:endParaRPr lang="en-US"/>
          </a:p>
        </p:txBody>
      </p:sp>
      <p:pic>
        <p:nvPicPr>
          <p:cNvPr id="6" name="Picture 5">
            <a:extLst>
              <a:ext uri="{FF2B5EF4-FFF2-40B4-BE49-F238E27FC236}">
                <a16:creationId xmlns:a16="http://schemas.microsoft.com/office/drawing/2014/main" id="{D746CF6C-CDF9-C6FC-9CB7-5267733463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4046" y="1424538"/>
            <a:ext cx="5274645" cy="2079057"/>
          </a:xfrm>
          <a:prstGeom prst="rect">
            <a:avLst/>
          </a:prstGeom>
        </p:spPr>
      </p:pic>
    </p:spTree>
    <p:extLst>
      <p:ext uri="{BB962C8B-B14F-4D97-AF65-F5344CB8AC3E}">
        <p14:creationId xmlns:p14="http://schemas.microsoft.com/office/powerpoint/2010/main" val="601104932"/>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C59BC-DEDC-7514-367C-502DC93DC563}"/>
              </a:ext>
            </a:extLst>
          </p:cNvPr>
          <p:cNvSpPr>
            <a:spLocks noGrp="1"/>
          </p:cNvSpPr>
          <p:nvPr>
            <p:ph type="title"/>
          </p:nvPr>
        </p:nvSpPr>
        <p:spPr/>
        <p:txBody>
          <a:bodyPr/>
          <a:lstStyle/>
          <a:p>
            <a:r>
              <a:rPr lang="en-US" dirty="0"/>
              <a:t>Designs | </a:t>
            </a:r>
            <a:r>
              <a:rPr lang="en-PK" dirty="0"/>
              <a:t>Flowchart</a:t>
            </a:r>
          </a:p>
        </p:txBody>
      </p:sp>
      <p:sp>
        <p:nvSpPr>
          <p:cNvPr id="3" name="Content Placeholder 2">
            <a:extLst>
              <a:ext uri="{FF2B5EF4-FFF2-40B4-BE49-F238E27FC236}">
                <a16:creationId xmlns:a16="http://schemas.microsoft.com/office/drawing/2014/main" id="{58171F8A-AE5A-8B24-889F-EA2442CA6E7B}"/>
              </a:ext>
            </a:extLst>
          </p:cNvPr>
          <p:cNvSpPr>
            <a:spLocks noGrp="1"/>
          </p:cNvSpPr>
          <p:nvPr>
            <p:ph idx="1"/>
          </p:nvPr>
        </p:nvSpPr>
        <p:spPr/>
        <p:txBody>
          <a:bodyPr>
            <a:normAutofit/>
          </a:bodyPr>
          <a:lstStyle/>
          <a:p>
            <a:pPr marL="0" indent="0">
              <a:buNone/>
            </a:pPr>
            <a:r>
              <a:rPr lang="en-GB" sz="1100" b="1" dirty="0">
                <a:latin typeface="Times New Roman" panose="02020603050405020304" pitchFamily="18" charset="0"/>
                <a:cs typeface="Times New Roman" panose="02020603050405020304" pitchFamily="18" charset="0"/>
              </a:rPr>
              <a:t>System Admin app </a:t>
            </a:r>
            <a:r>
              <a:rPr lang="en-GB" sz="1100" b="1" dirty="0"/>
              <a:t>workflow </a:t>
            </a:r>
            <a:r>
              <a:rPr lang="en-GB" sz="1100" b="1" dirty="0">
                <a:latin typeface="Times New Roman" panose="02020603050405020304" pitchFamily="18" charset="0"/>
                <a:cs typeface="Times New Roman" panose="02020603050405020304" pitchFamily="18" charset="0"/>
              </a:rPr>
              <a:t>:</a:t>
            </a:r>
          </a:p>
          <a:p>
            <a:pPr marL="0" indent="0">
              <a:buNone/>
            </a:pPr>
            <a:r>
              <a:rPr lang="en-GB" sz="1100" dirty="0">
                <a:latin typeface="Times New Roman" panose="02020603050405020304" pitchFamily="18" charset="0"/>
                <a:cs typeface="Times New Roman" panose="02020603050405020304" pitchFamily="18" charset="0"/>
              </a:rPr>
              <a:t>The workflow based on the requirements of System Admin app is as under:</a:t>
            </a:r>
          </a:p>
        </p:txBody>
      </p:sp>
      <p:sp>
        <p:nvSpPr>
          <p:cNvPr id="4" name="Footer Placeholder 3">
            <a:extLst>
              <a:ext uri="{FF2B5EF4-FFF2-40B4-BE49-F238E27FC236}">
                <a16:creationId xmlns:a16="http://schemas.microsoft.com/office/drawing/2014/main" id="{4745B0BA-3074-551A-2D48-088B91DF34B6}"/>
              </a:ext>
            </a:extLst>
          </p:cNvPr>
          <p:cNvSpPr>
            <a:spLocks noGrp="1"/>
          </p:cNvSpPr>
          <p:nvPr>
            <p:ph type="ftr" sz="quarter" idx="11"/>
          </p:nvPr>
        </p:nvSpPr>
        <p:spPr/>
        <p:txBody>
          <a:bodyPr/>
          <a:lstStyle/>
          <a:p>
            <a:r>
              <a:rPr lang="en-US"/>
              <a:t>Department of Computing, Abasyn University Peshawar</a:t>
            </a:r>
            <a:endParaRPr lang="en-US" dirty="0"/>
          </a:p>
        </p:txBody>
      </p:sp>
      <p:sp>
        <p:nvSpPr>
          <p:cNvPr id="5" name="Slide Number Placeholder 4">
            <a:extLst>
              <a:ext uri="{FF2B5EF4-FFF2-40B4-BE49-F238E27FC236}">
                <a16:creationId xmlns:a16="http://schemas.microsoft.com/office/drawing/2014/main" id="{6220C96E-E85C-29D8-368A-AD40249ADB60}"/>
              </a:ext>
            </a:extLst>
          </p:cNvPr>
          <p:cNvSpPr>
            <a:spLocks noGrp="1"/>
          </p:cNvSpPr>
          <p:nvPr>
            <p:ph type="sldNum" sz="quarter" idx="12"/>
          </p:nvPr>
        </p:nvSpPr>
        <p:spPr/>
        <p:txBody>
          <a:bodyPr/>
          <a:lstStyle/>
          <a:p>
            <a:fld id="{B82CCC60-E8CD-4174-8B1A-7DF615B22EEF}" type="slidenum">
              <a:rPr lang="en-US" smtClean="0"/>
              <a:pPr/>
              <a:t>14</a:t>
            </a:fld>
            <a:endParaRPr lang="en-US"/>
          </a:p>
        </p:txBody>
      </p:sp>
      <p:pic>
        <p:nvPicPr>
          <p:cNvPr id="6" name="Picture 5">
            <a:extLst>
              <a:ext uri="{FF2B5EF4-FFF2-40B4-BE49-F238E27FC236}">
                <a16:creationId xmlns:a16="http://schemas.microsoft.com/office/drawing/2014/main" id="{8B8A3220-B8AC-103B-CBAD-04B5E09337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331" y="1596571"/>
            <a:ext cx="6973504" cy="2954556"/>
          </a:xfrm>
          <a:prstGeom prst="rect">
            <a:avLst/>
          </a:prstGeom>
        </p:spPr>
      </p:pic>
    </p:spTree>
    <p:extLst>
      <p:ext uri="{BB962C8B-B14F-4D97-AF65-F5344CB8AC3E}">
        <p14:creationId xmlns:p14="http://schemas.microsoft.com/office/powerpoint/2010/main" val="2463768575"/>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9E02C-EBC6-621D-4526-5DBEA924F5F9}"/>
              </a:ext>
            </a:extLst>
          </p:cNvPr>
          <p:cNvSpPr>
            <a:spLocks noGrp="1"/>
          </p:cNvSpPr>
          <p:nvPr>
            <p:ph type="title"/>
          </p:nvPr>
        </p:nvSpPr>
        <p:spPr/>
        <p:txBody>
          <a:bodyPr/>
          <a:lstStyle/>
          <a:p>
            <a:r>
              <a:rPr lang="en-US" dirty="0"/>
              <a:t>Designs | </a:t>
            </a:r>
            <a:r>
              <a:rPr lang="en-PK" dirty="0"/>
              <a:t>DFD</a:t>
            </a:r>
          </a:p>
        </p:txBody>
      </p:sp>
      <p:sp>
        <p:nvSpPr>
          <p:cNvPr id="3" name="Content Placeholder 2">
            <a:extLst>
              <a:ext uri="{FF2B5EF4-FFF2-40B4-BE49-F238E27FC236}">
                <a16:creationId xmlns:a16="http://schemas.microsoft.com/office/drawing/2014/main" id="{2F3E4E83-C7D5-1DB8-42E4-D8210AEDE024}"/>
              </a:ext>
            </a:extLst>
          </p:cNvPr>
          <p:cNvSpPr>
            <a:spLocks noGrp="1"/>
          </p:cNvSpPr>
          <p:nvPr>
            <p:ph idx="1"/>
          </p:nvPr>
        </p:nvSpPr>
        <p:spPr/>
        <p:txBody>
          <a:bodyPr>
            <a:normAutofit/>
          </a:bodyPr>
          <a:lstStyle/>
          <a:p>
            <a:pPr marL="0" indent="0">
              <a:buNone/>
            </a:pPr>
            <a:r>
              <a:rPr lang="en-PK" sz="1400" b="1" dirty="0">
                <a:latin typeface="Times New Roman" panose="02020603050405020304" pitchFamily="18" charset="0"/>
                <a:cs typeface="Times New Roman" panose="02020603050405020304" pitchFamily="18" charset="0"/>
              </a:rPr>
              <a:t>Voter app:</a:t>
            </a:r>
          </a:p>
        </p:txBody>
      </p:sp>
      <p:sp>
        <p:nvSpPr>
          <p:cNvPr id="4" name="Footer Placeholder 3">
            <a:extLst>
              <a:ext uri="{FF2B5EF4-FFF2-40B4-BE49-F238E27FC236}">
                <a16:creationId xmlns:a16="http://schemas.microsoft.com/office/drawing/2014/main" id="{0B80900C-019A-757F-B212-2E26179B67AA}"/>
              </a:ext>
            </a:extLst>
          </p:cNvPr>
          <p:cNvSpPr>
            <a:spLocks noGrp="1"/>
          </p:cNvSpPr>
          <p:nvPr>
            <p:ph type="ftr" sz="quarter" idx="11"/>
          </p:nvPr>
        </p:nvSpPr>
        <p:spPr/>
        <p:txBody>
          <a:bodyPr/>
          <a:lstStyle/>
          <a:p>
            <a:r>
              <a:rPr lang="en-US"/>
              <a:t>Department of Computing, Abasyn University Peshawar</a:t>
            </a:r>
            <a:endParaRPr lang="en-US" dirty="0"/>
          </a:p>
        </p:txBody>
      </p:sp>
      <p:sp>
        <p:nvSpPr>
          <p:cNvPr id="5" name="Slide Number Placeholder 4">
            <a:extLst>
              <a:ext uri="{FF2B5EF4-FFF2-40B4-BE49-F238E27FC236}">
                <a16:creationId xmlns:a16="http://schemas.microsoft.com/office/drawing/2014/main" id="{BBE6DE46-98CD-7DC1-5E53-D245037797B4}"/>
              </a:ext>
            </a:extLst>
          </p:cNvPr>
          <p:cNvSpPr>
            <a:spLocks noGrp="1"/>
          </p:cNvSpPr>
          <p:nvPr>
            <p:ph type="sldNum" sz="quarter" idx="12"/>
          </p:nvPr>
        </p:nvSpPr>
        <p:spPr/>
        <p:txBody>
          <a:bodyPr/>
          <a:lstStyle/>
          <a:p>
            <a:fld id="{B82CCC60-E8CD-4174-8B1A-7DF615B22EEF}" type="slidenum">
              <a:rPr lang="en-US" smtClean="0"/>
              <a:pPr/>
              <a:t>15</a:t>
            </a:fld>
            <a:endParaRPr lang="en-US"/>
          </a:p>
        </p:txBody>
      </p:sp>
      <p:pic>
        <p:nvPicPr>
          <p:cNvPr id="6" name="Picture 5">
            <a:extLst>
              <a:ext uri="{FF2B5EF4-FFF2-40B4-BE49-F238E27FC236}">
                <a16:creationId xmlns:a16="http://schemas.microsoft.com/office/drawing/2014/main" id="{03A5B505-D7FA-EFED-0B1F-E1C0C465C2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1068" y="1453363"/>
            <a:ext cx="5943600" cy="3054350"/>
          </a:xfrm>
          <a:prstGeom prst="rect">
            <a:avLst/>
          </a:prstGeom>
        </p:spPr>
      </p:pic>
    </p:spTree>
    <p:extLst>
      <p:ext uri="{BB962C8B-B14F-4D97-AF65-F5344CB8AC3E}">
        <p14:creationId xmlns:p14="http://schemas.microsoft.com/office/powerpoint/2010/main" val="1362329377"/>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50DF4-DEF8-35BF-0A4C-75A3D553A0A3}"/>
              </a:ext>
            </a:extLst>
          </p:cNvPr>
          <p:cNvSpPr>
            <a:spLocks noGrp="1"/>
          </p:cNvSpPr>
          <p:nvPr>
            <p:ph type="title"/>
          </p:nvPr>
        </p:nvSpPr>
        <p:spPr/>
        <p:txBody>
          <a:bodyPr/>
          <a:lstStyle/>
          <a:p>
            <a:r>
              <a:rPr lang="en-US" dirty="0"/>
              <a:t>Designs | </a:t>
            </a:r>
            <a:r>
              <a:rPr lang="en-PK" dirty="0"/>
              <a:t>DFD</a:t>
            </a:r>
          </a:p>
        </p:txBody>
      </p:sp>
      <p:sp>
        <p:nvSpPr>
          <p:cNvPr id="3" name="Content Placeholder 2">
            <a:extLst>
              <a:ext uri="{FF2B5EF4-FFF2-40B4-BE49-F238E27FC236}">
                <a16:creationId xmlns:a16="http://schemas.microsoft.com/office/drawing/2014/main" id="{4BB0AD98-1004-9B1B-AA05-AA9FC2596947}"/>
              </a:ext>
            </a:extLst>
          </p:cNvPr>
          <p:cNvSpPr>
            <a:spLocks noGrp="1"/>
          </p:cNvSpPr>
          <p:nvPr>
            <p:ph idx="1"/>
          </p:nvPr>
        </p:nvSpPr>
        <p:spPr/>
        <p:txBody>
          <a:bodyPr>
            <a:normAutofit/>
          </a:bodyPr>
          <a:lstStyle/>
          <a:p>
            <a:r>
              <a:rPr lang="en-PK" sz="1200" b="1" dirty="0">
                <a:latin typeface="Times New Roman" panose="02020603050405020304" pitchFamily="18" charset="0"/>
                <a:cs typeface="Times New Roman" panose="02020603050405020304" pitchFamily="18" charset="0"/>
              </a:rPr>
              <a:t>Candidate app:</a:t>
            </a:r>
          </a:p>
        </p:txBody>
      </p:sp>
      <p:sp>
        <p:nvSpPr>
          <p:cNvPr id="4" name="Footer Placeholder 3">
            <a:extLst>
              <a:ext uri="{FF2B5EF4-FFF2-40B4-BE49-F238E27FC236}">
                <a16:creationId xmlns:a16="http://schemas.microsoft.com/office/drawing/2014/main" id="{372FF529-8D96-B960-9433-8872845BCAC3}"/>
              </a:ext>
            </a:extLst>
          </p:cNvPr>
          <p:cNvSpPr>
            <a:spLocks noGrp="1"/>
          </p:cNvSpPr>
          <p:nvPr>
            <p:ph type="ftr" sz="quarter" idx="11"/>
          </p:nvPr>
        </p:nvSpPr>
        <p:spPr/>
        <p:txBody>
          <a:bodyPr/>
          <a:lstStyle/>
          <a:p>
            <a:r>
              <a:rPr lang="en-US"/>
              <a:t>Department of Computing, Abasyn University Peshawar</a:t>
            </a:r>
            <a:endParaRPr lang="en-US" dirty="0"/>
          </a:p>
        </p:txBody>
      </p:sp>
      <p:sp>
        <p:nvSpPr>
          <p:cNvPr id="5" name="Slide Number Placeholder 4">
            <a:extLst>
              <a:ext uri="{FF2B5EF4-FFF2-40B4-BE49-F238E27FC236}">
                <a16:creationId xmlns:a16="http://schemas.microsoft.com/office/drawing/2014/main" id="{CF282A45-F128-D82D-FC5F-06CEDE55A538}"/>
              </a:ext>
            </a:extLst>
          </p:cNvPr>
          <p:cNvSpPr>
            <a:spLocks noGrp="1"/>
          </p:cNvSpPr>
          <p:nvPr>
            <p:ph type="sldNum" sz="quarter" idx="12"/>
          </p:nvPr>
        </p:nvSpPr>
        <p:spPr/>
        <p:txBody>
          <a:bodyPr/>
          <a:lstStyle/>
          <a:p>
            <a:fld id="{B82CCC60-E8CD-4174-8B1A-7DF615B22EEF}" type="slidenum">
              <a:rPr lang="en-US" smtClean="0"/>
              <a:pPr/>
              <a:t>16</a:t>
            </a:fld>
            <a:endParaRPr lang="en-US"/>
          </a:p>
        </p:txBody>
      </p:sp>
      <p:pic>
        <p:nvPicPr>
          <p:cNvPr id="6" name="Picture 5">
            <a:extLst>
              <a:ext uri="{FF2B5EF4-FFF2-40B4-BE49-F238E27FC236}">
                <a16:creationId xmlns:a16="http://schemas.microsoft.com/office/drawing/2014/main" id="{16D76808-EC24-3DFE-2B69-C3E12D3AE5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566" y="1525572"/>
            <a:ext cx="5943600" cy="2284095"/>
          </a:xfrm>
          <a:prstGeom prst="rect">
            <a:avLst/>
          </a:prstGeom>
        </p:spPr>
      </p:pic>
    </p:spTree>
    <p:extLst>
      <p:ext uri="{BB962C8B-B14F-4D97-AF65-F5344CB8AC3E}">
        <p14:creationId xmlns:p14="http://schemas.microsoft.com/office/powerpoint/2010/main" val="2548500912"/>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DF951-CB5B-1A75-C498-593E07BADC14}"/>
              </a:ext>
            </a:extLst>
          </p:cNvPr>
          <p:cNvSpPr>
            <a:spLocks noGrp="1"/>
          </p:cNvSpPr>
          <p:nvPr>
            <p:ph type="title"/>
          </p:nvPr>
        </p:nvSpPr>
        <p:spPr/>
        <p:txBody>
          <a:bodyPr/>
          <a:lstStyle/>
          <a:p>
            <a:r>
              <a:rPr lang="en-US" dirty="0"/>
              <a:t>Designs | </a:t>
            </a:r>
            <a:r>
              <a:rPr lang="en-PK" dirty="0"/>
              <a:t>DFD</a:t>
            </a:r>
          </a:p>
        </p:txBody>
      </p:sp>
      <p:sp>
        <p:nvSpPr>
          <p:cNvPr id="3" name="Content Placeholder 2">
            <a:extLst>
              <a:ext uri="{FF2B5EF4-FFF2-40B4-BE49-F238E27FC236}">
                <a16:creationId xmlns:a16="http://schemas.microsoft.com/office/drawing/2014/main" id="{72D7E09E-6846-EED7-6659-EE7DC7312A00}"/>
              </a:ext>
            </a:extLst>
          </p:cNvPr>
          <p:cNvSpPr>
            <a:spLocks noGrp="1"/>
          </p:cNvSpPr>
          <p:nvPr>
            <p:ph idx="1"/>
          </p:nvPr>
        </p:nvSpPr>
        <p:spPr/>
        <p:txBody>
          <a:bodyPr>
            <a:normAutofit/>
          </a:bodyPr>
          <a:lstStyle/>
          <a:p>
            <a:r>
              <a:rPr lang="en-PK" sz="1400" b="1" dirty="0">
                <a:latin typeface="Times New Roman" panose="02020603050405020304" pitchFamily="18" charset="0"/>
                <a:cs typeface="Times New Roman" panose="02020603050405020304" pitchFamily="18" charset="0"/>
              </a:rPr>
              <a:t>EDA app:</a:t>
            </a:r>
          </a:p>
        </p:txBody>
      </p:sp>
      <p:sp>
        <p:nvSpPr>
          <p:cNvPr id="4" name="Footer Placeholder 3">
            <a:extLst>
              <a:ext uri="{FF2B5EF4-FFF2-40B4-BE49-F238E27FC236}">
                <a16:creationId xmlns:a16="http://schemas.microsoft.com/office/drawing/2014/main" id="{68C43BD3-C1B8-ADB2-47F7-263A0B7D836E}"/>
              </a:ext>
            </a:extLst>
          </p:cNvPr>
          <p:cNvSpPr>
            <a:spLocks noGrp="1"/>
          </p:cNvSpPr>
          <p:nvPr>
            <p:ph type="ftr" sz="quarter" idx="11"/>
          </p:nvPr>
        </p:nvSpPr>
        <p:spPr/>
        <p:txBody>
          <a:bodyPr/>
          <a:lstStyle/>
          <a:p>
            <a:r>
              <a:rPr lang="en-US"/>
              <a:t>Department of Computing, Abasyn University Peshawar</a:t>
            </a:r>
            <a:endParaRPr lang="en-US" dirty="0"/>
          </a:p>
        </p:txBody>
      </p:sp>
      <p:sp>
        <p:nvSpPr>
          <p:cNvPr id="5" name="Slide Number Placeholder 4">
            <a:extLst>
              <a:ext uri="{FF2B5EF4-FFF2-40B4-BE49-F238E27FC236}">
                <a16:creationId xmlns:a16="http://schemas.microsoft.com/office/drawing/2014/main" id="{D1463DD6-99AE-D2E3-214C-EAB8A13B4E98}"/>
              </a:ext>
            </a:extLst>
          </p:cNvPr>
          <p:cNvSpPr>
            <a:spLocks noGrp="1"/>
          </p:cNvSpPr>
          <p:nvPr>
            <p:ph type="sldNum" sz="quarter" idx="12"/>
          </p:nvPr>
        </p:nvSpPr>
        <p:spPr/>
        <p:txBody>
          <a:bodyPr/>
          <a:lstStyle/>
          <a:p>
            <a:fld id="{B82CCC60-E8CD-4174-8B1A-7DF615B22EEF}" type="slidenum">
              <a:rPr lang="en-US" smtClean="0"/>
              <a:pPr/>
              <a:t>17</a:t>
            </a:fld>
            <a:endParaRPr lang="en-US"/>
          </a:p>
        </p:txBody>
      </p:sp>
      <p:pic>
        <p:nvPicPr>
          <p:cNvPr id="6" name="Picture 5">
            <a:extLst>
              <a:ext uri="{FF2B5EF4-FFF2-40B4-BE49-F238E27FC236}">
                <a16:creationId xmlns:a16="http://schemas.microsoft.com/office/drawing/2014/main" id="{26D342C9-F92E-7C6F-E299-68948DBFA4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2758" y="1425159"/>
            <a:ext cx="5943600" cy="3264535"/>
          </a:xfrm>
          <a:prstGeom prst="rect">
            <a:avLst/>
          </a:prstGeom>
        </p:spPr>
      </p:pic>
    </p:spTree>
    <p:extLst>
      <p:ext uri="{BB962C8B-B14F-4D97-AF65-F5344CB8AC3E}">
        <p14:creationId xmlns:p14="http://schemas.microsoft.com/office/powerpoint/2010/main" val="3759173279"/>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D1039-52BD-4900-65AA-E0009FC964FF}"/>
              </a:ext>
            </a:extLst>
          </p:cNvPr>
          <p:cNvSpPr>
            <a:spLocks noGrp="1"/>
          </p:cNvSpPr>
          <p:nvPr>
            <p:ph type="title"/>
          </p:nvPr>
        </p:nvSpPr>
        <p:spPr/>
        <p:txBody>
          <a:bodyPr/>
          <a:lstStyle/>
          <a:p>
            <a:r>
              <a:rPr lang="en-US" dirty="0"/>
              <a:t>Designs | </a:t>
            </a:r>
            <a:r>
              <a:rPr lang="en-PK" dirty="0"/>
              <a:t>DFD</a:t>
            </a:r>
          </a:p>
        </p:txBody>
      </p:sp>
      <p:sp>
        <p:nvSpPr>
          <p:cNvPr id="3" name="Content Placeholder 2">
            <a:extLst>
              <a:ext uri="{FF2B5EF4-FFF2-40B4-BE49-F238E27FC236}">
                <a16:creationId xmlns:a16="http://schemas.microsoft.com/office/drawing/2014/main" id="{00418CF8-CFBD-0C83-BC7B-A55282100E46}"/>
              </a:ext>
            </a:extLst>
          </p:cNvPr>
          <p:cNvSpPr>
            <a:spLocks noGrp="1"/>
          </p:cNvSpPr>
          <p:nvPr>
            <p:ph idx="1"/>
          </p:nvPr>
        </p:nvSpPr>
        <p:spPr/>
        <p:txBody>
          <a:bodyPr>
            <a:normAutofit/>
          </a:bodyPr>
          <a:lstStyle/>
          <a:p>
            <a:pPr marL="0" indent="0">
              <a:buNone/>
            </a:pPr>
            <a:r>
              <a:rPr lang="en-PK" sz="1200" b="1" dirty="0">
                <a:latin typeface="Times New Roman" panose="02020603050405020304" pitchFamily="18" charset="0"/>
                <a:cs typeface="Times New Roman" panose="02020603050405020304" pitchFamily="18" charset="0"/>
              </a:rPr>
              <a:t>System Admin app:</a:t>
            </a:r>
          </a:p>
        </p:txBody>
      </p:sp>
      <p:sp>
        <p:nvSpPr>
          <p:cNvPr id="4" name="Footer Placeholder 3">
            <a:extLst>
              <a:ext uri="{FF2B5EF4-FFF2-40B4-BE49-F238E27FC236}">
                <a16:creationId xmlns:a16="http://schemas.microsoft.com/office/drawing/2014/main" id="{A3ED1188-04E1-3FEC-7A6D-00861DE4F16C}"/>
              </a:ext>
            </a:extLst>
          </p:cNvPr>
          <p:cNvSpPr>
            <a:spLocks noGrp="1"/>
          </p:cNvSpPr>
          <p:nvPr>
            <p:ph type="ftr" sz="quarter" idx="11"/>
          </p:nvPr>
        </p:nvSpPr>
        <p:spPr/>
        <p:txBody>
          <a:bodyPr/>
          <a:lstStyle/>
          <a:p>
            <a:r>
              <a:rPr lang="en-US"/>
              <a:t>Department of Computing, Abasyn University Peshawar</a:t>
            </a:r>
            <a:endParaRPr lang="en-US" dirty="0"/>
          </a:p>
        </p:txBody>
      </p:sp>
      <p:sp>
        <p:nvSpPr>
          <p:cNvPr id="5" name="Slide Number Placeholder 4">
            <a:extLst>
              <a:ext uri="{FF2B5EF4-FFF2-40B4-BE49-F238E27FC236}">
                <a16:creationId xmlns:a16="http://schemas.microsoft.com/office/drawing/2014/main" id="{37793CC0-E151-0AD1-F4D7-132CEA9F0BA2}"/>
              </a:ext>
            </a:extLst>
          </p:cNvPr>
          <p:cNvSpPr>
            <a:spLocks noGrp="1"/>
          </p:cNvSpPr>
          <p:nvPr>
            <p:ph type="sldNum" sz="quarter" idx="12"/>
          </p:nvPr>
        </p:nvSpPr>
        <p:spPr/>
        <p:txBody>
          <a:bodyPr/>
          <a:lstStyle/>
          <a:p>
            <a:fld id="{B82CCC60-E8CD-4174-8B1A-7DF615B22EEF}" type="slidenum">
              <a:rPr lang="en-US" smtClean="0"/>
              <a:pPr/>
              <a:t>18</a:t>
            </a:fld>
            <a:endParaRPr lang="en-US"/>
          </a:p>
        </p:txBody>
      </p:sp>
      <p:pic>
        <p:nvPicPr>
          <p:cNvPr id="6" name="Picture 5">
            <a:extLst>
              <a:ext uri="{FF2B5EF4-FFF2-40B4-BE49-F238E27FC236}">
                <a16:creationId xmlns:a16="http://schemas.microsoft.com/office/drawing/2014/main" id="{7913A14B-B43F-A113-031C-3E9C295A10C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0200" y="1355407"/>
            <a:ext cx="5943600" cy="2432685"/>
          </a:xfrm>
          <a:prstGeom prst="rect">
            <a:avLst/>
          </a:prstGeom>
        </p:spPr>
      </p:pic>
    </p:spTree>
    <p:extLst>
      <p:ext uri="{BB962C8B-B14F-4D97-AF65-F5344CB8AC3E}">
        <p14:creationId xmlns:p14="http://schemas.microsoft.com/office/powerpoint/2010/main" val="2088794825"/>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References</a:t>
            </a:r>
          </a:p>
        </p:txBody>
      </p:sp>
      <p:sp>
        <p:nvSpPr>
          <p:cNvPr id="3" name="Content Placeholder 2"/>
          <p:cNvSpPr>
            <a:spLocks noGrp="1"/>
          </p:cNvSpPr>
          <p:nvPr>
            <p:ph idx="1"/>
          </p:nvPr>
        </p:nvSpPr>
        <p:spPr/>
        <p:txBody>
          <a:bodyPr>
            <a:normAutofit/>
          </a:bodyPr>
          <a:lstStyle/>
          <a:p>
            <a:pPr marL="0" indent="0">
              <a:buNone/>
            </a:pPr>
            <a:r>
              <a:rPr lang="en-US" sz="1800" baseline="30000" dirty="0">
                <a:latin typeface="Times New Roman" panose="02020603050405020304" pitchFamily="18" charset="0"/>
                <a:cs typeface="Times New Roman" panose="02020603050405020304" pitchFamily="18" charset="0"/>
                <a:hlinkClick r:id="rId2"/>
              </a:rPr>
              <a:t>[1]</a:t>
            </a:r>
            <a:r>
              <a:rPr lang="en-US" sz="1800" dirty="0">
                <a:latin typeface="Times New Roman" panose="02020603050405020304" pitchFamily="18" charset="0"/>
                <a:cs typeface="Times New Roman" panose="02020603050405020304" pitchFamily="18" charset="0"/>
                <a:hlinkClick r:id="rId2"/>
              </a:rPr>
              <a:t> M. J. A. A. a. Z. S. </a:t>
            </a:r>
            <a:r>
              <a:rPr lang="en-US" sz="1800" dirty="0" err="1">
                <a:latin typeface="Times New Roman" panose="02020603050405020304" pitchFamily="18" charset="0"/>
                <a:cs typeface="Times New Roman" panose="02020603050405020304" pitchFamily="18" charset="0"/>
                <a:hlinkClick r:id="rId2"/>
              </a:rPr>
              <a:t>Uzma</a:t>
            </a:r>
            <a:r>
              <a:rPr lang="en-US" sz="1800" dirty="0">
                <a:latin typeface="Times New Roman" panose="02020603050405020304" pitchFamily="18" charset="0"/>
                <a:cs typeface="Times New Roman" panose="02020603050405020304" pitchFamily="18" charset="0"/>
                <a:hlinkClick r:id="rId2"/>
              </a:rPr>
              <a:t> </a:t>
            </a:r>
            <a:r>
              <a:rPr lang="en-US" sz="1800" dirty="0" err="1">
                <a:latin typeface="Times New Roman" panose="02020603050405020304" pitchFamily="18" charset="0"/>
                <a:cs typeface="Times New Roman" panose="02020603050405020304" pitchFamily="18" charset="0"/>
                <a:hlinkClick r:id="rId2"/>
              </a:rPr>
              <a:t>Jafar</a:t>
            </a:r>
            <a:r>
              <a:rPr lang="en-US" sz="1800" dirty="0">
                <a:latin typeface="Times New Roman" panose="02020603050405020304" pitchFamily="18" charset="0"/>
                <a:cs typeface="Times New Roman" panose="02020603050405020304" pitchFamily="18" charset="0"/>
                <a:hlinkClick r:id="rId2"/>
              </a:rPr>
              <a:t>, "National Center of Medicine," 31 August 2021. [Online]. Available: https://</a:t>
            </a:r>
            <a:r>
              <a:rPr lang="en-US" sz="1800" dirty="0" err="1">
                <a:latin typeface="Times New Roman" panose="02020603050405020304" pitchFamily="18" charset="0"/>
                <a:cs typeface="Times New Roman" panose="02020603050405020304" pitchFamily="18" charset="0"/>
                <a:hlinkClick r:id="rId2"/>
              </a:rPr>
              <a:t>www.ncbi.nlm.nih.gov</a:t>
            </a:r>
            <a:r>
              <a:rPr lang="en-US" sz="1800" dirty="0">
                <a:latin typeface="Times New Roman" panose="02020603050405020304" pitchFamily="18" charset="0"/>
                <a:cs typeface="Times New Roman" panose="02020603050405020304" pitchFamily="18" charset="0"/>
                <a:hlinkClick r:id="rId2"/>
              </a:rPr>
              <a:t>/</a:t>
            </a:r>
            <a:r>
              <a:rPr lang="en-US" sz="1800" dirty="0" err="1">
                <a:latin typeface="Times New Roman" panose="02020603050405020304" pitchFamily="18" charset="0"/>
                <a:cs typeface="Times New Roman" panose="02020603050405020304" pitchFamily="18" charset="0"/>
                <a:hlinkClick r:id="rId2"/>
              </a:rPr>
              <a:t>pmc</a:t>
            </a:r>
            <a:r>
              <a:rPr lang="en-US" sz="1800" dirty="0">
                <a:latin typeface="Times New Roman" panose="02020603050405020304" pitchFamily="18" charset="0"/>
                <a:cs typeface="Times New Roman" panose="02020603050405020304" pitchFamily="18" charset="0"/>
                <a:hlinkClick r:id="rId2"/>
              </a:rPr>
              <a:t>/articles/PMC8434614/.</a:t>
            </a:r>
            <a:endParaRPr lang="en-US"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Department of Computing, Abasyn University Peshawar</a:t>
            </a:r>
          </a:p>
        </p:txBody>
      </p:sp>
      <p:sp>
        <p:nvSpPr>
          <p:cNvPr id="5" name="Slide Number Placeholder 4"/>
          <p:cNvSpPr>
            <a:spLocks noGrp="1"/>
          </p:cNvSpPr>
          <p:nvPr>
            <p:ph type="sldNum" sz="quarter" idx="12"/>
          </p:nvPr>
        </p:nvSpPr>
        <p:spPr/>
        <p:txBody>
          <a:bodyPr/>
          <a:lstStyle/>
          <a:p>
            <a:fld id="{B82CCC60-E8CD-4174-8B1A-7DF615B22EEF}" type="slidenum">
              <a:rPr lang="en-US" smtClean="0"/>
              <a:pPr/>
              <a:t>19</a:t>
            </a:fld>
            <a:endParaRPr lang="en-US"/>
          </a:p>
        </p:txBody>
      </p:sp>
    </p:spTree>
    <p:extLst>
      <p:ext uri="{BB962C8B-B14F-4D97-AF65-F5344CB8AC3E}">
        <p14:creationId xmlns:p14="http://schemas.microsoft.com/office/powerpoint/2010/main" val="2690465804"/>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Agenda</a:t>
            </a:r>
          </a:p>
        </p:txBody>
      </p:sp>
      <p:sp>
        <p:nvSpPr>
          <p:cNvPr id="3" name="Content Placeholder 2"/>
          <p:cNvSpPr>
            <a:spLocks noGrp="1"/>
          </p:cNvSpPr>
          <p:nvPr>
            <p:ph idx="1"/>
          </p:nvPr>
        </p:nvSpPr>
        <p:spPr/>
        <p:txBody>
          <a:bodyPr/>
          <a:lstStyle/>
          <a:p>
            <a:r>
              <a:rPr lang="en-US" dirty="0"/>
              <a:t>Introduction</a:t>
            </a:r>
          </a:p>
          <a:p>
            <a:r>
              <a:rPr lang="en-US" dirty="0"/>
              <a:t>Literature Review</a:t>
            </a:r>
          </a:p>
          <a:p>
            <a:r>
              <a:rPr lang="en-US" dirty="0"/>
              <a:t>Problem Statement</a:t>
            </a:r>
          </a:p>
          <a:p>
            <a:r>
              <a:rPr lang="en-US" dirty="0"/>
              <a:t>Research Question(s)</a:t>
            </a:r>
          </a:p>
          <a:p>
            <a:r>
              <a:rPr lang="en-US" dirty="0"/>
              <a:t>Research Objective(s)</a:t>
            </a:r>
          </a:p>
          <a:p>
            <a:r>
              <a:rPr lang="en-US" dirty="0"/>
              <a:t>Proposed Methodology</a:t>
            </a:r>
          </a:p>
          <a:p>
            <a:r>
              <a:rPr lang="en-US" dirty="0"/>
              <a:t>References</a:t>
            </a:r>
          </a:p>
          <a:p>
            <a:endParaRPr lang="en-US" dirty="0"/>
          </a:p>
        </p:txBody>
      </p:sp>
      <p:sp>
        <p:nvSpPr>
          <p:cNvPr id="4" name="Footer Placeholder 3"/>
          <p:cNvSpPr>
            <a:spLocks noGrp="1"/>
          </p:cNvSpPr>
          <p:nvPr>
            <p:ph type="ftr" sz="quarter" idx="11"/>
          </p:nvPr>
        </p:nvSpPr>
        <p:spPr/>
        <p:txBody>
          <a:bodyPr/>
          <a:lstStyle/>
          <a:p>
            <a:r>
              <a:rPr lang="en-US"/>
              <a:t>Department of Computing, Abasyn University Peshawar</a:t>
            </a:r>
          </a:p>
        </p:txBody>
      </p:sp>
      <p:sp>
        <p:nvSpPr>
          <p:cNvPr id="5" name="Slide Number Placeholder 4"/>
          <p:cNvSpPr>
            <a:spLocks noGrp="1"/>
          </p:cNvSpPr>
          <p:nvPr>
            <p:ph type="sldNum" sz="quarter" idx="12"/>
          </p:nvPr>
        </p:nvSpPr>
        <p:spPr/>
        <p:txBody>
          <a:bodyPr/>
          <a:lstStyle/>
          <a:p>
            <a:fld id="{B82CCC60-E8CD-4174-8B1A-7DF615B22EEF}" type="slidenum">
              <a:rPr lang="en-US" smtClean="0"/>
              <a:pPr/>
              <a:t>2</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3624" y="1643063"/>
            <a:ext cx="2085975" cy="2085975"/>
          </a:xfrm>
          <a:prstGeom prst="rect">
            <a:avLst/>
          </a:prstGeom>
        </p:spPr>
      </p:pic>
    </p:spTree>
    <p:extLst>
      <p:ext uri="{BB962C8B-B14F-4D97-AF65-F5344CB8AC3E}">
        <p14:creationId xmlns:p14="http://schemas.microsoft.com/office/powerpoint/2010/main" val="206896627"/>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lstStyle/>
          <a:p>
            <a:r>
              <a:rPr lang="en-US" dirty="0"/>
              <a:t>Q&amp;A</a:t>
            </a:r>
          </a:p>
        </p:txBody>
      </p:sp>
      <p:sp>
        <p:nvSpPr>
          <p:cNvPr id="4" name="Footer Placeholder 3"/>
          <p:cNvSpPr>
            <a:spLocks noGrp="1"/>
          </p:cNvSpPr>
          <p:nvPr>
            <p:ph type="ftr" sz="quarter" idx="11"/>
          </p:nvPr>
        </p:nvSpPr>
        <p:spPr>
          <a:xfrm>
            <a:off x="2400299" y="4767263"/>
            <a:ext cx="4448175" cy="273844"/>
          </a:xfrm>
        </p:spPr>
        <p:txBody>
          <a:bodyPr/>
          <a:lstStyle/>
          <a:p>
            <a:r>
              <a:rPr lang="en-US" dirty="0"/>
              <a:t>Department of Computing, Abasyn University Peshawar</a:t>
            </a:r>
          </a:p>
        </p:txBody>
      </p:sp>
      <p:sp>
        <p:nvSpPr>
          <p:cNvPr id="5" name="Slide Number Placeholder 4"/>
          <p:cNvSpPr>
            <a:spLocks noGrp="1"/>
          </p:cNvSpPr>
          <p:nvPr>
            <p:ph type="sldNum" sz="quarter" idx="12"/>
          </p:nvPr>
        </p:nvSpPr>
        <p:spPr/>
        <p:txBody>
          <a:bodyPr/>
          <a:lstStyle/>
          <a:p>
            <a:fld id="{B82CCC60-E8CD-4174-8B1A-7DF615B22EEF}" type="slidenum">
              <a:rPr lang="en-US" smtClean="0"/>
              <a:pPr/>
              <a:t>20</a:t>
            </a:fld>
            <a:endParaRPr lang="en-US"/>
          </a:p>
        </p:txBody>
      </p:sp>
    </p:spTree>
    <p:extLst>
      <p:ext uri="{BB962C8B-B14F-4D97-AF65-F5344CB8AC3E}">
        <p14:creationId xmlns:p14="http://schemas.microsoft.com/office/powerpoint/2010/main" val="2220309326"/>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05781" y="0"/>
            <a:ext cx="6658607" cy="536771"/>
          </a:xfrm>
        </p:spPr>
        <p:txBody>
          <a:bodyPr>
            <a:normAutofit fontScale="90000"/>
          </a:bodyPr>
          <a:lstStyle/>
          <a:p>
            <a:r>
              <a:rPr lang="en-US" dirty="0"/>
              <a:t>Introduction</a:t>
            </a:r>
          </a:p>
        </p:txBody>
      </p:sp>
      <p:sp>
        <p:nvSpPr>
          <p:cNvPr id="5" name="Content Placeholder 4"/>
          <p:cNvSpPr>
            <a:spLocks noGrp="1"/>
          </p:cNvSpPr>
          <p:nvPr>
            <p:ph idx="1"/>
          </p:nvPr>
        </p:nvSpPr>
        <p:spPr>
          <a:xfrm>
            <a:off x="1983367" y="500513"/>
            <a:ext cx="6681021" cy="4213572"/>
          </a:xfrm>
        </p:spPr>
        <p:txBody>
          <a:bodyPr>
            <a:normAutofit/>
          </a:bodyPr>
          <a:lstStyle/>
          <a:p>
            <a:r>
              <a:rPr lang="en-US" sz="1100" b="1" dirty="0">
                <a:latin typeface="Times New Roman" panose="02020603050405020304" pitchFamily="18" charset="0"/>
                <a:cs typeface="Times New Roman" panose="02020603050405020304" pitchFamily="18" charset="0"/>
              </a:rPr>
              <a:t>Online voting</a:t>
            </a:r>
          </a:p>
          <a:p>
            <a:endParaRPr lang="en-US" sz="1100" dirty="0">
              <a:latin typeface="Times New Roman" panose="02020603050405020304" pitchFamily="18" charset="0"/>
              <a:cs typeface="Times New Roman" panose="02020603050405020304" pitchFamily="18" charset="0"/>
            </a:endParaRPr>
          </a:p>
          <a:p>
            <a:pPr marL="0" indent="0">
              <a:buNone/>
            </a:pPr>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pPr marL="0" indent="0">
              <a:buNone/>
            </a:pPr>
            <a:endParaRPr lang="en-US" sz="1100" dirty="0">
              <a:latin typeface="Times New Roman" panose="02020603050405020304" pitchFamily="18" charset="0"/>
              <a:cs typeface="Times New Roman" panose="02020603050405020304" pitchFamily="18" charset="0"/>
            </a:endParaRPr>
          </a:p>
          <a:p>
            <a:pPr marL="0" indent="0">
              <a:buNone/>
            </a:pPr>
            <a:endParaRPr lang="en-US" sz="1100" dirty="0">
              <a:latin typeface="Times New Roman" panose="02020603050405020304" pitchFamily="18" charset="0"/>
              <a:cs typeface="Times New Roman" panose="02020603050405020304" pitchFamily="18" charset="0"/>
            </a:endParaRPr>
          </a:p>
          <a:p>
            <a:r>
              <a:rPr lang="en-US" sz="1100" b="1" dirty="0">
                <a:latin typeface="Times New Roman" panose="02020603050405020304" pitchFamily="18" charset="0"/>
                <a:cs typeface="Times New Roman" panose="02020603050405020304" pitchFamily="18" charset="0"/>
              </a:rPr>
              <a:t>Corporate/Firm/Organization elections and voting cultures</a:t>
            </a:r>
          </a:p>
          <a:p>
            <a:endParaRPr lang="en-US" sz="1100" dirty="0">
              <a:latin typeface="Times New Roman" panose="02020603050405020304" pitchFamily="18" charset="0"/>
              <a:cs typeface="Times New Roman" panose="02020603050405020304" pitchFamily="18" charset="0"/>
            </a:endParaRPr>
          </a:p>
          <a:p>
            <a:pPr marL="0" indent="0">
              <a:buNone/>
            </a:pPr>
            <a:endParaRPr lang="en-US" sz="1100" dirty="0">
              <a:latin typeface="Times New Roman" panose="02020603050405020304" pitchFamily="18" charset="0"/>
              <a:cs typeface="Times New Roman" panose="02020603050405020304" pitchFamily="18" charset="0"/>
            </a:endParaRPr>
          </a:p>
          <a:p>
            <a:pPr marL="0" indent="0">
              <a:buNone/>
            </a:pPr>
            <a:endParaRPr lang="en-US" sz="1100" dirty="0">
              <a:latin typeface="Times New Roman" panose="02020603050405020304" pitchFamily="18" charset="0"/>
              <a:cs typeface="Times New Roman" panose="02020603050405020304" pitchFamily="18" charset="0"/>
            </a:endParaRPr>
          </a:p>
          <a:p>
            <a:pPr marL="0" indent="0">
              <a:buNone/>
            </a:pPr>
            <a:endParaRPr lang="en-US" sz="1100" dirty="0">
              <a:latin typeface="Times New Roman" panose="02020603050405020304" pitchFamily="18" charset="0"/>
              <a:cs typeface="Times New Roman" panose="02020603050405020304" pitchFamily="18" charset="0"/>
            </a:endParaRPr>
          </a:p>
          <a:p>
            <a:pPr marL="0" indent="0">
              <a:buNone/>
            </a:pPr>
            <a:endParaRPr lang="en-US" sz="1100" dirty="0">
              <a:latin typeface="Times New Roman" panose="02020603050405020304" pitchFamily="18" charset="0"/>
              <a:cs typeface="Times New Roman" panose="02020603050405020304" pitchFamily="18" charset="0"/>
            </a:endParaRPr>
          </a:p>
          <a:p>
            <a:pPr marL="0" indent="0">
              <a:buNone/>
            </a:pPr>
            <a:endParaRPr lang="en-US" sz="1100" dirty="0">
              <a:latin typeface="Times New Roman" panose="02020603050405020304" pitchFamily="18" charset="0"/>
              <a:cs typeface="Times New Roman" panose="02020603050405020304" pitchFamily="18" charset="0"/>
            </a:endParaRPr>
          </a:p>
          <a:p>
            <a:r>
              <a:rPr lang="en-US" sz="1100" b="1" dirty="0">
                <a:latin typeface="Times New Roman" panose="02020603050405020304" pitchFamily="18" charset="0"/>
                <a:cs typeface="Times New Roman" panose="02020603050405020304" pitchFamily="18" charset="0"/>
              </a:rPr>
              <a:t>Corporate/Firm/Organization policy making &amp; decisions</a:t>
            </a:r>
          </a:p>
          <a:p>
            <a:pPr marL="0" indent="0">
              <a:buNone/>
            </a:pPr>
            <a:endParaRPr lang="en-US" sz="11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2809875" y="4767263"/>
            <a:ext cx="3743325" cy="273844"/>
          </a:xfrm>
        </p:spPr>
        <p:txBody>
          <a:bodyPr/>
          <a:lstStyle/>
          <a:p>
            <a:r>
              <a:rPr lang="en-US" dirty="0"/>
              <a:t>Department of Computing, Abasyn University Peshawar</a:t>
            </a:r>
          </a:p>
        </p:txBody>
      </p:sp>
      <p:sp>
        <p:nvSpPr>
          <p:cNvPr id="3" name="Slide Number Placeholder 2"/>
          <p:cNvSpPr>
            <a:spLocks noGrp="1"/>
          </p:cNvSpPr>
          <p:nvPr>
            <p:ph type="sldNum" sz="quarter" idx="12"/>
          </p:nvPr>
        </p:nvSpPr>
        <p:spPr/>
        <p:txBody>
          <a:bodyPr/>
          <a:lstStyle/>
          <a:p>
            <a:fld id="{B82CCC60-E8CD-4174-8B1A-7DF615B22EEF}" type="slidenum">
              <a:rPr lang="en-US" smtClean="0"/>
              <a:pPr/>
              <a:t>3</a:t>
            </a:fld>
            <a:endParaRPr lang="en-US"/>
          </a:p>
        </p:txBody>
      </p:sp>
      <p:pic>
        <p:nvPicPr>
          <p:cNvPr id="7" name="Picture 6">
            <a:extLst>
              <a:ext uri="{FF2B5EF4-FFF2-40B4-BE49-F238E27FC236}">
                <a16:creationId xmlns:a16="http://schemas.microsoft.com/office/drawing/2014/main" id="{07B16995-BD05-9D33-822E-AE191C7BB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6659" y="796874"/>
            <a:ext cx="2270213" cy="843848"/>
          </a:xfrm>
          <a:prstGeom prst="rect">
            <a:avLst/>
          </a:prstGeom>
        </p:spPr>
      </p:pic>
      <p:pic>
        <p:nvPicPr>
          <p:cNvPr id="9" name="Picture 8">
            <a:extLst>
              <a:ext uri="{FF2B5EF4-FFF2-40B4-BE49-F238E27FC236}">
                <a16:creationId xmlns:a16="http://schemas.microsoft.com/office/drawing/2014/main" id="{AEA9F072-FAB7-45DF-D9EE-A7EA195206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9447" y="1939975"/>
            <a:ext cx="1674523" cy="1127724"/>
          </a:xfrm>
          <a:prstGeom prst="rect">
            <a:avLst/>
          </a:prstGeom>
        </p:spPr>
      </p:pic>
      <p:pic>
        <p:nvPicPr>
          <p:cNvPr id="11" name="Picture 10">
            <a:extLst>
              <a:ext uri="{FF2B5EF4-FFF2-40B4-BE49-F238E27FC236}">
                <a16:creationId xmlns:a16="http://schemas.microsoft.com/office/drawing/2014/main" id="{85B33286-20B5-B122-E5C4-F48124BED0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5984" y="3327803"/>
            <a:ext cx="2403560" cy="1386282"/>
          </a:xfrm>
          <a:prstGeom prst="rect">
            <a:avLst/>
          </a:prstGeom>
        </p:spPr>
      </p:pic>
    </p:spTree>
    <p:extLst>
      <p:ext uri="{BB962C8B-B14F-4D97-AF65-F5344CB8AC3E}">
        <p14:creationId xmlns:p14="http://schemas.microsoft.com/office/powerpoint/2010/main" val="2896860814"/>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Literature Review</a:t>
            </a:r>
          </a:p>
        </p:txBody>
      </p:sp>
      <p:sp>
        <p:nvSpPr>
          <p:cNvPr id="5" name="Content Placeholder 4"/>
          <p:cNvSpPr>
            <a:spLocks noGrp="1"/>
          </p:cNvSpPr>
          <p:nvPr>
            <p:ph idx="1"/>
          </p:nvPr>
        </p:nvSpPr>
        <p:spPr/>
        <p:txBody>
          <a:bodyPr>
            <a:normAutofit/>
          </a:bodyPr>
          <a:lstStyle/>
          <a:p>
            <a:r>
              <a:rPr lang="en-US" sz="1100" dirty="0">
                <a:latin typeface="Times New Roman" panose="02020603050405020304" pitchFamily="18" charset="0"/>
                <a:cs typeface="Times New Roman" panose="02020603050405020304" pitchFamily="18" charset="0"/>
              </a:rPr>
              <a:t>Blockchain based voting for elections on electronic gadgets</a:t>
            </a:r>
            <a:r>
              <a:rPr lang="en-US" sz="1100" baseline="30000" dirty="0">
                <a:latin typeface="Times New Roman" panose="02020603050405020304" pitchFamily="18" charset="0"/>
                <a:cs typeface="Times New Roman" panose="02020603050405020304" pitchFamily="18" charset="0"/>
                <a:hlinkClick r:id="rId2" action="ppaction://hlinksldjump"/>
              </a:rPr>
              <a:t>[1]</a:t>
            </a:r>
            <a:r>
              <a:rPr lang="en-US" sz="1100" dirty="0">
                <a:latin typeface="Times New Roman" panose="02020603050405020304" pitchFamily="18" charset="0"/>
                <a:cs typeface="Times New Roman" panose="02020603050405020304" pitchFamily="18" charset="0"/>
              </a:rPr>
              <a:t>.</a:t>
            </a:r>
          </a:p>
          <a:p>
            <a:r>
              <a:rPr lang="en-US" sz="1100" dirty="0">
                <a:latin typeface="Times New Roman" panose="02020603050405020304" pitchFamily="18" charset="0"/>
                <a:cs typeface="Times New Roman" panose="02020603050405020304" pitchFamily="18" charset="0"/>
              </a:rPr>
              <a:t>Critical analysis of each blockchain for elections purpose</a:t>
            </a:r>
            <a:r>
              <a:rPr lang="en-US" sz="1100" baseline="30000" dirty="0">
                <a:latin typeface="Times New Roman" panose="02020603050405020304" pitchFamily="18" charset="0"/>
                <a:cs typeface="Times New Roman" panose="02020603050405020304" pitchFamily="18" charset="0"/>
                <a:hlinkClick r:id="rId2" action="ppaction://hlinksldjump"/>
              </a:rPr>
              <a:t>[1]</a:t>
            </a:r>
            <a:r>
              <a:rPr lang="en-US" sz="1100" dirty="0">
                <a:latin typeface="Times New Roman" panose="02020603050405020304" pitchFamily="18" charset="0"/>
                <a:cs typeface="Times New Roman" panose="02020603050405020304" pitchFamily="18" charset="0"/>
              </a:rPr>
              <a:t>.</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Draw back of the research:</a:t>
            </a:r>
          </a:p>
          <a:p>
            <a:pPr lvl="1"/>
            <a:r>
              <a:rPr lang="en-US" sz="1100" dirty="0">
                <a:latin typeface="Times New Roman" panose="02020603050405020304" pitchFamily="18" charset="0"/>
                <a:cs typeface="Times New Roman" panose="02020603050405020304" pitchFamily="18" charset="0"/>
              </a:rPr>
              <a:t>Not firm oriented analysis of the election.</a:t>
            </a:r>
          </a:p>
          <a:p>
            <a:pPr lvl="1"/>
            <a:r>
              <a:rPr lang="en-US" sz="1100" dirty="0">
                <a:latin typeface="Times New Roman" panose="02020603050405020304" pitchFamily="18" charset="0"/>
                <a:cs typeface="Times New Roman" panose="02020603050405020304" pitchFamily="18" charset="0"/>
              </a:rPr>
              <a:t>Not limiting elections to targeted masses.</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Drawback of already existing solution: </a:t>
            </a:r>
            <a:r>
              <a:rPr lang="en-US" sz="1100" dirty="0">
                <a:latin typeface="Times New Roman" panose="02020603050405020304" pitchFamily="18" charset="0"/>
                <a:cs typeface="Times New Roman" panose="02020603050405020304" pitchFamily="18" charset="0"/>
                <a:hlinkClick r:id="rId3"/>
              </a:rPr>
              <a:t>POLYAS</a:t>
            </a:r>
            <a:endParaRPr lang="en-US" sz="1100" dirty="0">
              <a:latin typeface="Times New Roman" panose="02020603050405020304" pitchFamily="18" charset="0"/>
              <a:cs typeface="Times New Roman" panose="02020603050405020304" pitchFamily="18" charset="0"/>
            </a:endParaRPr>
          </a:p>
          <a:p>
            <a:pPr lvl="1"/>
            <a:r>
              <a:rPr lang="en-US" sz="1100" dirty="0">
                <a:latin typeface="Times New Roman" panose="02020603050405020304" pitchFamily="18" charset="0"/>
                <a:cs typeface="Times New Roman" panose="02020603050405020304" pitchFamily="18" charset="0"/>
              </a:rPr>
              <a:t>There’s no direct organizational level monitoring over the election organizer on this platform.</a:t>
            </a:r>
          </a:p>
          <a:p>
            <a:pPr lvl="1"/>
            <a:r>
              <a:rPr lang="en-US" sz="1100" dirty="0">
                <a:latin typeface="Times New Roman" panose="02020603050405020304" pitchFamily="18" charset="0"/>
                <a:cs typeface="Times New Roman" panose="02020603050405020304" pitchFamily="18" charset="0"/>
              </a:rPr>
              <a:t>No organization level auth of voters and candidates.</a:t>
            </a:r>
          </a:p>
          <a:p>
            <a:pPr lvl="1"/>
            <a:r>
              <a:rPr lang="en-US" sz="1100" dirty="0">
                <a:latin typeface="Times New Roman" panose="02020603050405020304" pitchFamily="18" charset="0"/>
                <a:cs typeface="Times New Roman" panose="02020603050405020304" pitchFamily="18" charset="0"/>
              </a:rPr>
              <a:t>No concrete vetting process of candidates</a:t>
            </a:r>
          </a:p>
        </p:txBody>
      </p:sp>
      <p:sp>
        <p:nvSpPr>
          <p:cNvPr id="2" name="Footer Placeholder 1"/>
          <p:cNvSpPr>
            <a:spLocks noGrp="1"/>
          </p:cNvSpPr>
          <p:nvPr>
            <p:ph type="ftr" sz="quarter" idx="11"/>
          </p:nvPr>
        </p:nvSpPr>
        <p:spPr>
          <a:xfrm>
            <a:off x="2628899" y="4767263"/>
            <a:ext cx="4105275" cy="273844"/>
          </a:xfrm>
        </p:spPr>
        <p:txBody>
          <a:bodyPr/>
          <a:lstStyle/>
          <a:p>
            <a:r>
              <a:rPr lang="en-US" dirty="0"/>
              <a:t>Department of Computing, Abasyn University Peshawar</a:t>
            </a:r>
          </a:p>
        </p:txBody>
      </p:sp>
      <p:sp>
        <p:nvSpPr>
          <p:cNvPr id="3" name="Slide Number Placeholder 2"/>
          <p:cNvSpPr>
            <a:spLocks noGrp="1"/>
          </p:cNvSpPr>
          <p:nvPr>
            <p:ph type="sldNum" sz="quarter" idx="12"/>
          </p:nvPr>
        </p:nvSpPr>
        <p:spPr/>
        <p:txBody>
          <a:bodyPr/>
          <a:lstStyle/>
          <a:p>
            <a:fld id="{B82CCC60-E8CD-4174-8B1A-7DF615B22EEF}" type="slidenum">
              <a:rPr lang="en-US" smtClean="0"/>
              <a:pPr/>
              <a:t>4</a:t>
            </a:fld>
            <a:endParaRPr lang="en-US"/>
          </a:p>
        </p:txBody>
      </p:sp>
    </p:spTree>
    <p:extLst>
      <p:ext uri="{BB962C8B-B14F-4D97-AF65-F5344CB8AC3E}">
        <p14:creationId xmlns:p14="http://schemas.microsoft.com/office/powerpoint/2010/main" val="63518456"/>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 (Summary)</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49610159"/>
              </p:ext>
            </p:extLst>
          </p:nvPr>
        </p:nvGraphicFramePr>
        <p:xfrm>
          <a:off x="242047" y="1098550"/>
          <a:ext cx="8444753" cy="4785360"/>
        </p:xfrm>
        <a:graphic>
          <a:graphicData uri="http://schemas.openxmlformats.org/drawingml/2006/table">
            <a:tbl>
              <a:tblPr firstRow="1" bandRow="1">
                <a:tableStyleId>{5C22544A-7EE6-4342-B048-85BDC9FD1C3A}</a:tableStyleId>
              </a:tblPr>
              <a:tblGrid>
                <a:gridCol w="458016">
                  <a:extLst>
                    <a:ext uri="{9D8B030D-6E8A-4147-A177-3AD203B41FA5}">
                      <a16:colId xmlns:a16="http://schemas.microsoft.com/office/drawing/2014/main" val="3169916047"/>
                    </a:ext>
                  </a:extLst>
                </a:gridCol>
                <a:gridCol w="1954771">
                  <a:extLst>
                    <a:ext uri="{9D8B030D-6E8A-4147-A177-3AD203B41FA5}">
                      <a16:colId xmlns:a16="http://schemas.microsoft.com/office/drawing/2014/main" val="1363384162"/>
                    </a:ext>
                  </a:extLst>
                </a:gridCol>
                <a:gridCol w="686225">
                  <a:extLst>
                    <a:ext uri="{9D8B030D-6E8A-4147-A177-3AD203B41FA5}">
                      <a16:colId xmlns:a16="http://schemas.microsoft.com/office/drawing/2014/main" val="3378725119"/>
                    </a:ext>
                  </a:extLst>
                </a:gridCol>
                <a:gridCol w="1461211">
                  <a:extLst>
                    <a:ext uri="{9D8B030D-6E8A-4147-A177-3AD203B41FA5}">
                      <a16:colId xmlns:a16="http://schemas.microsoft.com/office/drawing/2014/main" val="964913037"/>
                    </a:ext>
                  </a:extLst>
                </a:gridCol>
                <a:gridCol w="1656282">
                  <a:extLst>
                    <a:ext uri="{9D8B030D-6E8A-4147-A177-3AD203B41FA5}">
                      <a16:colId xmlns:a16="http://schemas.microsoft.com/office/drawing/2014/main" val="2635911551"/>
                    </a:ext>
                  </a:extLst>
                </a:gridCol>
                <a:gridCol w="1228531">
                  <a:extLst>
                    <a:ext uri="{9D8B030D-6E8A-4147-A177-3AD203B41FA5}">
                      <a16:colId xmlns:a16="http://schemas.microsoft.com/office/drawing/2014/main" val="3684806207"/>
                    </a:ext>
                  </a:extLst>
                </a:gridCol>
                <a:gridCol w="999717">
                  <a:extLst>
                    <a:ext uri="{9D8B030D-6E8A-4147-A177-3AD203B41FA5}">
                      <a16:colId xmlns:a16="http://schemas.microsoft.com/office/drawing/2014/main" val="1786654019"/>
                    </a:ext>
                  </a:extLst>
                </a:gridCol>
              </a:tblGrid>
              <a:tr h="411035">
                <a:tc>
                  <a:txBody>
                    <a:bodyPr/>
                    <a:lstStyle/>
                    <a:p>
                      <a:r>
                        <a:rPr lang="en-US" sz="1400" dirty="0"/>
                        <a:t>S. No.</a:t>
                      </a:r>
                    </a:p>
                  </a:txBody>
                  <a:tcPr/>
                </a:tc>
                <a:tc>
                  <a:txBody>
                    <a:bodyPr/>
                    <a:lstStyle/>
                    <a:p>
                      <a:r>
                        <a:rPr lang="en-US" sz="1400" dirty="0"/>
                        <a:t>Title of Research paper</a:t>
                      </a:r>
                    </a:p>
                  </a:txBody>
                  <a:tcPr/>
                </a:tc>
                <a:tc>
                  <a:txBody>
                    <a:bodyPr/>
                    <a:lstStyle/>
                    <a:p>
                      <a:r>
                        <a:rPr lang="en-US" sz="1400" dirty="0"/>
                        <a:t>Year </a:t>
                      </a:r>
                    </a:p>
                  </a:txBody>
                  <a:tcPr/>
                </a:tc>
                <a:tc>
                  <a:txBody>
                    <a:bodyPr/>
                    <a:lstStyle/>
                    <a:p>
                      <a:r>
                        <a:rPr lang="en-US" sz="1400" dirty="0"/>
                        <a:t>Problem Identified</a:t>
                      </a:r>
                    </a:p>
                  </a:txBody>
                  <a:tcPr/>
                </a:tc>
                <a:tc>
                  <a:txBody>
                    <a:bodyPr/>
                    <a:lstStyle/>
                    <a:p>
                      <a:r>
                        <a:rPr lang="en-US" sz="1400" dirty="0"/>
                        <a:t>Methodology</a:t>
                      </a:r>
                      <a:r>
                        <a:rPr lang="en-US" sz="1400" baseline="0" dirty="0"/>
                        <a:t> Used</a:t>
                      </a:r>
                      <a:endParaRPr lang="en-US" sz="1400" dirty="0"/>
                    </a:p>
                  </a:txBody>
                  <a:tcPr/>
                </a:tc>
                <a:tc>
                  <a:txBody>
                    <a:bodyPr/>
                    <a:lstStyle/>
                    <a:p>
                      <a:r>
                        <a:rPr lang="en-US" sz="1400" dirty="0"/>
                        <a:t>Results Achieved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Future Work</a:t>
                      </a:r>
                    </a:p>
                  </a:txBody>
                  <a:tcPr/>
                </a:tc>
                <a:extLst>
                  <a:ext uri="{0D108BD9-81ED-4DB2-BD59-A6C34878D82A}">
                    <a16:rowId xmlns:a16="http://schemas.microsoft.com/office/drawing/2014/main" val="2407460373"/>
                  </a:ext>
                </a:extLst>
              </a:tr>
              <a:tr h="1427806">
                <a:tc>
                  <a:txBody>
                    <a:bodyPr/>
                    <a:lstStyle/>
                    <a:p>
                      <a:r>
                        <a:rPr lang="en-US" dirty="0"/>
                        <a:t>1</a:t>
                      </a:r>
                    </a:p>
                  </a:txBody>
                  <a:tcPr/>
                </a:tc>
                <a:tc>
                  <a:txBody>
                    <a:bodyPr/>
                    <a:lstStyle/>
                    <a:p>
                      <a:r>
                        <a:rPr lang="en-US" dirty="0"/>
                        <a:t>Blockchain for Electronic Voting System—Review and Open Research Challenges</a:t>
                      </a:r>
                    </a:p>
                  </a:txBody>
                  <a:tcPr/>
                </a:tc>
                <a:tc>
                  <a:txBody>
                    <a:bodyPr/>
                    <a:lstStyle/>
                    <a:p>
                      <a:r>
                        <a:rPr lang="en-US" dirty="0"/>
                        <a:t>2021</a:t>
                      </a:r>
                    </a:p>
                  </a:txBody>
                  <a:tcPr/>
                </a:tc>
                <a:tc>
                  <a:txBody>
                    <a:bodyPr/>
                    <a:lstStyle/>
                    <a:p>
                      <a:r>
                        <a:rPr lang="en-US" dirty="0"/>
                        <a:t>Centralized electronic/non-electronic elections</a:t>
                      </a:r>
                    </a:p>
                  </a:txBody>
                  <a:tcPr/>
                </a:tc>
                <a:tc>
                  <a:txBody>
                    <a:bodyPr/>
                    <a:lstStyle/>
                    <a:p>
                      <a:r>
                        <a:rPr lang="en-US" dirty="0"/>
                        <a:t>Current blockchain technologies and electronic voting solutions</a:t>
                      </a:r>
                    </a:p>
                  </a:txBody>
                  <a:tcPr/>
                </a:tc>
                <a:tc>
                  <a:txBody>
                    <a:bodyPr/>
                    <a:lstStyle/>
                    <a:p>
                      <a:r>
                        <a:rPr lang="en-US" dirty="0"/>
                        <a:t>Critical analysis of popular blockchain(s) for voting purpose</a:t>
                      </a:r>
                    </a:p>
                  </a:txBody>
                  <a:tcPr/>
                </a:tc>
                <a:tc>
                  <a:txBody>
                    <a:bodyPr/>
                    <a:lstStyle/>
                    <a:p>
                      <a:r>
                        <a:rPr lang="en-US" dirty="0"/>
                        <a:t>-</a:t>
                      </a:r>
                    </a:p>
                  </a:txBody>
                  <a:tcPr/>
                </a:tc>
                <a:extLst>
                  <a:ext uri="{0D108BD9-81ED-4DB2-BD59-A6C34878D82A}">
                    <a16:rowId xmlns:a16="http://schemas.microsoft.com/office/drawing/2014/main" val="4183701379"/>
                  </a:ext>
                </a:extLst>
              </a:tr>
              <a:tr h="259601">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61616122"/>
                  </a:ext>
                </a:extLst>
              </a:tr>
              <a:tr h="259601">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640190570"/>
                  </a:ext>
                </a:extLst>
              </a:tr>
              <a:tr h="259601">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800168576"/>
                  </a:ext>
                </a:extLst>
              </a:tr>
              <a:tr h="25960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24364556"/>
                  </a:ext>
                </a:extLst>
              </a:tr>
              <a:tr h="25960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58148402"/>
                  </a:ext>
                </a:extLst>
              </a:tr>
              <a:tr h="25960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6586454"/>
                  </a:ext>
                </a:extLst>
              </a:tr>
            </a:tbl>
          </a:graphicData>
        </a:graphic>
      </p:graphicFrame>
      <p:sp>
        <p:nvSpPr>
          <p:cNvPr id="3" name="Footer Placeholder 2"/>
          <p:cNvSpPr>
            <a:spLocks noGrp="1"/>
          </p:cNvSpPr>
          <p:nvPr>
            <p:ph type="ftr" sz="quarter" idx="11"/>
          </p:nvPr>
        </p:nvSpPr>
        <p:spPr/>
        <p:txBody>
          <a:bodyPr/>
          <a:lstStyle/>
          <a:p>
            <a:r>
              <a:rPr lang="en-US"/>
              <a:t>Department of Computing, Abasyn University Peshawar</a:t>
            </a:r>
          </a:p>
        </p:txBody>
      </p:sp>
      <p:sp>
        <p:nvSpPr>
          <p:cNvPr id="4" name="Slide Number Placeholder 3"/>
          <p:cNvSpPr>
            <a:spLocks noGrp="1"/>
          </p:cNvSpPr>
          <p:nvPr>
            <p:ph type="sldNum" sz="quarter" idx="12"/>
          </p:nvPr>
        </p:nvSpPr>
        <p:spPr/>
        <p:txBody>
          <a:bodyPr/>
          <a:lstStyle/>
          <a:p>
            <a:fld id="{B82CCC60-E8CD-4174-8B1A-7DF615B22EEF}" type="slidenum">
              <a:rPr lang="en-US" smtClean="0"/>
              <a:pPr/>
              <a:t>5</a:t>
            </a:fld>
            <a:endParaRPr lang="en-US"/>
          </a:p>
        </p:txBody>
      </p:sp>
    </p:spTree>
    <p:extLst>
      <p:ext uri="{BB962C8B-B14F-4D97-AF65-F5344CB8AC3E}">
        <p14:creationId xmlns:p14="http://schemas.microsoft.com/office/powerpoint/2010/main" val="288900193"/>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Problem Statement</a:t>
            </a:r>
          </a:p>
        </p:txBody>
      </p:sp>
      <p:sp>
        <p:nvSpPr>
          <p:cNvPr id="5" name="Content Placeholder 4"/>
          <p:cNvSpPr>
            <a:spLocks noGrp="1"/>
          </p:cNvSpPr>
          <p:nvPr>
            <p:ph idx="1"/>
          </p:nvPr>
        </p:nvSpPr>
        <p:spPr/>
        <p:txBody>
          <a:bodyPr>
            <a:normAutofit fontScale="92500" lnSpcReduction="10000"/>
          </a:bodyPr>
          <a:lstStyle/>
          <a:p>
            <a:r>
              <a:rPr lang="en-US" sz="1600" dirty="0"/>
              <a:t>There are organizations/institutes who still follows the manual or paper-stamp method; inevitably to be having an inaccurate, faulty or at worst rigged elections. </a:t>
            </a:r>
          </a:p>
          <a:p>
            <a:pPr marL="0" indent="0">
              <a:buNone/>
            </a:pPr>
            <a:endParaRPr lang="en-US" sz="1600" dirty="0"/>
          </a:p>
          <a:p>
            <a:r>
              <a:rPr lang="en-US" sz="1600" dirty="0"/>
              <a:t>The problem not only encourages dishonesty, but also keeps the rightful candidates at bay from fulfilling what they deserve and where they deserve to be.</a:t>
            </a:r>
          </a:p>
          <a:p>
            <a:endParaRPr lang="en-US" sz="1600" dirty="0"/>
          </a:p>
          <a:p>
            <a:r>
              <a:rPr lang="en-US" sz="1600" dirty="0"/>
              <a:t>The reason being the lack of a system which ensures the competent people contest the election and thus preventing competent of them all to be elected for the concerned role.</a:t>
            </a:r>
          </a:p>
          <a:p>
            <a:pPr marL="0" indent="0">
              <a:buNone/>
            </a:pPr>
            <a:endParaRPr lang="en-US" sz="1600" dirty="0"/>
          </a:p>
          <a:p>
            <a:r>
              <a:rPr lang="en-US" sz="1600" dirty="0"/>
              <a:t>The system should also ensure the right and integrity of choice of the masses who got to be under the authority of the person who comes as the elected one.</a:t>
            </a:r>
          </a:p>
          <a:p>
            <a:pPr marL="0" indent="0">
              <a:buNone/>
            </a:pPr>
            <a:endParaRPr lang="en-US" sz="1600" dirty="0"/>
          </a:p>
        </p:txBody>
      </p:sp>
      <p:sp>
        <p:nvSpPr>
          <p:cNvPr id="2" name="Footer Placeholder 1"/>
          <p:cNvSpPr>
            <a:spLocks noGrp="1"/>
          </p:cNvSpPr>
          <p:nvPr>
            <p:ph type="ftr" sz="quarter" idx="11"/>
          </p:nvPr>
        </p:nvSpPr>
        <p:spPr>
          <a:xfrm>
            <a:off x="2819401" y="4767263"/>
            <a:ext cx="3971924" cy="273844"/>
          </a:xfrm>
        </p:spPr>
        <p:txBody>
          <a:bodyPr/>
          <a:lstStyle/>
          <a:p>
            <a:r>
              <a:rPr lang="en-US" dirty="0"/>
              <a:t>Department of Computing, Abasyn University Peshawar</a:t>
            </a:r>
          </a:p>
        </p:txBody>
      </p:sp>
      <p:sp>
        <p:nvSpPr>
          <p:cNvPr id="3" name="Slide Number Placeholder 2"/>
          <p:cNvSpPr>
            <a:spLocks noGrp="1"/>
          </p:cNvSpPr>
          <p:nvPr>
            <p:ph type="sldNum" sz="quarter" idx="12"/>
          </p:nvPr>
        </p:nvSpPr>
        <p:spPr/>
        <p:txBody>
          <a:bodyPr/>
          <a:lstStyle/>
          <a:p>
            <a:fld id="{B82CCC60-E8CD-4174-8B1A-7DF615B22EEF}" type="slidenum">
              <a:rPr lang="en-US" smtClean="0"/>
              <a:pPr/>
              <a:t>6</a:t>
            </a:fld>
            <a:endParaRPr lang="en-US"/>
          </a:p>
        </p:txBody>
      </p:sp>
    </p:spTree>
    <p:extLst>
      <p:ext uri="{BB962C8B-B14F-4D97-AF65-F5344CB8AC3E}">
        <p14:creationId xmlns:p14="http://schemas.microsoft.com/office/powerpoint/2010/main" val="672158170"/>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Project Question(s)</a:t>
            </a:r>
          </a:p>
        </p:txBody>
      </p:sp>
      <p:sp>
        <p:nvSpPr>
          <p:cNvPr id="5" name="Content Placeholder 4"/>
          <p:cNvSpPr>
            <a:spLocks noGrp="1"/>
          </p:cNvSpPr>
          <p:nvPr>
            <p:ph idx="1"/>
          </p:nvPr>
        </p:nvSpPr>
        <p:spPr/>
        <p:txBody>
          <a:bodyPr/>
          <a:lstStyle/>
          <a:p>
            <a:r>
              <a:rPr lang="en-US" dirty="0"/>
              <a:t>How the election organized will be limited to the organization/firm only?</a:t>
            </a:r>
          </a:p>
          <a:p>
            <a:r>
              <a:rPr lang="en-US" dirty="0"/>
              <a:t>How the solution will be secure?</a:t>
            </a:r>
          </a:p>
          <a:p>
            <a:r>
              <a:rPr lang="en-US" dirty="0"/>
              <a:t>How the candidates will be acquired?</a:t>
            </a:r>
          </a:p>
          <a:p>
            <a:endParaRPr lang="en-US" dirty="0"/>
          </a:p>
          <a:p>
            <a:endParaRPr lang="en-US" dirty="0"/>
          </a:p>
        </p:txBody>
      </p:sp>
      <p:sp>
        <p:nvSpPr>
          <p:cNvPr id="2" name="Footer Placeholder 1"/>
          <p:cNvSpPr>
            <a:spLocks noGrp="1"/>
          </p:cNvSpPr>
          <p:nvPr>
            <p:ph type="ftr" sz="quarter" idx="11"/>
          </p:nvPr>
        </p:nvSpPr>
        <p:spPr>
          <a:xfrm>
            <a:off x="2514599" y="4767263"/>
            <a:ext cx="4562475" cy="273844"/>
          </a:xfrm>
        </p:spPr>
        <p:txBody>
          <a:bodyPr/>
          <a:lstStyle/>
          <a:p>
            <a:r>
              <a:rPr lang="en-US" dirty="0"/>
              <a:t>Department of Computing, Abasyn University Peshawar</a:t>
            </a:r>
          </a:p>
        </p:txBody>
      </p:sp>
      <p:sp>
        <p:nvSpPr>
          <p:cNvPr id="3" name="Slide Number Placeholder 2"/>
          <p:cNvSpPr>
            <a:spLocks noGrp="1"/>
          </p:cNvSpPr>
          <p:nvPr>
            <p:ph type="sldNum" sz="quarter" idx="12"/>
          </p:nvPr>
        </p:nvSpPr>
        <p:spPr/>
        <p:txBody>
          <a:bodyPr/>
          <a:lstStyle/>
          <a:p>
            <a:fld id="{B82CCC60-E8CD-4174-8B1A-7DF615B22EEF}" type="slidenum">
              <a:rPr lang="en-US" smtClean="0"/>
              <a:pPr/>
              <a:t>7</a:t>
            </a:fld>
            <a:endParaRPr lang="en-US"/>
          </a:p>
        </p:txBody>
      </p:sp>
    </p:spTree>
    <p:extLst>
      <p:ext uri="{BB962C8B-B14F-4D97-AF65-F5344CB8AC3E}">
        <p14:creationId xmlns:p14="http://schemas.microsoft.com/office/powerpoint/2010/main" val="4223288466"/>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Project Objectives</a:t>
            </a:r>
          </a:p>
        </p:txBody>
      </p:sp>
      <p:sp>
        <p:nvSpPr>
          <p:cNvPr id="5" name="Content Placeholder 4"/>
          <p:cNvSpPr>
            <a:spLocks noGrp="1"/>
          </p:cNvSpPr>
          <p:nvPr>
            <p:ph idx="1"/>
          </p:nvPr>
        </p:nvSpPr>
        <p:spPr/>
        <p:txBody>
          <a:bodyPr/>
          <a:lstStyle/>
          <a:p>
            <a:r>
              <a:rPr lang="en-PK" dirty="0"/>
              <a:t>Integrity</a:t>
            </a:r>
          </a:p>
          <a:p>
            <a:r>
              <a:rPr lang="en-PK" dirty="0"/>
              <a:t>Transparency</a:t>
            </a:r>
          </a:p>
          <a:p>
            <a:r>
              <a:rPr lang="en-PK" dirty="0"/>
              <a:t>Security </a:t>
            </a:r>
          </a:p>
        </p:txBody>
      </p:sp>
      <p:sp>
        <p:nvSpPr>
          <p:cNvPr id="2" name="Footer Placeholder 1"/>
          <p:cNvSpPr>
            <a:spLocks noGrp="1"/>
          </p:cNvSpPr>
          <p:nvPr>
            <p:ph type="ftr" sz="quarter" idx="11"/>
          </p:nvPr>
        </p:nvSpPr>
        <p:spPr>
          <a:xfrm>
            <a:off x="2428875" y="4767263"/>
            <a:ext cx="4686300" cy="273844"/>
          </a:xfrm>
        </p:spPr>
        <p:txBody>
          <a:bodyPr/>
          <a:lstStyle/>
          <a:p>
            <a:r>
              <a:rPr lang="en-US" dirty="0"/>
              <a:t>Department of Computing, Abasyn University Peshawar</a:t>
            </a:r>
          </a:p>
        </p:txBody>
      </p:sp>
      <p:sp>
        <p:nvSpPr>
          <p:cNvPr id="3" name="Slide Number Placeholder 2"/>
          <p:cNvSpPr>
            <a:spLocks noGrp="1"/>
          </p:cNvSpPr>
          <p:nvPr>
            <p:ph type="sldNum" sz="quarter" idx="12"/>
          </p:nvPr>
        </p:nvSpPr>
        <p:spPr/>
        <p:txBody>
          <a:bodyPr/>
          <a:lstStyle/>
          <a:p>
            <a:fld id="{B82CCC60-E8CD-4174-8B1A-7DF615B22EEF}" type="slidenum">
              <a:rPr lang="en-US" smtClean="0"/>
              <a:pPr/>
              <a:t>8</a:t>
            </a:fld>
            <a:endParaRPr lang="en-US"/>
          </a:p>
        </p:txBody>
      </p:sp>
    </p:spTree>
    <p:extLst>
      <p:ext uri="{BB962C8B-B14F-4D97-AF65-F5344CB8AC3E}">
        <p14:creationId xmlns:p14="http://schemas.microsoft.com/office/powerpoint/2010/main" val="3917005434"/>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Proposed Methodology</a:t>
            </a:r>
          </a:p>
        </p:txBody>
      </p:sp>
      <p:sp>
        <p:nvSpPr>
          <p:cNvPr id="3" name="Content Placeholder 2"/>
          <p:cNvSpPr>
            <a:spLocks noGrp="1"/>
          </p:cNvSpPr>
          <p:nvPr>
            <p:ph idx="1"/>
          </p:nvPr>
        </p:nvSpPr>
        <p:spPr/>
        <p:txBody>
          <a:bodyPr>
            <a:normAutofit fontScale="55000" lnSpcReduction="20000"/>
          </a:bodyPr>
          <a:lstStyle/>
          <a:p>
            <a:r>
              <a:rPr lang="en-US" dirty="0"/>
              <a:t>Organization level auth i.e., the authentication of the person using this system will be based on the person’s existence in the database.</a:t>
            </a:r>
          </a:p>
          <a:p>
            <a:endParaRPr lang="en-US" dirty="0"/>
          </a:p>
          <a:p>
            <a:r>
              <a:rPr lang="en-US" dirty="0"/>
              <a:t>Role-based apps (Voter, Candidate, Election Data Admin, System Admin) for separation of concerns.</a:t>
            </a:r>
          </a:p>
          <a:p>
            <a:endParaRPr lang="en-US" dirty="0"/>
          </a:p>
          <a:p>
            <a:r>
              <a:rPr lang="en-US" dirty="0"/>
              <a:t>The employees as candidates or voters will be added from the organization’s DB by the system, based on a certain criteria.</a:t>
            </a:r>
          </a:p>
          <a:p>
            <a:endParaRPr lang="en-US" dirty="0"/>
          </a:p>
          <a:p>
            <a:r>
              <a:rPr lang="en-US" dirty="0"/>
              <a:t>Once vote casted, the voter’s voting is done, preventing from re-voting for someone again or undoing the casted vote.</a:t>
            </a:r>
          </a:p>
          <a:p>
            <a:endParaRPr lang="en-US" dirty="0"/>
          </a:p>
          <a:p>
            <a:r>
              <a:rPr lang="en-US" dirty="0"/>
              <a:t>If a voter/candidate left the organization then he/she won’t be the part of the system.</a:t>
            </a:r>
          </a:p>
          <a:p>
            <a:endParaRPr lang="en-US" dirty="0"/>
          </a:p>
          <a:p>
            <a:r>
              <a:rPr lang="en-US" dirty="0"/>
              <a:t>The voting will be done using blockchain to prevent the tampering or cyber-attack on the voters’ casted votes, and on the candidates acquired votes.</a:t>
            </a:r>
          </a:p>
        </p:txBody>
      </p:sp>
      <p:sp>
        <p:nvSpPr>
          <p:cNvPr id="4" name="Footer Placeholder 3"/>
          <p:cNvSpPr>
            <a:spLocks noGrp="1"/>
          </p:cNvSpPr>
          <p:nvPr>
            <p:ph type="ftr" sz="quarter" idx="11"/>
          </p:nvPr>
        </p:nvSpPr>
        <p:spPr/>
        <p:txBody>
          <a:bodyPr/>
          <a:lstStyle/>
          <a:p>
            <a:r>
              <a:rPr lang="en-US"/>
              <a:t>Department of Computing, Abasyn University Peshawar</a:t>
            </a:r>
          </a:p>
        </p:txBody>
      </p:sp>
      <p:sp>
        <p:nvSpPr>
          <p:cNvPr id="5" name="Slide Number Placeholder 4"/>
          <p:cNvSpPr>
            <a:spLocks noGrp="1"/>
          </p:cNvSpPr>
          <p:nvPr>
            <p:ph type="sldNum" sz="quarter" idx="12"/>
          </p:nvPr>
        </p:nvSpPr>
        <p:spPr/>
        <p:txBody>
          <a:bodyPr/>
          <a:lstStyle/>
          <a:p>
            <a:fld id="{B82CCC60-E8CD-4174-8B1A-7DF615B22EEF}" type="slidenum">
              <a:rPr lang="en-US" smtClean="0"/>
              <a:pPr/>
              <a:t>9</a:t>
            </a:fld>
            <a:endParaRPr lang="en-US"/>
          </a:p>
        </p:txBody>
      </p:sp>
    </p:spTree>
    <p:extLst>
      <p:ext uri="{BB962C8B-B14F-4D97-AF65-F5344CB8AC3E}">
        <p14:creationId xmlns:p14="http://schemas.microsoft.com/office/powerpoint/2010/main" val="4103309497"/>
      </p:ext>
    </p:extLst>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1042</Words>
  <Application>Microsoft Macintosh PowerPoint</Application>
  <PresentationFormat>On-screen Show (16:9)</PresentationFormat>
  <Paragraphs>228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Office Theme</vt:lpstr>
      <vt:lpstr>Hybrid Centralized Voting System</vt:lpstr>
      <vt:lpstr>Agenda</vt:lpstr>
      <vt:lpstr>Introduction</vt:lpstr>
      <vt:lpstr>Literature Review</vt:lpstr>
      <vt:lpstr>Literature Review (Summary)</vt:lpstr>
      <vt:lpstr>Problem Statement</vt:lpstr>
      <vt:lpstr>Project Question(s)</vt:lpstr>
      <vt:lpstr>Project Objectives</vt:lpstr>
      <vt:lpstr>Proposed Methodology</vt:lpstr>
      <vt:lpstr>Tools and Technology </vt:lpstr>
      <vt:lpstr>Designs  | Flowcharts</vt:lpstr>
      <vt:lpstr>Contn.</vt:lpstr>
      <vt:lpstr>Designs | Flowchart</vt:lpstr>
      <vt:lpstr>Designs | Flowchart</vt:lpstr>
      <vt:lpstr>Designs | DFD</vt:lpstr>
      <vt:lpstr>Designs | DFD</vt:lpstr>
      <vt:lpstr>Designs | DFD</vt:lpstr>
      <vt:lpstr>Designs | DFD</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2024-03-11T10:10:17Z</dcterms:modified>
</cp:coreProperties>
</file>