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62" r:id="rId5"/>
    <p:sldId id="348" r:id="rId6"/>
    <p:sldId id="268" r:id="rId7"/>
    <p:sldId id="349" r:id="rId8"/>
    <p:sldId id="368" r:id="rId9"/>
    <p:sldId id="358" r:id="rId10"/>
    <p:sldId id="362" r:id="rId11"/>
    <p:sldId id="359" r:id="rId12"/>
    <p:sldId id="360" r:id="rId13"/>
    <p:sldId id="361" r:id="rId14"/>
    <p:sldId id="296" r:id="rId15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A6E5"/>
    <a:srgbClr val="ED6C00"/>
    <a:srgbClr val="15A5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8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image" Target="../media/image1.png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image" Target="../media/image2.png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5" Type="http://schemas.openxmlformats.org/officeDocument/2006/relationships/slideLayout" Target="../slideLayouts/slideLayout2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tags" Target="../tags/tag55.xml"/><Relationship Id="rId10" Type="http://schemas.openxmlformats.org/officeDocument/2006/relationships/tags" Target="../tags/tag54.xml"/><Relationship Id="rId1" Type="http://schemas.openxmlformats.org/officeDocument/2006/relationships/tags" Target="../tags/tag47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65.xml"/><Relationship Id="rId8" Type="http://schemas.openxmlformats.org/officeDocument/2006/relationships/tags" Target="../tags/tag64.xml"/><Relationship Id="rId7" Type="http://schemas.openxmlformats.org/officeDocument/2006/relationships/image" Target="../media/image1.png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image" Target="../media/image2.png"/><Relationship Id="rId3" Type="http://schemas.openxmlformats.org/officeDocument/2006/relationships/tags" Target="../tags/tag61.xml"/><Relationship Id="rId20" Type="http://schemas.openxmlformats.org/officeDocument/2006/relationships/slideLayout" Target="../slideLayouts/slideLayout2.xml"/><Relationship Id="rId2" Type="http://schemas.openxmlformats.org/officeDocument/2006/relationships/tags" Target="../tags/tag60.xml"/><Relationship Id="rId19" Type="http://schemas.openxmlformats.org/officeDocument/2006/relationships/image" Target="../media/image4.png"/><Relationship Id="rId18" Type="http://schemas.openxmlformats.org/officeDocument/2006/relationships/tags" Target="../tags/tag73.xml"/><Relationship Id="rId17" Type="http://schemas.openxmlformats.org/officeDocument/2006/relationships/tags" Target="../tags/tag72.xml"/><Relationship Id="rId16" Type="http://schemas.openxmlformats.org/officeDocument/2006/relationships/tags" Target="../tags/tag71.xml"/><Relationship Id="rId15" Type="http://schemas.openxmlformats.org/officeDocument/2006/relationships/image" Target="../media/image3.png"/><Relationship Id="rId14" Type="http://schemas.openxmlformats.org/officeDocument/2006/relationships/tags" Target="../tags/tag70.xml"/><Relationship Id="rId13" Type="http://schemas.openxmlformats.org/officeDocument/2006/relationships/tags" Target="../tags/tag69.xml"/><Relationship Id="rId12" Type="http://schemas.openxmlformats.org/officeDocument/2006/relationships/tags" Target="../tags/tag68.xml"/><Relationship Id="rId11" Type="http://schemas.openxmlformats.org/officeDocument/2006/relationships/tags" Target="../tags/tag67.xml"/><Relationship Id="rId10" Type="http://schemas.openxmlformats.org/officeDocument/2006/relationships/tags" Target="../tags/tag66.xml"/><Relationship Id="rId1" Type="http://schemas.openxmlformats.org/officeDocument/2006/relationships/tags" Target="../tags/tag59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tags" Target="../tags/tag79.xml"/><Relationship Id="rId7" Type="http://schemas.openxmlformats.org/officeDocument/2006/relationships/image" Target="../media/image1.png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image" Target="../media/image2.png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8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8.xml"/><Relationship Id="rId7" Type="http://schemas.openxmlformats.org/officeDocument/2006/relationships/image" Target="../media/image1.png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image" Target="../media/image2.png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15.xml"/><Relationship Id="rId7" Type="http://schemas.openxmlformats.org/officeDocument/2006/relationships/image" Target="../media/image1.png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image" Target="../media/image2.png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image" Target="../media/image1.png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image" Target="../media/image2.png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4" Type="http://schemas.openxmlformats.org/officeDocument/2006/relationships/slideLayout" Target="../slideLayouts/slideLayout2.xml"/><Relationship Id="rId13" Type="http://schemas.openxmlformats.org/officeDocument/2006/relationships/tags" Target="../tags/tag26.xml"/><Relationship Id="rId12" Type="http://schemas.openxmlformats.org/officeDocument/2006/relationships/tags" Target="../tags/tag25.xml"/><Relationship Id="rId11" Type="http://schemas.openxmlformats.org/officeDocument/2006/relationships/tags" Target="../tags/tag24.xml"/><Relationship Id="rId10" Type="http://schemas.openxmlformats.org/officeDocument/2006/relationships/tags" Target="../tags/tag23.xml"/><Relationship Id="rId1" Type="http://schemas.openxmlformats.org/officeDocument/2006/relationships/tags" Target="../tags/tag16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image" Target="../media/image1.png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image" Target="../media/image2.png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34.xml"/><Relationship Id="rId1" Type="http://schemas.openxmlformats.org/officeDocument/2006/relationships/tags" Target="../tags/tag2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35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42.xml"/><Relationship Id="rId8" Type="http://schemas.openxmlformats.org/officeDocument/2006/relationships/tags" Target="../tags/tag41.xml"/><Relationship Id="rId7" Type="http://schemas.openxmlformats.org/officeDocument/2006/relationships/image" Target="../media/image1.png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image" Target="../media/image2.png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4" Type="http://schemas.openxmlformats.org/officeDocument/2006/relationships/slideLayout" Target="../slideLayouts/slideLayout2.xml"/><Relationship Id="rId13" Type="http://schemas.openxmlformats.org/officeDocument/2006/relationships/tags" Target="../tags/tag46.xml"/><Relationship Id="rId12" Type="http://schemas.openxmlformats.org/officeDocument/2006/relationships/tags" Target="../tags/tag45.xml"/><Relationship Id="rId11" Type="http://schemas.openxmlformats.org/officeDocument/2006/relationships/tags" Target="../tags/tag44.xml"/><Relationship Id="rId10" Type="http://schemas.openxmlformats.org/officeDocument/2006/relationships/tags" Target="../tags/tag43.xml"/><Relationship Id="rId1" Type="http://schemas.openxmlformats.org/officeDocument/2006/relationships/tags" Target="../tags/tag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>
          <a:xfrm>
            <a:off x="0" y="1381760"/>
            <a:ext cx="12192635" cy="2113280"/>
          </a:xfrm>
          <a:prstGeom prst="rect">
            <a:avLst/>
          </a:prstGeom>
          <a:solidFill>
            <a:srgbClr val="ED6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>
                <a:latin typeface="华文宋体" panose="02010600040101010101" charset="-122"/>
                <a:ea typeface="华文宋体" panose="02010600040101010101" charset="-122"/>
              </a:rPr>
              <a:t>STA307 </a:t>
            </a:r>
            <a:r>
              <a:rPr lang="zh-CN" altLang="en-US" sz="4000">
                <a:latin typeface="华文宋体" panose="02010600040101010101" charset="-122"/>
                <a:ea typeface="华文宋体" panose="02010600040101010101" charset="-122"/>
              </a:rPr>
              <a:t>分布式存储与并行计算</a:t>
            </a:r>
            <a:endParaRPr lang="zh-CN" altLang="en-US" sz="4000">
              <a:latin typeface="华文宋体" panose="02010600040101010101" charset="-122"/>
              <a:ea typeface="华文宋体" panose="02010600040101010101" charset="-122"/>
            </a:endParaRPr>
          </a:p>
          <a:p>
            <a:pPr algn="ctr"/>
            <a:endParaRPr lang="zh-CN" altLang="en-US" sz="2800">
              <a:latin typeface="华文宋体" panose="02010600040101010101" charset="-122"/>
              <a:ea typeface="华文宋体" panose="02010600040101010101" charset="-122"/>
            </a:endParaRPr>
          </a:p>
          <a:p>
            <a:pPr algn="ctr"/>
            <a:r>
              <a:rPr lang="en-US" altLang="zh-CN" sz="2800">
                <a:latin typeface="华文宋体" panose="02010600040101010101" charset="-122"/>
                <a:ea typeface="华文宋体" panose="02010600040101010101" charset="-122"/>
              </a:rPr>
              <a:t>Project</a:t>
            </a:r>
            <a:endParaRPr lang="en-US" altLang="zh-CN" sz="2800">
              <a:latin typeface="华文宋体" panose="02010600040101010101" charset="-122"/>
              <a:ea typeface="华文宋体" panose="0201060004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064000" y="4241800"/>
            <a:ext cx="406400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latin typeface="华文宋体" panose="02010600040101010101" charset="-122"/>
                <a:ea typeface="华文宋体" panose="02010600040101010101" charset="-122"/>
                <a:cs typeface="华文中宋" panose="02010600040101010101" charset="-122"/>
              </a:rPr>
              <a:t>12212824       12212813</a:t>
            </a:r>
            <a:endParaRPr lang="zh-CN" altLang="en-US" sz="2400">
              <a:latin typeface="华文宋体" panose="02010600040101010101" charset="-122"/>
              <a:ea typeface="华文宋体" panose="02010600040101010101" charset="-122"/>
              <a:cs typeface="华文中宋" panose="02010600040101010101" charset="-122"/>
            </a:endParaRPr>
          </a:p>
          <a:p>
            <a:pPr algn="ctr"/>
            <a:r>
              <a:rPr lang="zh-CN" altLang="en-US" sz="24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李天宇</a:t>
            </a:r>
            <a:r>
              <a:rPr lang="en-US" altLang="zh-CN" sz="24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     </a:t>
            </a:r>
            <a:r>
              <a:rPr lang="zh-CN" altLang="en-US" sz="24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田文</a:t>
            </a:r>
            <a:r>
              <a:rPr lang="zh-CN" altLang="en-US" sz="24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涛</a:t>
            </a:r>
            <a:endParaRPr lang="zh-CN" altLang="en-US" sz="24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ctr"/>
            <a:endParaRPr lang="zh-CN" altLang="en-US" sz="2400">
              <a:latin typeface="华文宋体" panose="02010600040101010101" charset="-122"/>
              <a:ea typeface="华文宋体" panose="02010600040101010101" charset="-122"/>
            </a:endParaRPr>
          </a:p>
          <a:p>
            <a:pPr algn="ctr"/>
            <a:r>
              <a:rPr lang="en-US" altLang="zh-CN" sz="2000">
                <a:latin typeface="华文宋体" panose="02010600040101010101" charset="-122"/>
                <a:ea typeface="华文宋体" panose="02010600040101010101" charset="-122"/>
              </a:rPr>
              <a:t>2024.12.24</a:t>
            </a:r>
            <a:endParaRPr lang="en-US" altLang="zh-CN" sz="2000">
              <a:latin typeface="华文宋体" panose="02010600040101010101" charset="-122"/>
              <a:ea typeface="华文宋体" panose="02010600040101010101" charset="-122"/>
            </a:endParaRPr>
          </a:p>
          <a:p>
            <a:pPr algn="ctr"/>
            <a:endParaRPr lang="zh-CN" altLang="en-US" sz="2000">
              <a:latin typeface="华文宋体" panose="02010600040101010101" charset="-122"/>
              <a:ea typeface="华文宋体" panose="02010600040101010101" charset="-122"/>
            </a:endParaRPr>
          </a:p>
          <a:p>
            <a:pPr algn="ctr"/>
            <a:endParaRPr lang="zh-CN" altLang="en-US" sz="2000">
              <a:latin typeface="华文宋体" panose="02010600040101010101" charset="-122"/>
              <a:ea typeface="华文宋体" panose="02010600040101010101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745220" y="298450"/>
            <a:ext cx="3134360" cy="8159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6815"/>
            <a:ext cx="10515600" cy="4990465"/>
          </a:xfrm>
        </p:spPr>
        <p:txBody>
          <a:bodyPr/>
          <a:p>
            <a:pPr marL="0" indent="457200" fontAlgn="auto">
              <a:lnSpc>
                <a:spcPct val="100000"/>
              </a:lnSpc>
              <a:buNone/>
            </a:pP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§</a:t>
            </a:r>
            <a:r>
              <a:rPr lang="en-US" altLang="zh-CN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Map</a:t>
            </a: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阶段</a:t>
            </a:r>
            <a:endParaRPr lang="zh-CN" altLang="en-US" sz="2400"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  <a:p>
            <a:pPr marL="0" indent="457200" fontAlgn="auto">
              <a:lnSpc>
                <a:spcPct val="100000"/>
              </a:lnSpc>
              <a:buNone/>
            </a:pP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给定输入参数：</a:t>
            </a:r>
            <a:r>
              <a:rPr lang="en-US" altLang="zh-CN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SecurityID</a:t>
            </a: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，</a:t>
            </a:r>
            <a:r>
              <a:rPr lang="en-US" altLang="zh-CN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timeWindow</a:t>
            </a:r>
            <a:endParaRPr lang="en-US" altLang="zh-CN" sz="2400"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35" y="6537325"/>
            <a:ext cx="12190730" cy="320040"/>
            <a:chOff x="1" y="10295"/>
            <a:chExt cx="19198" cy="504"/>
          </a:xfrm>
        </p:grpSpPr>
        <p:sp>
          <p:nvSpPr>
            <p:cNvPr id="5" name="矩形 4"/>
            <p:cNvSpPr/>
            <p:nvPr>
              <p:custDataLst>
                <p:tags r:id="rId1"/>
              </p:custDataLst>
            </p:nvPr>
          </p:nvSpPr>
          <p:spPr>
            <a:xfrm>
              <a:off x="1" y="10295"/>
              <a:ext cx="7338" cy="505"/>
            </a:xfrm>
            <a:prstGeom prst="rect">
              <a:avLst/>
            </a:prstGeom>
            <a:solidFill>
              <a:srgbClr val="ED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/>
                <a:t>      </a:t>
              </a:r>
              <a:r>
                <a:rPr lang="en-US" altLang="zh-CN">
                  <a:latin typeface="华文宋体" panose="02010600040101010101" charset="-122"/>
                  <a:ea typeface="华文宋体" panose="02010600040101010101" charset="-122"/>
                </a:rPr>
                <a:t>Department of Statistics and Data Science</a:t>
              </a:r>
              <a:endParaRPr lang="en-US" altLang="zh-CN">
                <a:latin typeface="华文宋体" panose="02010600040101010101" charset="-122"/>
                <a:ea typeface="华文宋体" panose="02010600040101010101" charset="-122"/>
              </a:endParaRPr>
            </a:p>
          </p:txBody>
        </p:sp>
        <p:sp>
          <p:nvSpPr>
            <p:cNvPr id="6" name="矩形 5"/>
            <p:cNvSpPr/>
            <p:nvPr>
              <p:custDataLst>
                <p:tags r:id="rId2"/>
              </p:custDataLst>
            </p:nvPr>
          </p:nvSpPr>
          <p:spPr>
            <a:xfrm>
              <a:off x="7339" y="10295"/>
              <a:ext cx="11861" cy="505"/>
            </a:xfrm>
            <a:prstGeom prst="rect">
              <a:avLst/>
            </a:prstGeom>
            <a:solidFill>
              <a:srgbClr val="15A5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endParaRPr lang="en-US" altLang="zh-CN"/>
            </a:p>
          </p:txBody>
        </p:sp>
        <p:pic>
          <p:nvPicPr>
            <p:cNvPr id="8" name="图片 7" descr="NNLH%73}P8N1L()`TTI4N1R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54" y="10326"/>
              <a:ext cx="444" cy="444"/>
            </a:xfrm>
            <a:prstGeom prst="ellipse">
              <a:avLst/>
            </a:prstGeom>
          </p:spPr>
        </p:pic>
      </p:grpSp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-635" y="0"/>
            <a:ext cx="12192635" cy="8153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457200" algn="l"/>
            <a:r>
              <a:rPr lang="zh-CN" altLang="en-US" sz="28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具体实现</a:t>
            </a:r>
            <a:endParaRPr lang="zh-CN" altLang="en-US" sz="28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13800" y="0"/>
            <a:ext cx="3134360" cy="815975"/>
          </a:xfrm>
          <a:prstGeom prst="rect">
            <a:avLst/>
          </a:prstGeom>
        </p:spPr>
      </p:pic>
      <p:graphicFrame>
        <p:nvGraphicFramePr>
          <p:cNvPr id="11" name="表格 10"/>
          <p:cNvGraphicFramePr/>
          <p:nvPr>
            <p:custDataLst>
              <p:tags r:id="rId8"/>
            </p:custDataLst>
          </p:nvPr>
        </p:nvGraphicFramePr>
        <p:xfrm>
          <a:off x="1828800" y="2423795"/>
          <a:ext cx="2831465" cy="3429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314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交易记录表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highlight>
                            <a:srgbClr val="FFFF00"/>
                          </a:highlight>
                        </a:rPr>
                        <a:t>ApplSeqNum          (7)</a:t>
                      </a:r>
                      <a:endParaRPr lang="en-US" altLang="zh-CN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SecurityID               (8)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highlight>
                            <a:srgbClr val="FFFF00"/>
                          </a:highlight>
                        </a:rPr>
                        <a:t>OrderQty                (9)</a:t>
                      </a:r>
                      <a:endParaRPr lang="en-US" altLang="zh-CN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highlight>
                            <a:srgbClr val="FFFF00"/>
                          </a:highlight>
                          <a:sym typeface="+mn-ea"/>
                        </a:rPr>
                        <a:t>BidApplSeqNum    (10)</a:t>
                      </a:r>
                      <a:endParaRPr lang="en-US" altLang="zh-CN" sz="1800">
                        <a:highlight>
                          <a:srgbClr val="FFFF00"/>
                        </a:highlight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highlight>
                            <a:srgbClr val="FFFF00"/>
                          </a:highlight>
                        </a:rPr>
                        <a:t>OfferApplSeqNum (11)</a:t>
                      </a:r>
                      <a:endParaRPr lang="en-US" altLang="zh-CN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highlight>
                            <a:srgbClr val="FFFF00"/>
                          </a:highlight>
                        </a:rPr>
                        <a:t>Price                         (12)</a:t>
                      </a:r>
                      <a:endParaRPr lang="en-US" altLang="zh-CN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ExecType                 (14)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highlight>
                            <a:srgbClr val="FFFF00"/>
                          </a:highlight>
                          <a:sym typeface="+mn-ea"/>
                        </a:rPr>
                        <a:t>TradeTime               (15)</a:t>
                      </a:r>
                      <a:endParaRPr lang="en-US" altLang="zh-CN" sz="1800">
                        <a:highlight>
                          <a:srgbClr val="FFFF00"/>
                        </a:highlight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表格 11"/>
          <p:cNvGraphicFramePr/>
          <p:nvPr>
            <p:custDataLst>
              <p:tags r:id="rId9"/>
            </p:custDataLst>
          </p:nvPr>
        </p:nvGraphicFramePr>
        <p:xfrm>
          <a:off x="7839075" y="1920240"/>
          <a:ext cx="2831465" cy="168973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831465"/>
              </a:tblGrid>
              <a:tr h="3644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中间表</a:t>
                      </a:r>
                      <a:endParaRPr lang="zh-CN" altLang="en-US"/>
                    </a:p>
                  </a:txBody>
                  <a:tcPr/>
                </a:tc>
              </a:tr>
              <a:tr h="3822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TIMEWINDOW </a:t>
                      </a:r>
                      <a:r>
                        <a:rPr lang="zh-CN" altLang="en-US"/>
                        <a:t>主键</a:t>
                      </a:r>
                      <a:endParaRPr lang="zh-CN" altLang="en-US"/>
                    </a:p>
                  </a:txBody>
                  <a:tcPr>
                    <a:solidFill>
                      <a:srgbClr val="C9A6E5"/>
                    </a:solidFill>
                  </a:tcPr>
                </a:tc>
              </a:tr>
              <a:tr h="9417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委托记录：</a:t>
                      </a:r>
                      <a:endParaRPr lang="zh-CN" altLang="en-US"/>
                    </a:p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包含第</a:t>
                      </a:r>
                      <a:r>
                        <a:rPr lang="en-US" altLang="zh-CN"/>
                        <a:t>7 9 10 11 12 15</a:t>
                      </a:r>
                      <a:r>
                        <a:rPr lang="zh-CN" altLang="en-US"/>
                        <a:t>列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直接箭头连接符 14"/>
          <p:cNvCxnSpPr/>
          <p:nvPr/>
        </p:nvCxnSpPr>
        <p:spPr>
          <a:xfrm flipV="1">
            <a:off x="4659630" y="2914015"/>
            <a:ext cx="3179445" cy="143002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>
            <p:custDataLst>
              <p:tags r:id="rId10"/>
            </p:custDataLst>
          </p:nvPr>
        </p:nvSpPr>
        <p:spPr>
          <a:xfrm>
            <a:off x="5293995" y="3893820"/>
            <a:ext cx="6059170" cy="26441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private String createTimeKey(String tradeTime){</a:t>
            </a:r>
            <a:endParaRPr lang="en-US" altLang="zh-CN"/>
          </a:p>
          <a:p>
            <a:r>
              <a:rPr lang="en-US" altLang="zh-CN"/>
              <a:t>        ......</a:t>
            </a:r>
            <a:endParaRPr lang="en-US" altLang="zh-CN"/>
          </a:p>
          <a:p>
            <a:r>
              <a:rPr lang="en-US" altLang="zh-CN"/>
              <a:t>        S</a:t>
            </a:r>
            <a:r>
              <a:rPr lang="en-US" altLang="zh-CN"/>
              <a:t>tring TIMEWWINDOW =  String.format("%d%02d%02d%02d%02d00000 to %d%02d%02d%02d%02d00000",</a:t>
            </a:r>
            <a:endParaRPr lang="en-US" altLang="zh-CN"/>
          </a:p>
          <a:p>
            <a:r>
              <a:rPr lang="en-US" altLang="zh-CN"/>
              <a:t>                year, month, day, finalStartHour, finalStartMinute,</a:t>
            </a:r>
            <a:endParaRPr lang="en-US" altLang="zh-CN"/>
          </a:p>
          <a:p>
            <a:r>
              <a:rPr lang="en-US" altLang="zh-CN"/>
              <a:t>                year, month, day, finalEndHour, finalEndMinute);</a:t>
            </a:r>
            <a:endParaRPr lang="en-US" altLang="zh-CN"/>
          </a:p>
          <a:p>
            <a:r>
              <a:rPr lang="en-US" altLang="zh-CN"/>
              <a:t>        return TIMEWINDOW;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</p:txBody>
      </p:sp>
      <p:sp>
        <p:nvSpPr>
          <p:cNvPr id="2" name="文本框 1"/>
          <p:cNvSpPr txBox="1"/>
          <p:nvPr>
            <p:custDataLst>
              <p:tags r:id="rId11"/>
            </p:custDataLst>
          </p:nvPr>
        </p:nvSpPr>
        <p:spPr>
          <a:xfrm>
            <a:off x="3918585" y="3202305"/>
            <a:ext cx="1069975" cy="4076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solidFill>
                  <a:srgbClr val="FF0000"/>
                </a:solidFill>
              </a:rPr>
              <a:t>(Filtered)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18" name="直接箭头连接符 17"/>
          <p:cNvCxnSpPr/>
          <p:nvPr>
            <p:custDataLst>
              <p:tags r:id="rId12"/>
            </p:custDataLst>
          </p:nvPr>
        </p:nvCxnSpPr>
        <p:spPr>
          <a:xfrm flipH="1">
            <a:off x="4340860" y="2117725"/>
            <a:ext cx="11430" cy="117665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>
            <p:custDataLst>
              <p:tags r:id="rId13"/>
            </p:custDataLst>
          </p:nvPr>
        </p:nvCxnSpPr>
        <p:spPr>
          <a:xfrm flipH="1">
            <a:off x="5956300" y="2117725"/>
            <a:ext cx="14605" cy="19278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>
            <p:custDataLst>
              <p:tags r:id="rId14"/>
            </p:custDataLst>
          </p:nvPr>
        </p:nvCxnSpPr>
        <p:spPr>
          <a:xfrm flipV="1">
            <a:off x="4052570" y="4199890"/>
            <a:ext cx="4918075" cy="149161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6815"/>
            <a:ext cx="10515600" cy="4990465"/>
          </a:xfrm>
        </p:spPr>
        <p:txBody>
          <a:bodyPr/>
          <a:p>
            <a:pPr marL="0" indent="457200" fontAlgn="auto">
              <a:lnSpc>
                <a:spcPct val="100000"/>
              </a:lnSpc>
              <a:buNone/>
            </a:pP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§</a:t>
            </a:r>
            <a:r>
              <a:rPr lang="en-US" altLang="zh-CN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Reduce</a:t>
            </a: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阶段</a:t>
            </a:r>
            <a:endParaRPr lang="zh-CN" altLang="en-US" sz="2400"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35" y="6537325"/>
            <a:ext cx="12190730" cy="320040"/>
            <a:chOff x="1" y="10295"/>
            <a:chExt cx="19198" cy="504"/>
          </a:xfrm>
        </p:grpSpPr>
        <p:sp>
          <p:nvSpPr>
            <p:cNvPr id="5" name="矩形 4"/>
            <p:cNvSpPr/>
            <p:nvPr>
              <p:custDataLst>
                <p:tags r:id="rId1"/>
              </p:custDataLst>
            </p:nvPr>
          </p:nvSpPr>
          <p:spPr>
            <a:xfrm>
              <a:off x="1" y="10295"/>
              <a:ext cx="7338" cy="505"/>
            </a:xfrm>
            <a:prstGeom prst="rect">
              <a:avLst/>
            </a:prstGeom>
            <a:solidFill>
              <a:srgbClr val="ED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/>
                <a:t>      </a:t>
              </a:r>
              <a:r>
                <a:rPr lang="en-US" altLang="zh-CN">
                  <a:latin typeface="华文宋体" panose="02010600040101010101" charset="-122"/>
                  <a:ea typeface="华文宋体" panose="02010600040101010101" charset="-122"/>
                </a:rPr>
                <a:t>Department of Statistics and Data Science</a:t>
              </a:r>
              <a:endParaRPr lang="en-US" altLang="zh-CN">
                <a:latin typeface="华文宋体" panose="02010600040101010101" charset="-122"/>
                <a:ea typeface="华文宋体" panose="02010600040101010101" charset="-122"/>
              </a:endParaRPr>
            </a:p>
          </p:txBody>
        </p:sp>
        <p:sp>
          <p:nvSpPr>
            <p:cNvPr id="6" name="矩形 5"/>
            <p:cNvSpPr/>
            <p:nvPr>
              <p:custDataLst>
                <p:tags r:id="rId2"/>
              </p:custDataLst>
            </p:nvPr>
          </p:nvSpPr>
          <p:spPr>
            <a:xfrm>
              <a:off x="7339" y="10295"/>
              <a:ext cx="11861" cy="505"/>
            </a:xfrm>
            <a:prstGeom prst="rect">
              <a:avLst/>
            </a:prstGeom>
            <a:solidFill>
              <a:srgbClr val="15A5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endParaRPr lang="en-US" altLang="zh-CN"/>
            </a:p>
          </p:txBody>
        </p:sp>
        <p:pic>
          <p:nvPicPr>
            <p:cNvPr id="8" name="图片 7" descr="NNLH%73}P8N1L()`TTI4N1R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54" y="10326"/>
              <a:ext cx="444" cy="444"/>
            </a:xfrm>
            <a:prstGeom prst="ellipse">
              <a:avLst/>
            </a:prstGeom>
          </p:spPr>
        </p:pic>
      </p:grpSp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-635" y="0"/>
            <a:ext cx="12192635" cy="8153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457200" algn="l"/>
            <a:r>
              <a:rPr lang="zh-CN" altLang="en-US" sz="28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具体实现</a:t>
            </a:r>
            <a:endParaRPr lang="zh-CN" altLang="en-US" sz="28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13800" y="0"/>
            <a:ext cx="3134360" cy="815975"/>
          </a:xfrm>
          <a:prstGeom prst="rect">
            <a:avLst/>
          </a:prstGeom>
        </p:spPr>
      </p:pic>
      <p:graphicFrame>
        <p:nvGraphicFramePr>
          <p:cNvPr id="12" name="表格 11"/>
          <p:cNvGraphicFramePr/>
          <p:nvPr>
            <p:custDataLst>
              <p:tags r:id="rId8"/>
            </p:custDataLst>
          </p:nvPr>
        </p:nvGraphicFramePr>
        <p:xfrm>
          <a:off x="316230" y="1661795"/>
          <a:ext cx="2831465" cy="3454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831465"/>
              </a:tblGrid>
              <a:tr h="4013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中间表</a:t>
                      </a:r>
                      <a:endParaRPr lang="zh-CN" altLang="en-US"/>
                    </a:p>
                  </a:txBody>
                  <a:tcPr/>
                </a:tc>
              </a:tr>
              <a:tr h="401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TIMEWINDOW </a:t>
                      </a:r>
                      <a:r>
                        <a:rPr lang="zh-CN" altLang="en-US"/>
                        <a:t>主键</a:t>
                      </a:r>
                      <a:endParaRPr lang="zh-CN" altLang="en-US"/>
                    </a:p>
                  </a:txBody>
                  <a:tcPr>
                    <a:solidFill>
                      <a:srgbClr val="C9A6E5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ApplSeqNum          (7)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OrderQty                (9)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BidApplSeqNum    (10)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OfferApplSeqNum (11)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Price                         (12)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TradeTime               (15)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5935345" y="4904105"/>
            <a:ext cx="2644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华文宋体" panose="02010600040101010101" charset="-122"/>
                <a:ea typeface="华文宋体" panose="02010600040101010101" charset="-122"/>
              </a:rPr>
              <a:t>根据金额和交易量</a:t>
            </a:r>
            <a:r>
              <a:rPr lang="zh-CN" altLang="en-US">
                <a:latin typeface="华文宋体" panose="02010600040101010101" charset="-122"/>
                <a:ea typeface="华文宋体" panose="02010600040101010101" charset="-122"/>
              </a:rPr>
              <a:t>分类</a:t>
            </a:r>
            <a:endParaRPr lang="zh-CN" altLang="en-US">
              <a:latin typeface="华文宋体" panose="02010600040101010101" charset="-122"/>
              <a:ea typeface="华文宋体" panose="02010600040101010101" charset="-122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9"/>
            </p:custDataLst>
          </p:nvPr>
        </p:nvGraphicFramePr>
        <p:xfrm>
          <a:off x="9030970" y="1600200"/>
          <a:ext cx="2917190" cy="4474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7190"/>
              </a:tblGrid>
              <a:tr h="386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输出表</a:t>
                      </a:r>
                      <a:endParaRPr lang="zh-CN" altLang="en-US"/>
                    </a:p>
                  </a:txBody>
                  <a:tcPr/>
                </a:tc>
              </a:tr>
              <a:tr h="3765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TIMEWINDOW</a:t>
                      </a:r>
                      <a:endParaRPr lang="en-US" altLang="zh-CN"/>
                    </a:p>
                  </a:txBody>
                  <a:tcPr/>
                </a:tc>
              </a:tr>
              <a:tr h="3765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MAIN_NET_INFLOW</a:t>
                      </a:r>
                      <a:endParaRPr lang="en-US" altLang="zh-CN"/>
                    </a:p>
                  </a:txBody>
                  <a:tcPr/>
                </a:tc>
              </a:tr>
              <a:tr h="3765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MAIN_INFLOW</a:t>
                      </a:r>
                      <a:endParaRPr lang="en-US" altLang="zh-CN"/>
                    </a:p>
                  </a:txBody>
                  <a:tcPr/>
                </a:tc>
              </a:tr>
              <a:tr h="3759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MAIN_OUTFLOW</a:t>
                      </a:r>
                      <a:endParaRPr lang="en-US" altLang="zh-CN"/>
                    </a:p>
                  </a:txBody>
                  <a:tcPr/>
                </a:tc>
              </a:tr>
              <a:tr h="650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SUPER_LARGE_PURCHASED_QUANTITY</a:t>
                      </a:r>
                      <a:endParaRPr lang="en-US" altLang="zh-CN"/>
                    </a:p>
                  </a:txBody>
                  <a:tcPr/>
                </a:tc>
              </a:tr>
              <a:tr h="6496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SUPER_LARGE_PURCHASED_AMOUNT</a:t>
                      </a:r>
                      <a:endParaRPr lang="en-US" altLang="zh-CN"/>
                    </a:p>
                  </a:txBody>
                  <a:tcPr/>
                </a:tc>
              </a:tr>
              <a:tr h="6508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SUPER_LARGE_SOLD_QUANTITY</a:t>
                      </a:r>
                      <a:endParaRPr lang="en-US" altLang="zh-CN"/>
                    </a:p>
                  </a:txBody>
                  <a:tcPr/>
                </a:tc>
              </a:tr>
              <a:tr h="6318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······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5153660" y="5335905"/>
            <a:ext cx="3876675" cy="12211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分类将交易记录写入相应</a:t>
            </a:r>
            <a:r>
              <a:rPr lang="en-US" altLang="zh-CN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hashMap:</a:t>
            </a:r>
            <a:endParaRPr lang="zh-CN" altLang="en-US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r>
              <a:rPr lang="zh-CN" altLang="en-US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HashMap&lt;String, String&gt; buyMap; </a:t>
            </a:r>
            <a:endParaRPr lang="zh-CN" altLang="en-US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r>
              <a:rPr lang="zh-CN" altLang="en-US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HashMap&lt;String, String&gt; sellMap; </a:t>
            </a:r>
            <a:endParaRPr lang="zh-CN" altLang="en-US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r>
              <a:rPr lang="en-US" altLang="zh-CN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&lt;</a:t>
            </a:r>
            <a:r>
              <a:rPr lang="zh-CN" altLang="en-US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序列号</a:t>
            </a:r>
            <a:r>
              <a:rPr lang="en-US" altLang="zh-CN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, “</a:t>
            </a:r>
            <a:r>
              <a:rPr lang="zh-CN" altLang="en-US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总交易量</a:t>
            </a:r>
            <a:r>
              <a:rPr lang="en-US" altLang="zh-CN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 </a:t>
            </a:r>
            <a:r>
              <a:rPr lang="zh-CN" altLang="en-US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总金额</a:t>
            </a:r>
            <a:r>
              <a:rPr lang="en-US" altLang="zh-CN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”&gt;</a:t>
            </a:r>
            <a:endParaRPr lang="en-US" altLang="zh-CN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  <p:cxnSp>
        <p:nvCxnSpPr>
          <p:cNvPr id="18" name="直接箭头连接符 17"/>
          <p:cNvCxnSpPr/>
          <p:nvPr>
            <p:custDataLst>
              <p:tags r:id="rId10"/>
            </p:custDataLst>
          </p:nvPr>
        </p:nvCxnSpPr>
        <p:spPr>
          <a:xfrm>
            <a:off x="421005" y="4746625"/>
            <a:ext cx="0" cy="956945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>
            <p:custDataLst>
              <p:tags r:id="rId11"/>
            </p:custDataLst>
          </p:nvPr>
        </p:nvSpPr>
        <p:spPr>
          <a:xfrm>
            <a:off x="583565" y="4904105"/>
            <a:ext cx="36931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华文宋体" panose="02010600040101010101" charset="-122"/>
                <a:ea typeface="华文宋体" panose="02010600040101010101" charset="-122"/>
              </a:rPr>
              <a:t>direction = (bidTransactTime &gt; offerTransactTime) ? "BUY" : "SELL";</a:t>
            </a:r>
            <a:endParaRPr lang="en-US" altLang="zh-CN">
              <a:latin typeface="华文宋体" panose="02010600040101010101" charset="-122"/>
              <a:ea typeface="华文宋体" panose="02010600040101010101" charset="-122"/>
            </a:endParaRPr>
          </a:p>
        </p:txBody>
      </p:sp>
      <p:cxnSp>
        <p:nvCxnSpPr>
          <p:cNvPr id="20" name="直接箭头连接符 19"/>
          <p:cNvCxnSpPr/>
          <p:nvPr>
            <p:custDataLst>
              <p:tags r:id="rId12"/>
            </p:custDataLst>
          </p:nvPr>
        </p:nvCxnSpPr>
        <p:spPr>
          <a:xfrm flipV="1">
            <a:off x="4114165" y="5928360"/>
            <a:ext cx="1039495" cy="1016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>
            <p:custDataLst>
              <p:tags r:id="rId13"/>
            </p:custDataLst>
          </p:nvPr>
        </p:nvSpPr>
        <p:spPr>
          <a:xfrm>
            <a:off x="316230" y="5702935"/>
            <a:ext cx="39604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华文宋体" panose="02010600040101010101" charset="-122"/>
                <a:ea typeface="华文宋体" panose="02010600040101010101" charset="-122"/>
              </a:rPr>
              <a:t>若</a:t>
            </a:r>
            <a:r>
              <a:rPr lang="en-US" altLang="zh-CN">
                <a:latin typeface="华文宋体" panose="02010600040101010101" charset="-122"/>
                <a:ea typeface="华文宋体" panose="02010600040101010101" charset="-122"/>
              </a:rPr>
              <a:t>HashMap</a:t>
            </a:r>
            <a:r>
              <a:rPr lang="zh-CN" altLang="en-US">
                <a:latin typeface="华文宋体" panose="02010600040101010101" charset="-122"/>
                <a:ea typeface="华文宋体" panose="02010600040101010101" charset="-122"/>
              </a:rPr>
              <a:t>已存在相应委托单号</a:t>
            </a:r>
            <a:r>
              <a:rPr lang="en-US" altLang="zh-CN">
                <a:latin typeface="华文宋体" panose="02010600040101010101" charset="-122"/>
                <a:ea typeface="华文宋体" panose="02010600040101010101" charset="-122"/>
              </a:rPr>
              <a:t>,</a:t>
            </a:r>
            <a:r>
              <a:rPr lang="zh-CN" altLang="en-US">
                <a:latin typeface="华文宋体" panose="02010600040101010101" charset="-122"/>
                <a:ea typeface="华文宋体" panose="02010600040101010101" charset="-122"/>
              </a:rPr>
              <a:t>则合并相同</a:t>
            </a:r>
            <a:r>
              <a:rPr lang="en-US" altLang="zh-CN">
                <a:latin typeface="华文宋体" panose="02010600040101010101" charset="-122"/>
                <a:ea typeface="华文宋体" panose="02010600040101010101" charset="-122"/>
              </a:rPr>
              <a:t>BidApplSeqNum/Offer~ </a:t>
            </a:r>
            <a:r>
              <a:rPr lang="zh-CN" altLang="en-US">
                <a:latin typeface="华文宋体" panose="02010600040101010101" charset="-122"/>
                <a:ea typeface="华文宋体" panose="02010600040101010101" charset="-122"/>
              </a:rPr>
              <a:t>的</a:t>
            </a:r>
            <a:r>
              <a:rPr lang="en-US" altLang="zh-CN">
                <a:latin typeface="华文宋体" panose="02010600040101010101" charset="-122"/>
                <a:ea typeface="华文宋体" panose="02010600040101010101" charset="-122"/>
              </a:rPr>
              <a:t>Q</a:t>
            </a:r>
            <a:r>
              <a:rPr lang="en-US" altLang="zh-CN">
                <a:latin typeface="华文宋体" panose="02010600040101010101" charset="-122"/>
                <a:ea typeface="华文宋体" panose="02010600040101010101" charset="-122"/>
              </a:rPr>
              <a:t>ty</a:t>
            </a:r>
            <a:endParaRPr lang="en-US" altLang="zh-CN">
              <a:latin typeface="华文宋体" panose="02010600040101010101" charset="-122"/>
              <a:ea typeface="华文宋体" panose="02010600040101010101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/>
          <a:srcRect l="40016" t="63445" r="4179" b="2529"/>
          <a:stretch>
            <a:fillRect/>
          </a:stretch>
        </p:blipFill>
        <p:spPr>
          <a:xfrm>
            <a:off x="3237865" y="2723515"/>
            <a:ext cx="5702935" cy="1969770"/>
          </a:xfrm>
          <a:prstGeom prst="rect">
            <a:avLst/>
          </a:prstGeom>
        </p:spPr>
      </p:pic>
      <p:cxnSp>
        <p:nvCxnSpPr>
          <p:cNvPr id="23" name="直接箭头连接符 22"/>
          <p:cNvCxnSpPr/>
          <p:nvPr>
            <p:custDataLst>
              <p:tags r:id="rId16"/>
            </p:custDataLst>
          </p:nvPr>
        </p:nvCxnSpPr>
        <p:spPr>
          <a:xfrm flipV="1">
            <a:off x="7303770" y="2505710"/>
            <a:ext cx="1727200" cy="6985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>
            <p:custDataLst>
              <p:tags r:id="rId17"/>
            </p:custDataLst>
          </p:nvPr>
        </p:nvCxnSpPr>
        <p:spPr>
          <a:xfrm flipV="1">
            <a:off x="5935345" y="4662805"/>
            <a:ext cx="10160" cy="824865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4139565" y="1128395"/>
            <a:ext cx="3900170" cy="1130300"/>
          </a:xfrm>
          <a:prstGeom prst="rect">
            <a:avLst/>
          </a:prstGeom>
        </p:spPr>
      </p:pic>
      <p:sp>
        <p:nvSpPr>
          <p:cNvPr id="26" name="十字形 25"/>
          <p:cNvSpPr/>
          <p:nvPr/>
        </p:nvSpPr>
        <p:spPr>
          <a:xfrm>
            <a:off x="5883275" y="2279015"/>
            <a:ext cx="411480" cy="411480"/>
          </a:xfrm>
          <a:prstGeom prst="plus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5330" y="1063625"/>
            <a:ext cx="10566400" cy="2068195"/>
          </a:xfrm>
        </p:spPr>
        <p:txBody>
          <a:bodyPr>
            <a:normAutofit/>
          </a:bodyPr>
          <a:p>
            <a:pPr marL="0" indent="457200" fontAlgn="auto">
              <a:lnSpc>
                <a:spcPct val="100000"/>
              </a:lnSpc>
              <a:buNone/>
            </a:pP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§可视化阶段：</a:t>
            </a:r>
            <a:endParaRPr lang="zh-CN" altLang="en-US" sz="2400"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  <a:p>
            <a:pPr marL="0" indent="457200" fontAlgn="auto">
              <a:lnSpc>
                <a:spcPct val="100000"/>
              </a:lnSpc>
              <a:buNone/>
            </a:pP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采用</a:t>
            </a:r>
            <a:r>
              <a:rPr lang="en-US" altLang="zh-CN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chart.js</a:t>
            </a: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包，将输出文件与</a:t>
            </a:r>
            <a:r>
              <a:rPr lang="en-US" altLang="zh-CN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html</a:t>
            </a: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文件置于</a:t>
            </a: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一个目录。</a:t>
            </a:r>
            <a:endParaRPr lang="zh-CN" altLang="en-US" sz="2400"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  <a:p>
            <a:pPr marL="0" indent="457200" fontAlgn="auto">
              <a:lnSpc>
                <a:spcPct val="100000"/>
              </a:lnSpc>
              <a:buNone/>
            </a:pP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详见http://localhost:63342/project/webapp/index.html</a:t>
            </a:r>
            <a:endParaRPr lang="zh-CN" altLang="en-US" sz="2400"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35" y="6537325"/>
            <a:ext cx="12190730" cy="320040"/>
            <a:chOff x="1" y="10295"/>
            <a:chExt cx="19198" cy="504"/>
          </a:xfrm>
        </p:grpSpPr>
        <p:sp>
          <p:nvSpPr>
            <p:cNvPr id="5" name="矩形 4"/>
            <p:cNvSpPr/>
            <p:nvPr>
              <p:custDataLst>
                <p:tags r:id="rId1"/>
              </p:custDataLst>
            </p:nvPr>
          </p:nvSpPr>
          <p:spPr>
            <a:xfrm>
              <a:off x="1" y="10295"/>
              <a:ext cx="7338" cy="505"/>
            </a:xfrm>
            <a:prstGeom prst="rect">
              <a:avLst/>
            </a:prstGeom>
            <a:solidFill>
              <a:srgbClr val="ED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/>
                <a:t>      </a:t>
              </a:r>
              <a:r>
                <a:rPr lang="en-US" altLang="zh-CN">
                  <a:latin typeface="华文宋体" panose="02010600040101010101" charset="-122"/>
                  <a:ea typeface="华文宋体" panose="02010600040101010101" charset="-122"/>
                </a:rPr>
                <a:t>Department of Statistics and Data Science</a:t>
              </a:r>
              <a:endParaRPr lang="en-US" altLang="zh-CN">
                <a:latin typeface="华文宋体" panose="02010600040101010101" charset="-122"/>
                <a:ea typeface="华文宋体" panose="02010600040101010101" charset="-122"/>
              </a:endParaRPr>
            </a:p>
          </p:txBody>
        </p:sp>
        <p:sp>
          <p:nvSpPr>
            <p:cNvPr id="6" name="矩形 5"/>
            <p:cNvSpPr/>
            <p:nvPr>
              <p:custDataLst>
                <p:tags r:id="rId2"/>
              </p:custDataLst>
            </p:nvPr>
          </p:nvSpPr>
          <p:spPr>
            <a:xfrm>
              <a:off x="7339" y="10295"/>
              <a:ext cx="11861" cy="505"/>
            </a:xfrm>
            <a:prstGeom prst="rect">
              <a:avLst/>
            </a:prstGeom>
            <a:solidFill>
              <a:srgbClr val="15A5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endParaRPr lang="en-US" altLang="zh-CN"/>
            </a:p>
          </p:txBody>
        </p:sp>
        <p:pic>
          <p:nvPicPr>
            <p:cNvPr id="8" name="图片 7" descr="NNLH%73}P8N1L()`TTI4N1R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54" y="10326"/>
              <a:ext cx="444" cy="444"/>
            </a:xfrm>
            <a:prstGeom prst="ellipse">
              <a:avLst/>
            </a:prstGeom>
          </p:spPr>
        </p:pic>
      </p:grpSp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-635" y="0"/>
            <a:ext cx="12192635" cy="8153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457200" algn="l"/>
            <a:r>
              <a:rPr lang="zh-CN" altLang="en-US" sz="28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具体实现</a:t>
            </a:r>
            <a:endParaRPr lang="zh-CN" altLang="en-US" sz="28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13800" y="0"/>
            <a:ext cx="3134360" cy="8159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4522470" y="2659380"/>
            <a:ext cx="3415665" cy="372681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>
          <a:xfrm>
            <a:off x="0" y="2880360"/>
            <a:ext cx="12192635" cy="1096645"/>
          </a:xfrm>
          <a:prstGeom prst="rect">
            <a:avLst/>
          </a:prstGeom>
          <a:solidFill>
            <a:srgbClr val="ED6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>
                <a:latin typeface="华文宋体" panose="02010600040101010101" charset="-122"/>
                <a:ea typeface="华文宋体" panose="02010600040101010101" charset="-122"/>
              </a:rPr>
              <a:t>Thanks for L</a:t>
            </a:r>
            <a:r>
              <a:rPr lang="en-US" altLang="zh-CN" sz="4000">
                <a:latin typeface="华文宋体" panose="02010600040101010101" charset="-122"/>
                <a:ea typeface="华文宋体" panose="02010600040101010101" charset="-122"/>
              </a:rPr>
              <a:t>istening</a:t>
            </a:r>
            <a:endParaRPr lang="en-US" altLang="zh-CN" sz="4000">
              <a:latin typeface="华文宋体" panose="02010600040101010101" charset="-122"/>
              <a:ea typeface="华文宋体" panose="020106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745220" y="298450"/>
            <a:ext cx="3134360" cy="8159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>
          <a:xfrm>
            <a:off x="0" y="1381760"/>
            <a:ext cx="12192635" cy="1096645"/>
          </a:xfrm>
          <a:prstGeom prst="rect">
            <a:avLst/>
          </a:prstGeom>
          <a:solidFill>
            <a:srgbClr val="ED6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>
                <a:latin typeface="华文宋体" panose="02010600040101010101" charset="-122"/>
                <a:ea typeface="华文宋体" panose="02010600040101010101" charset="-122"/>
              </a:rPr>
              <a:t>Part 1</a:t>
            </a:r>
            <a:endParaRPr lang="en-US" altLang="zh-CN" sz="4000">
              <a:latin typeface="华文宋体" panose="02010600040101010101" charset="-122"/>
              <a:ea typeface="华文宋体" panose="020106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755390" y="3044825"/>
            <a:ext cx="468122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400">
                <a:latin typeface="华文宋体" panose="02010600040101010101" charset="-122"/>
                <a:ea typeface="华文宋体" panose="02010600040101010101" charset="-122"/>
              </a:rPr>
              <a:t>问题描述</a:t>
            </a:r>
            <a:endParaRPr lang="zh-CN" altLang="en-US" sz="4400">
              <a:latin typeface="华文宋体" panose="02010600040101010101" charset="-122"/>
              <a:ea typeface="华文宋体" panose="020106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745220" y="298450"/>
            <a:ext cx="3134360" cy="8159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" name="组合 6"/>
          <p:cNvGrpSpPr/>
          <p:nvPr/>
        </p:nvGrpSpPr>
        <p:grpSpPr>
          <a:xfrm>
            <a:off x="635" y="6537325"/>
            <a:ext cx="12190730" cy="320040"/>
            <a:chOff x="1" y="10295"/>
            <a:chExt cx="19198" cy="504"/>
          </a:xfrm>
        </p:grpSpPr>
        <p:sp>
          <p:nvSpPr>
            <p:cNvPr id="5" name="矩形 4"/>
            <p:cNvSpPr/>
            <p:nvPr>
              <p:custDataLst>
                <p:tags r:id="rId1"/>
              </p:custDataLst>
            </p:nvPr>
          </p:nvSpPr>
          <p:spPr>
            <a:xfrm>
              <a:off x="1" y="10295"/>
              <a:ext cx="7338" cy="505"/>
            </a:xfrm>
            <a:prstGeom prst="rect">
              <a:avLst/>
            </a:prstGeom>
            <a:solidFill>
              <a:srgbClr val="ED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/>
                <a:t>      </a:t>
              </a:r>
              <a:r>
                <a:rPr lang="en-US" altLang="zh-CN">
                  <a:latin typeface="华文宋体" panose="02010600040101010101" charset="-122"/>
                  <a:ea typeface="华文宋体" panose="02010600040101010101" charset="-122"/>
                </a:rPr>
                <a:t>Department of Statistics and Data Science</a:t>
              </a:r>
              <a:endParaRPr lang="en-US" altLang="zh-CN">
                <a:latin typeface="华文宋体" panose="02010600040101010101" charset="-122"/>
                <a:ea typeface="华文宋体" panose="02010600040101010101" charset="-122"/>
              </a:endParaRPr>
            </a:p>
          </p:txBody>
        </p:sp>
        <p:sp>
          <p:nvSpPr>
            <p:cNvPr id="6" name="矩形 5"/>
            <p:cNvSpPr/>
            <p:nvPr>
              <p:custDataLst>
                <p:tags r:id="rId2"/>
              </p:custDataLst>
            </p:nvPr>
          </p:nvSpPr>
          <p:spPr>
            <a:xfrm>
              <a:off x="7339" y="10295"/>
              <a:ext cx="11861" cy="505"/>
            </a:xfrm>
            <a:prstGeom prst="rect">
              <a:avLst/>
            </a:prstGeom>
            <a:solidFill>
              <a:srgbClr val="15A5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endParaRPr lang="en-US" altLang="zh-CN"/>
            </a:p>
          </p:txBody>
        </p:sp>
        <p:pic>
          <p:nvPicPr>
            <p:cNvPr id="8" name="图片 7" descr="NNLH%73}P8N1L()`TTI4N1R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54" y="10326"/>
              <a:ext cx="444" cy="444"/>
            </a:xfrm>
            <a:prstGeom prst="ellipse">
              <a:avLst/>
            </a:prstGeom>
          </p:spPr>
        </p:pic>
      </p:grpSp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-635" y="0"/>
            <a:ext cx="12192635" cy="8153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457200" algn="l"/>
            <a:r>
              <a:rPr lang="zh-CN" altLang="en-US" sz="28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问题描述</a:t>
            </a:r>
            <a:endParaRPr lang="zh-CN" altLang="en-US" sz="28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13800" y="0"/>
            <a:ext cx="3134360" cy="815975"/>
          </a:xfrm>
          <a:prstGeom prst="rect">
            <a:avLst/>
          </a:prstGeom>
        </p:spPr>
      </p:pic>
      <p:sp>
        <p:nvSpPr>
          <p:cNvPr id="2" name="内容占位符 1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838200" y="1186815"/>
            <a:ext cx="10515600" cy="4990465"/>
          </a:xfrm>
        </p:spPr>
        <p:txBody>
          <a:bodyPr/>
          <a:p>
            <a:pPr marL="0" indent="609600" fontAlgn="auto">
              <a:lnSpc>
                <a:spcPct val="100000"/>
              </a:lnSpc>
              <a:buNone/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endParaRPr lang="zh-CN" altLang="en-US" sz="2400"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  <a:p>
            <a:pPr marL="0" indent="609600" fontAlgn="auto">
              <a:lnSpc>
                <a:spcPct val="100000"/>
              </a:lnSpc>
              <a:buNone/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对于数据库中提供的委托记录表和成交记录表，判断主动单</a:t>
            </a: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方向，界定小单、中单、大单、超大单成交量与成交</a:t>
            </a: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金额，计算主力流入、主力流出和主力净流入。</a:t>
            </a:r>
            <a:endParaRPr lang="zh-CN" altLang="en-US" sz="2400"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  <a:p>
            <a:pPr marL="0" indent="609600" fontAlgn="auto">
              <a:lnSpc>
                <a:spcPct val="100000"/>
              </a:lnSpc>
              <a:buNone/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难点：需要根据成交记录表买方与卖方委托序列号，在委托记录表读取两委托时间并进行比较，以判断主动单方向（记录表数据庞大，直接使用</a:t>
            </a:r>
            <a:r>
              <a:rPr lang="en-US" altLang="zh-CN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map-join</a:t>
            </a: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或</a:t>
            </a:r>
            <a:r>
              <a:rPr lang="en-US" altLang="zh-CN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reduce-join</a:t>
            </a: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计算耗时太大）；合并相同索引主动单与分类（超大单</a:t>
            </a:r>
            <a:r>
              <a:rPr lang="en-US" altLang="zh-CN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/</a:t>
            </a: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大单</a:t>
            </a:r>
            <a:r>
              <a:rPr lang="en-US" altLang="zh-CN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/</a:t>
            </a: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中单</a:t>
            </a:r>
            <a:r>
              <a:rPr lang="en-US" altLang="zh-CN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/</a:t>
            </a: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小单）。</a:t>
            </a:r>
            <a:endParaRPr lang="zh-CN" altLang="en-US" sz="2400"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>
          <a:xfrm>
            <a:off x="0" y="1381760"/>
            <a:ext cx="12192635" cy="1096645"/>
          </a:xfrm>
          <a:prstGeom prst="rect">
            <a:avLst/>
          </a:prstGeom>
          <a:solidFill>
            <a:srgbClr val="ED6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>
                <a:latin typeface="华文宋体" panose="02010600040101010101" charset="-122"/>
                <a:ea typeface="华文宋体" panose="02010600040101010101" charset="-122"/>
              </a:rPr>
              <a:t>Part 2</a:t>
            </a:r>
            <a:endParaRPr lang="en-US" altLang="zh-CN" sz="4000">
              <a:latin typeface="华文宋体" panose="02010600040101010101" charset="-122"/>
              <a:ea typeface="华文宋体" panose="020106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755390" y="3044825"/>
            <a:ext cx="468122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400">
                <a:latin typeface="华文宋体" panose="02010600040101010101" charset="-122"/>
                <a:ea typeface="华文宋体" panose="02010600040101010101" charset="-122"/>
              </a:rPr>
              <a:t>任务理解</a:t>
            </a:r>
            <a:endParaRPr lang="zh-CN" altLang="en-US" sz="4400">
              <a:latin typeface="华文宋体" panose="02010600040101010101" charset="-122"/>
              <a:ea typeface="华文宋体" panose="020106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745220" y="298450"/>
            <a:ext cx="3134360" cy="8159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1930" y="403860"/>
            <a:ext cx="11788140" cy="1365885"/>
          </a:xfrm>
        </p:spPr>
        <p:txBody>
          <a:bodyPr>
            <a:normAutofit/>
          </a:bodyPr>
          <a:p>
            <a:pPr marL="0" indent="457200" fontAlgn="auto">
              <a:lnSpc>
                <a:spcPct val="100000"/>
              </a:lnSpc>
              <a:buNone/>
            </a:pPr>
            <a:endParaRPr lang="zh-CN" altLang="en-US" sz="2400"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  <a:p>
            <a:pPr marL="0" indent="609600" fontAlgn="auto">
              <a:lnSpc>
                <a:spcPct val="100000"/>
              </a:lnSpc>
              <a:buNone/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使用HDFS + MapReduce的方式将委托记录表和交易记录表提炼为目标输出表格，对于给定股票计算每个时间窗口的</a:t>
            </a: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对应数据：</a:t>
            </a:r>
            <a:endParaRPr lang="zh-CN" altLang="en-US" sz="2400"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35" y="6537325"/>
            <a:ext cx="12190730" cy="320040"/>
            <a:chOff x="1" y="10295"/>
            <a:chExt cx="19198" cy="504"/>
          </a:xfrm>
        </p:grpSpPr>
        <p:sp>
          <p:nvSpPr>
            <p:cNvPr id="5" name="矩形 4"/>
            <p:cNvSpPr/>
            <p:nvPr>
              <p:custDataLst>
                <p:tags r:id="rId1"/>
              </p:custDataLst>
            </p:nvPr>
          </p:nvSpPr>
          <p:spPr>
            <a:xfrm>
              <a:off x="1" y="10295"/>
              <a:ext cx="7338" cy="505"/>
            </a:xfrm>
            <a:prstGeom prst="rect">
              <a:avLst/>
            </a:prstGeom>
            <a:solidFill>
              <a:srgbClr val="ED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/>
                <a:t>      </a:t>
              </a:r>
              <a:r>
                <a:rPr lang="en-US" altLang="zh-CN">
                  <a:latin typeface="华文宋体" panose="02010600040101010101" charset="-122"/>
                  <a:ea typeface="华文宋体" panose="02010600040101010101" charset="-122"/>
                </a:rPr>
                <a:t>Department of Statistics and Data Science</a:t>
              </a:r>
              <a:endParaRPr lang="en-US" altLang="zh-CN">
                <a:latin typeface="华文宋体" panose="02010600040101010101" charset="-122"/>
                <a:ea typeface="华文宋体" panose="02010600040101010101" charset="-122"/>
              </a:endParaRPr>
            </a:p>
          </p:txBody>
        </p:sp>
        <p:sp>
          <p:nvSpPr>
            <p:cNvPr id="6" name="矩形 5"/>
            <p:cNvSpPr/>
            <p:nvPr>
              <p:custDataLst>
                <p:tags r:id="rId2"/>
              </p:custDataLst>
            </p:nvPr>
          </p:nvSpPr>
          <p:spPr>
            <a:xfrm>
              <a:off x="7339" y="10295"/>
              <a:ext cx="11861" cy="505"/>
            </a:xfrm>
            <a:prstGeom prst="rect">
              <a:avLst/>
            </a:prstGeom>
            <a:solidFill>
              <a:srgbClr val="15A5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endParaRPr lang="en-US" altLang="zh-CN"/>
            </a:p>
          </p:txBody>
        </p:sp>
        <p:pic>
          <p:nvPicPr>
            <p:cNvPr id="8" name="图片 7" descr="NNLH%73}P8N1L()`TTI4N1R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54" y="10326"/>
              <a:ext cx="444" cy="444"/>
            </a:xfrm>
            <a:prstGeom prst="ellipse">
              <a:avLst/>
            </a:prstGeom>
          </p:spPr>
        </p:pic>
      </p:grpSp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-635" y="635"/>
            <a:ext cx="12192635" cy="8153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457200" algn="l"/>
            <a:r>
              <a:rPr lang="zh-CN" altLang="en-US" sz="28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任务理解</a:t>
            </a:r>
            <a:endParaRPr lang="zh-CN" altLang="en-US" sz="28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13800" y="0"/>
            <a:ext cx="3134360" cy="815975"/>
          </a:xfrm>
          <a:prstGeom prst="rect">
            <a:avLst/>
          </a:prstGeom>
        </p:spPr>
      </p:pic>
      <p:graphicFrame>
        <p:nvGraphicFramePr>
          <p:cNvPr id="2" name="表格 1"/>
          <p:cNvGraphicFramePr/>
          <p:nvPr>
            <p:custDataLst>
              <p:tags r:id="rId8"/>
            </p:custDataLst>
          </p:nvPr>
        </p:nvGraphicFramePr>
        <p:xfrm>
          <a:off x="233045" y="1906905"/>
          <a:ext cx="11757025" cy="4492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3655"/>
                <a:gridCol w="2046605"/>
                <a:gridCol w="3863975"/>
                <a:gridCol w="2002790"/>
              </a:tblGrid>
              <a:tr h="40767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字段名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含义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字段名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含义</a:t>
                      </a:r>
                      <a:endParaRPr lang="zh-CN" altLang="en-US"/>
                    </a:p>
                  </a:txBody>
                  <a:tcPr/>
                </a:tc>
              </a:tr>
              <a:tr h="4076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TIMEWINDOW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时间窗口开始</a:t>
                      </a:r>
                      <a:r>
                        <a:rPr lang="zh-CN" altLang="en-US"/>
                        <a:t>时刻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LARGE_SOLD_QUANTITY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大</a:t>
                      </a:r>
                      <a:r>
                        <a:rPr lang="zh-CN" altLang="en-US" sz="1800">
                          <a:sym typeface="+mn-ea"/>
                        </a:rPr>
                        <a:t>卖单成交量</a:t>
                      </a:r>
                      <a:endParaRPr lang="zh-CN" altLang="en-US"/>
                    </a:p>
                  </a:txBody>
                  <a:tcPr/>
                </a:tc>
              </a:tr>
              <a:tr h="4076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MAIN_NET_INFLOW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主力净流入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LARGE_SOLD_AMOUNT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大</a:t>
                      </a:r>
                      <a:r>
                        <a:rPr lang="zh-CN" altLang="en-US" sz="1800">
                          <a:sym typeface="+mn-ea"/>
                        </a:rPr>
                        <a:t>卖</a:t>
                      </a:r>
                      <a:r>
                        <a:rPr lang="zh-CN" altLang="en-US" sz="1800">
                          <a:sym typeface="+mn-ea"/>
                        </a:rPr>
                        <a:t>单成交金额</a:t>
                      </a:r>
                      <a:endParaRPr lang="en-US" altLang="zh-CN"/>
                    </a:p>
                  </a:txBody>
                  <a:tcPr/>
                </a:tc>
              </a:tr>
              <a:tr h="4076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MAIN_INFLOW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主力流入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MEDIUM_PURCHASED_QUANTITY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中买单成交量</a:t>
                      </a:r>
                      <a:endParaRPr lang="zh-CN" altLang="en-US"/>
                    </a:p>
                  </a:txBody>
                  <a:tcPr/>
                </a:tc>
              </a:tr>
              <a:tr h="4076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MAIN_OUTFLOW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主力</a:t>
                      </a:r>
                      <a:r>
                        <a:rPr lang="zh-CN" altLang="en-US"/>
                        <a:t>流出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MEDIUM_PURCHASED_AMOUNT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中</a:t>
                      </a:r>
                      <a:r>
                        <a:rPr lang="zh-CN" altLang="en-US" sz="1800">
                          <a:sym typeface="+mn-ea"/>
                        </a:rPr>
                        <a:t>买单成交</a:t>
                      </a:r>
                      <a:r>
                        <a:rPr lang="zh-CN" altLang="en-US" sz="1800">
                          <a:sym typeface="+mn-ea"/>
                        </a:rPr>
                        <a:t>金额</a:t>
                      </a:r>
                      <a:endParaRPr lang="en-US" altLang="zh-CN"/>
                    </a:p>
                  </a:txBody>
                  <a:tcPr/>
                </a:tc>
              </a:tr>
              <a:tr h="4076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SUPER_LARGE_PURCHASED_QUANTITY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超大买单</a:t>
                      </a:r>
                      <a:r>
                        <a:rPr lang="zh-CN" altLang="en-US"/>
                        <a:t>成交量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MEDIUM_SOLD_QUANTITY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中卖</a:t>
                      </a:r>
                      <a:r>
                        <a:rPr lang="zh-CN" altLang="en-US" sz="1800">
                          <a:sym typeface="+mn-ea"/>
                        </a:rPr>
                        <a:t>单成交量</a:t>
                      </a:r>
                      <a:endParaRPr lang="zh-CN" altLang="en-US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SUPER_LARGE_PURCHASED_AMOUNT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超大买单成交</a:t>
                      </a:r>
                      <a:r>
                        <a:rPr lang="zh-CN" altLang="en-US"/>
                        <a:t>金额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MEDIUM_SOLD_AMOUNT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中卖</a:t>
                      </a:r>
                      <a:r>
                        <a:rPr lang="zh-CN" altLang="en-US" sz="1800">
                          <a:sym typeface="+mn-ea"/>
                        </a:rPr>
                        <a:t>单成交</a:t>
                      </a:r>
                      <a:r>
                        <a:rPr lang="zh-CN" altLang="en-US" sz="1800">
                          <a:sym typeface="+mn-ea"/>
                        </a:rPr>
                        <a:t>金额</a:t>
                      </a:r>
                      <a:endParaRPr lang="zh-CN" altLang="en-US"/>
                    </a:p>
                  </a:txBody>
                  <a:tcPr/>
                </a:tc>
              </a:tr>
              <a:tr h="4076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SUPER_LARGE_SOLD_QUANTITY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超大</a:t>
                      </a:r>
                      <a:r>
                        <a:rPr lang="zh-CN" altLang="en-US" sz="1800">
                          <a:sym typeface="+mn-ea"/>
                        </a:rPr>
                        <a:t>卖单成交量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SMALL_PURCHASED_QUANTITY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小买单成交量</a:t>
                      </a:r>
                      <a:endParaRPr lang="zh-CN" altLang="en-US"/>
                    </a:p>
                  </a:txBody>
                  <a:tcPr/>
                </a:tc>
              </a:tr>
              <a:tr h="4076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SUPER_LARGE_SOLD_AMOUNT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超大卖单成交金额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SMALL_PURCHASED_AMOUNT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小</a:t>
                      </a:r>
                      <a:r>
                        <a:rPr lang="zh-CN" altLang="en-US" sz="1800">
                          <a:sym typeface="+mn-ea"/>
                        </a:rPr>
                        <a:t>买单成交</a:t>
                      </a:r>
                      <a:r>
                        <a:rPr lang="zh-CN" altLang="en-US" sz="1800">
                          <a:sym typeface="+mn-ea"/>
                        </a:rPr>
                        <a:t>金额</a:t>
                      </a:r>
                      <a:endParaRPr lang="zh-CN" altLang="en-US"/>
                    </a:p>
                  </a:txBody>
                  <a:tcPr/>
                </a:tc>
              </a:tr>
              <a:tr h="4076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LARGE_PURCHASED_QUANTITY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大买单</a:t>
                      </a:r>
                      <a:r>
                        <a:rPr lang="zh-CN" altLang="en-US"/>
                        <a:t>成交量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SMALL_SOLD_QUANTITY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小卖</a:t>
                      </a:r>
                      <a:r>
                        <a:rPr lang="zh-CN" altLang="en-US" sz="1800">
                          <a:sym typeface="+mn-ea"/>
                        </a:rPr>
                        <a:t>单成交量</a:t>
                      </a:r>
                      <a:endParaRPr lang="zh-CN" altLang="en-US"/>
                    </a:p>
                  </a:txBody>
                  <a:tcPr/>
                </a:tc>
              </a:tr>
              <a:tr h="4076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LARGE_PURCHASED_AMOUNT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大买单成交</a:t>
                      </a:r>
                      <a:r>
                        <a:rPr lang="zh-CN" altLang="en-US"/>
                        <a:t>金额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SMALL_SOLD_AMOUNT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小卖</a:t>
                      </a:r>
                      <a:r>
                        <a:rPr lang="zh-CN" altLang="en-US" sz="1800">
                          <a:sym typeface="+mn-ea"/>
                        </a:rPr>
                        <a:t>单成交金额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6815"/>
            <a:ext cx="10515600" cy="4990465"/>
          </a:xfrm>
        </p:spPr>
        <p:txBody>
          <a:bodyPr/>
          <a:p>
            <a:pPr marL="0" indent="457200" fontAlgn="auto">
              <a:lnSpc>
                <a:spcPct val="100000"/>
              </a:lnSpc>
              <a:buNone/>
            </a:pPr>
            <a:endParaRPr lang="zh-CN" altLang="en-US" sz="2400"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  <a:p>
            <a:pPr marL="0" indent="609600" fontAlgn="auto">
              <a:lnSpc>
                <a:spcPct val="100000"/>
              </a:lnSpc>
              <a:buNone/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§主动</a:t>
            </a: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单方向（买单</a:t>
            </a:r>
            <a:r>
              <a:rPr lang="en-US" altLang="zh-CN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/</a:t>
            </a: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买单）</a:t>
            </a:r>
            <a:endParaRPr lang="zh-CN" altLang="en-US" sz="2400"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35" y="6537325"/>
            <a:ext cx="12190730" cy="320040"/>
            <a:chOff x="1" y="10295"/>
            <a:chExt cx="19198" cy="504"/>
          </a:xfrm>
        </p:grpSpPr>
        <p:sp>
          <p:nvSpPr>
            <p:cNvPr id="5" name="矩形 4"/>
            <p:cNvSpPr/>
            <p:nvPr>
              <p:custDataLst>
                <p:tags r:id="rId1"/>
              </p:custDataLst>
            </p:nvPr>
          </p:nvSpPr>
          <p:spPr>
            <a:xfrm>
              <a:off x="1" y="10295"/>
              <a:ext cx="7338" cy="505"/>
            </a:xfrm>
            <a:prstGeom prst="rect">
              <a:avLst/>
            </a:prstGeom>
            <a:solidFill>
              <a:srgbClr val="ED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/>
                <a:t>      </a:t>
              </a:r>
              <a:r>
                <a:rPr lang="en-US" altLang="zh-CN">
                  <a:latin typeface="华文宋体" panose="02010600040101010101" charset="-122"/>
                  <a:ea typeface="华文宋体" panose="02010600040101010101" charset="-122"/>
                </a:rPr>
                <a:t>Department of Statistics and Data Science</a:t>
              </a:r>
              <a:endParaRPr lang="en-US" altLang="zh-CN">
                <a:latin typeface="华文宋体" panose="02010600040101010101" charset="-122"/>
                <a:ea typeface="华文宋体" panose="02010600040101010101" charset="-122"/>
              </a:endParaRPr>
            </a:p>
          </p:txBody>
        </p:sp>
        <p:sp>
          <p:nvSpPr>
            <p:cNvPr id="6" name="矩形 5"/>
            <p:cNvSpPr/>
            <p:nvPr>
              <p:custDataLst>
                <p:tags r:id="rId2"/>
              </p:custDataLst>
            </p:nvPr>
          </p:nvSpPr>
          <p:spPr>
            <a:xfrm>
              <a:off x="7339" y="10295"/>
              <a:ext cx="11861" cy="505"/>
            </a:xfrm>
            <a:prstGeom prst="rect">
              <a:avLst/>
            </a:prstGeom>
            <a:solidFill>
              <a:srgbClr val="15A5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endParaRPr lang="en-US" altLang="zh-CN"/>
            </a:p>
          </p:txBody>
        </p:sp>
        <p:pic>
          <p:nvPicPr>
            <p:cNvPr id="8" name="图片 7" descr="NNLH%73}P8N1L()`TTI4N1R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54" y="10326"/>
              <a:ext cx="444" cy="444"/>
            </a:xfrm>
            <a:prstGeom prst="ellipse">
              <a:avLst/>
            </a:prstGeom>
          </p:spPr>
        </p:pic>
      </p:grpSp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-635" y="0"/>
            <a:ext cx="12192635" cy="8153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457200" algn="l"/>
            <a:r>
              <a:rPr lang="zh-CN" altLang="en-US" sz="28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任务理解</a:t>
            </a:r>
            <a:endParaRPr lang="zh-CN" altLang="en-US" sz="28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13800" y="0"/>
            <a:ext cx="3134360" cy="815975"/>
          </a:xfrm>
          <a:prstGeom prst="rect">
            <a:avLst/>
          </a:prstGeom>
        </p:spPr>
      </p:pic>
      <p:graphicFrame>
        <p:nvGraphicFramePr>
          <p:cNvPr id="4" name="表格 3"/>
          <p:cNvGraphicFramePr/>
          <p:nvPr>
            <p:custDataLst>
              <p:tags r:id="rId8"/>
            </p:custDataLst>
          </p:nvPr>
        </p:nvGraphicFramePr>
        <p:xfrm>
          <a:off x="1625600" y="2172335"/>
          <a:ext cx="2831465" cy="1143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314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委托记录表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TransactTime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r>
                        <a:rPr lang="en-US" altLang="zh-CN"/>
                        <a:t>pplSeqNum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/>
          <p:nvPr>
            <p:custDataLst>
              <p:tags r:id="rId9"/>
            </p:custDataLst>
          </p:nvPr>
        </p:nvGraphicFramePr>
        <p:xfrm>
          <a:off x="1625600" y="4210685"/>
          <a:ext cx="2831465" cy="1524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314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交易记录表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BidApplSeqNum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OfferAppleSeqNum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ExecType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直接箭头连接符 14"/>
          <p:cNvCxnSpPr>
            <a:stCxn id="11" idx="3"/>
          </p:cNvCxnSpPr>
          <p:nvPr/>
        </p:nvCxnSpPr>
        <p:spPr>
          <a:xfrm flipV="1">
            <a:off x="4457065" y="3960495"/>
            <a:ext cx="3534410" cy="101219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>
            <p:custDataLst>
              <p:tags r:id="rId10"/>
            </p:custDataLst>
          </p:nvPr>
        </p:nvSpPr>
        <p:spPr>
          <a:xfrm>
            <a:off x="5415280" y="46812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ExecType == F</a:t>
            </a:r>
            <a:endParaRPr lang="en-US" altLang="zh-CN"/>
          </a:p>
        </p:txBody>
      </p:sp>
      <p:sp>
        <p:nvSpPr>
          <p:cNvPr id="2" name="文本框 1"/>
          <p:cNvSpPr txBox="1"/>
          <p:nvPr>
            <p:custDataLst>
              <p:tags r:id="rId11"/>
            </p:custDataLst>
          </p:nvPr>
        </p:nvSpPr>
        <p:spPr>
          <a:xfrm>
            <a:off x="7920990" y="363601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direction = (bidTransactTime &gt; offerTransactTime) ? "BUY" : "SELL";</a:t>
            </a:r>
            <a:endParaRPr lang="en-US" altLang="zh-CN"/>
          </a:p>
        </p:txBody>
      </p:sp>
      <p:sp>
        <p:nvSpPr>
          <p:cNvPr id="17" name="文本框 16"/>
          <p:cNvSpPr txBox="1"/>
          <p:nvPr>
            <p:custDataLst>
              <p:tags r:id="rId12"/>
            </p:custDataLst>
          </p:nvPr>
        </p:nvSpPr>
        <p:spPr>
          <a:xfrm>
            <a:off x="2386965" y="3315335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OrderType == 1 &amp;&amp;</a:t>
            </a:r>
            <a:endParaRPr lang="en-US" altLang="zh-CN"/>
          </a:p>
          <a:p>
            <a:r>
              <a:rPr lang="en-US" altLang="zh-CN"/>
              <a:t>(ApplSeqNum == BidApplSeqNum ||</a:t>
            </a:r>
            <a:endParaRPr lang="en-US" altLang="zh-CN"/>
          </a:p>
          <a:p>
            <a:r>
              <a:rPr lang="en-US" altLang="zh-CN"/>
              <a:t> ApplSeqNum == OfferApplSeqNum)</a:t>
            </a:r>
            <a:endParaRPr lang="en-US" altLang="zh-CN"/>
          </a:p>
        </p:txBody>
      </p:sp>
      <p:cxnSp>
        <p:nvCxnSpPr>
          <p:cNvPr id="18" name="直接箭头连接符 17"/>
          <p:cNvCxnSpPr/>
          <p:nvPr>
            <p:custDataLst>
              <p:tags r:id="rId13"/>
            </p:custDataLst>
          </p:nvPr>
        </p:nvCxnSpPr>
        <p:spPr>
          <a:xfrm>
            <a:off x="2386965" y="3321685"/>
            <a:ext cx="0" cy="91567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6815"/>
            <a:ext cx="10515600" cy="4990465"/>
          </a:xfrm>
        </p:spPr>
        <p:txBody>
          <a:bodyPr/>
          <a:p>
            <a:pPr marL="0" indent="457200" fontAlgn="auto">
              <a:lnSpc>
                <a:spcPct val="100000"/>
              </a:lnSpc>
              <a:buNone/>
            </a:pPr>
            <a:endParaRPr lang="zh-CN" altLang="en-US" sz="2400"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  <a:p>
            <a:pPr marL="0" indent="609600" fontAlgn="auto">
              <a:lnSpc>
                <a:spcPct val="100000"/>
              </a:lnSpc>
              <a:buNone/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§</a:t>
            </a:r>
            <a:r>
              <a:rPr lang="en-US" altLang="zh-CN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TIMEWINDOW</a:t>
            </a:r>
            <a:endParaRPr lang="en-US" altLang="zh-CN" sz="2400"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  <a:p>
            <a:pPr marL="0" indent="609600" fontAlgn="auto">
              <a:lnSpc>
                <a:spcPct val="100000"/>
              </a:lnSpc>
              <a:buNone/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需先根据时间窗口长短和早上</a:t>
            </a:r>
            <a:r>
              <a:rPr lang="en-US" altLang="zh-CN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/</a:t>
            </a: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下午开盘时间算出各时间窗口开始</a:t>
            </a: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时刻</a:t>
            </a:r>
            <a:endParaRPr lang="zh-CN" altLang="en-US" sz="2400"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35" y="6537325"/>
            <a:ext cx="12190730" cy="320040"/>
            <a:chOff x="1" y="10295"/>
            <a:chExt cx="19198" cy="504"/>
          </a:xfrm>
        </p:grpSpPr>
        <p:sp>
          <p:nvSpPr>
            <p:cNvPr id="5" name="矩形 4"/>
            <p:cNvSpPr/>
            <p:nvPr>
              <p:custDataLst>
                <p:tags r:id="rId1"/>
              </p:custDataLst>
            </p:nvPr>
          </p:nvSpPr>
          <p:spPr>
            <a:xfrm>
              <a:off x="1" y="10295"/>
              <a:ext cx="7338" cy="505"/>
            </a:xfrm>
            <a:prstGeom prst="rect">
              <a:avLst/>
            </a:prstGeom>
            <a:solidFill>
              <a:srgbClr val="ED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/>
                <a:t>      </a:t>
              </a:r>
              <a:r>
                <a:rPr lang="en-US" altLang="zh-CN">
                  <a:latin typeface="华文宋体" panose="02010600040101010101" charset="-122"/>
                  <a:ea typeface="华文宋体" panose="02010600040101010101" charset="-122"/>
                </a:rPr>
                <a:t>Department of Statistics and Data Science</a:t>
              </a:r>
              <a:endParaRPr lang="en-US" altLang="zh-CN">
                <a:latin typeface="华文宋体" panose="02010600040101010101" charset="-122"/>
                <a:ea typeface="华文宋体" panose="02010600040101010101" charset="-122"/>
              </a:endParaRPr>
            </a:p>
          </p:txBody>
        </p:sp>
        <p:sp>
          <p:nvSpPr>
            <p:cNvPr id="6" name="矩形 5"/>
            <p:cNvSpPr/>
            <p:nvPr>
              <p:custDataLst>
                <p:tags r:id="rId2"/>
              </p:custDataLst>
            </p:nvPr>
          </p:nvSpPr>
          <p:spPr>
            <a:xfrm>
              <a:off x="7339" y="10295"/>
              <a:ext cx="11861" cy="505"/>
            </a:xfrm>
            <a:prstGeom prst="rect">
              <a:avLst/>
            </a:prstGeom>
            <a:solidFill>
              <a:srgbClr val="15A5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endParaRPr lang="en-US" altLang="zh-CN"/>
            </a:p>
          </p:txBody>
        </p:sp>
        <p:pic>
          <p:nvPicPr>
            <p:cNvPr id="8" name="图片 7" descr="NNLH%73}P8N1L()`TTI4N1R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54" y="10326"/>
              <a:ext cx="444" cy="444"/>
            </a:xfrm>
            <a:prstGeom prst="ellipse">
              <a:avLst/>
            </a:prstGeom>
          </p:spPr>
        </p:pic>
      </p:grpSp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-635" y="0"/>
            <a:ext cx="12192635" cy="8153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457200" algn="l"/>
            <a:r>
              <a:rPr lang="zh-CN" altLang="en-US" sz="28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任务理解</a:t>
            </a:r>
            <a:endParaRPr lang="zh-CN" altLang="en-US" sz="28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13800" y="0"/>
            <a:ext cx="3134360" cy="815975"/>
          </a:xfrm>
          <a:prstGeom prst="rect">
            <a:avLst/>
          </a:prstGeom>
        </p:spPr>
      </p:pic>
      <p:graphicFrame>
        <p:nvGraphicFramePr>
          <p:cNvPr id="11" name="表格 10"/>
          <p:cNvGraphicFramePr/>
          <p:nvPr>
            <p:custDataLst>
              <p:tags r:id="rId8"/>
            </p:custDataLst>
          </p:nvPr>
        </p:nvGraphicFramePr>
        <p:xfrm>
          <a:off x="1625600" y="3314065"/>
          <a:ext cx="2831465" cy="1097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31465"/>
              </a:tblGrid>
              <a:tr h="36512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交易记录表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TradeTime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ExecType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表格 11"/>
          <p:cNvGraphicFramePr/>
          <p:nvPr>
            <p:custDataLst>
              <p:tags r:id="rId9"/>
            </p:custDataLst>
          </p:nvPr>
        </p:nvGraphicFramePr>
        <p:xfrm>
          <a:off x="7975600" y="3448685"/>
          <a:ext cx="2831465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14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输出表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TIMEWINDOW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直接箭头连接符 14"/>
          <p:cNvCxnSpPr>
            <a:stCxn id="11" idx="3"/>
            <a:endCxn id="12" idx="1"/>
          </p:cNvCxnSpPr>
          <p:nvPr/>
        </p:nvCxnSpPr>
        <p:spPr>
          <a:xfrm flipV="1">
            <a:off x="4457065" y="3829685"/>
            <a:ext cx="3518535" cy="3302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>
            <p:custDataLst>
              <p:tags r:id="rId10"/>
            </p:custDataLst>
          </p:nvPr>
        </p:nvSpPr>
        <p:spPr>
          <a:xfrm>
            <a:off x="4995545" y="3492500"/>
            <a:ext cx="2068195" cy="7181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ExecType == F</a:t>
            </a:r>
            <a:endParaRPr lang="en-US" altLang="zh-CN"/>
          </a:p>
          <a:p>
            <a:r>
              <a:rPr lang="zh-CN" altLang="en-US"/>
              <a:t>根据</a:t>
            </a:r>
            <a:r>
              <a:rPr lang="en-US" altLang="zh-CN"/>
              <a:t>tradeTime</a:t>
            </a:r>
            <a:r>
              <a:rPr lang="zh-CN" altLang="en-US"/>
              <a:t>确定</a:t>
            </a:r>
            <a:r>
              <a:rPr lang="en-US" altLang="zh-CN"/>
              <a:t>TIMEWINDOW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>
          <a:xfrm>
            <a:off x="0" y="1381760"/>
            <a:ext cx="12192635" cy="1096645"/>
          </a:xfrm>
          <a:prstGeom prst="rect">
            <a:avLst/>
          </a:prstGeom>
          <a:solidFill>
            <a:srgbClr val="ED6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>
                <a:latin typeface="华文宋体" panose="02010600040101010101" charset="-122"/>
                <a:ea typeface="华文宋体" panose="02010600040101010101" charset="-122"/>
              </a:rPr>
              <a:t>Part 3</a:t>
            </a:r>
            <a:endParaRPr lang="en-US" altLang="zh-CN" sz="4000">
              <a:latin typeface="华文宋体" panose="02010600040101010101" charset="-122"/>
              <a:ea typeface="华文宋体" panose="020106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755390" y="3044825"/>
            <a:ext cx="468122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400">
                <a:latin typeface="华文宋体" panose="02010600040101010101" charset="-122"/>
                <a:ea typeface="华文宋体" panose="02010600040101010101" charset="-122"/>
              </a:rPr>
              <a:t>实现流程</a:t>
            </a:r>
            <a:endParaRPr lang="zh-CN" altLang="en-US" sz="4400">
              <a:latin typeface="华文宋体" panose="02010600040101010101" charset="-122"/>
              <a:ea typeface="华文宋体" panose="020106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745220" y="298450"/>
            <a:ext cx="3134360" cy="8159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" name="组合 6"/>
          <p:cNvGrpSpPr/>
          <p:nvPr/>
        </p:nvGrpSpPr>
        <p:grpSpPr>
          <a:xfrm>
            <a:off x="635" y="6537325"/>
            <a:ext cx="12190730" cy="320040"/>
            <a:chOff x="1" y="10295"/>
            <a:chExt cx="19198" cy="504"/>
          </a:xfrm>
        </p:grpSpPr>
        <p:sp>
          <p:nvSpPr>
            <p:cNvPr id="5" name="矩形 4"/>
            <p:cNvSpPr/>
            <p:nvPr>
              <p:custDataLst>
                <p:tags r:id="rId1"/>
              </p:custDataLst>
            </p:nvPr>
          </p:nvSpPr>
          <p:spPr>
            <a:xfrm>
              <a:off x="1" y="10295"/>
              <a:ext cx="7338" cy="505"/>
            </a:xfrm>
            <a:prstGeom prst="rect">
              <a:avLst/>
            </a:prstGeom>
            <a:solidFill>
              <a:srgbClr val="ED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/>
                <a:t>      </a:t>
              </a:r>
              <a:r>
                <a:rPr lang="en-US" altLang="zh-CN">
                  <a:latin typeface="华文宋体" panose="02010600040101010101" charset="-122"/>
                  <a:ea typeface="华文宋体" panose="02010600040101010101" charset="-122"/>
                </a:rPr>
                <a:t>Department of Statistics and Data Science</a:t>
              </a:r>
              <a:endParaRPr lang="en-US" altLang="zh-CN">
                <a:latin typeface="华文宋体" panose="02010600040101010101" charset="-122"/>
                <a:ea typeface="华文宋体" panose="02010600040101010101" charset="-122"/>
              </a:endParaRPr>
            </a:p>
          </p:txBody>
        </p:sp>
        <p:sp>
          <p:nvSpPr>
            <p:cNvPr id="6" name="矩形 5"/>
            <p:cNvSpPr/>
            <p:nvPr>
              <p:custDataLst>
                <p:tags r:id="rId2"/>
              </p:custDataLst>
            </p:nvPr>
          </p:nvSpPr>
          <p:spPr>
            <a:xfrm>
              <a:off x="7339" y="10295"/>
              <a:ext cx="11861" cy="505"/>
            </a:xfrm>
            <a:prstGeom prst="rect">
              <a:avLst/>
            </a:prstGeom>
            <a:solidFill>
              <a:srgbClr val="15A5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endParaRPr lang="en-US" altLang="zh-CN"/>
            </a:p>
          </p:txBody>
        </p:sp>
        <p:pic>
          <p:nvPicPr>
            <p:cNvPr id="8" name="图片 7" descr="NNLH%73}P8N1L()`TTI4N1R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54" y="10326"/>
              <a:ext cx="444" cy="444"/>
            </a:xfrm>
            <a:prstGeom prst="ellipse">
              <a:avLst/>
            </a:prstGeom>
          </p:spPr>
        </p:pic>
      </p:grpSp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-635" y="0"/>
            <a:ext cx="12192635" cy="8153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457200" algn="l"/>
            <a:r>
              <a:rPr lang="zh-CN" altLang="en-US" sz="28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实现流程</a:t>
            </a:r>
            <a:endParaRPr lang="zh-CN" altLang="en-US" sz="28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13800" y="0"/>
            <a:ext cx="3134360" cy="815975"/>
          </a:xfrm>
          <a:prstGeom prst="rect">
            <a:avLst/>
          </a:prstGeom>
        </p:spPr>
      </p:pic>
      <p:graphicFrame>
        <p:nvGraphicFramePr>
          <p:cNvPr id="4" name="表格 3"/>
          <p:cNvGraphicFramePr/>
          <p:nvPr>
            <p:custDataLst>
              <p:tags r:id="rId8"/>
            </p:custDataLst>
          </p:nvPr>
        </p:nvGraphicFramePr>
        <p:xfrm>
          <a:off x="915035" y="2094865"/>
          <a:ext cx="2831465" cy="2667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314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委托记录表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/>
          <p:nvPr>
            <p:custDataLst>
              <p:tags r:id="rId9"/>
            </p:custDataLst>
          </p:nvPr>
        </p:nvGraphicFramePr>
        <p:xfrm>
          <a:off x="915035" y="3744595"/>
          <a:ext cx="2831465" cy="3048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314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交易记录表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表格 11"/>
          <p:cNvGraphicFramePr/>
          <p:nvPr>
            <p:custDataLst>
              <p:tags r:id="rId10"/>
            </p:custDataLst>
          </p:nvPr>
        </p:nvGraphicFramePr>
        <p:xfrm>
          <a:off x="4840605" y="2763520"/>
          <a:ext cx="2831465" cy="3454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831465"/>
              </a:tblGrid>
              <a:tr h="4013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中间表</a:t>
                      </a:r>
                      <a:endParaRPr lang="zh-CN" altLang="en-US"/>
                    </a:p>
                  </a:txBody>
                  <a:tcPr/>
                </a:tc>
              </a:tr>
              <a:tr h="40132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C9A6E5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直接箭头连接符 12"/>
          <p:cNvCxnSpPr>
            <a:stCxn id="4" idx="3"/>
            <a:endCxn id="12" idx="1"/>
          </p:cNvCxnSpPr>
          <p:nvPr/>
        </p:nvCxnSpPr>
        <p:spPr>
          <a:xfrm>
            <a:off x="3746500" y="2475865"/>
            <a:ext cx="1094105" cy="879475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1" idx="3"/>
            <a:endCxn id="12" idx="1"/>
          </p:cNvCxnSpPr>
          <p:nvPr/>
        </p:nvCxnSpPr>
        <p:spPr>
          <a:xfrm flipV="1">
            <a:off x="3746500" y="3355340"/>
            <a:ext cx="1094105" cy="770255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15"/>
          <p:cNvGraphicFramePr/>
          <p:nvPr>
            <p:custDataLst>
              <p:tags r:id="rId11"/>
            </p:custDataLst>
          </p:nvPr>
        </p:nvGraphicFramePr>
        <p:xfrm>
          <a:off x="8286115" y="3048000"/>
          <a:ext cx="8533765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831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输出表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3934460" y="23329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Mapper1</a:t>
            </a:r>
            <a:endParaRPr lang="en-US" altLang="zh-CN"/>
          </a:p>
        </p:txBody>
      </p:sp>
      <p:sp>
        <p:nvSpPr>
          <p:cNvPr id="18" name="文本框 17"/>
          <p:cNvSpPr txBox="1"/>
          <p:nvPr>
            <p:custDataLst>
              <p:tags r:id="rId12"/>
            </p:custDataLst>
          </p:nvPr>
        </p:nvSpPr>
        <p:spPr>
          <a:xfrm>
            <a:off x="3934460" y="40093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Mapper2</a:t>
            </a:r>
            <a:endParaRPr lang="en-US" altLang="zh-CN"/>
          </a:p>
        </p:txBody>
      </p:sp>
      <p:cxnSp>
        <p:nvCxnSpPr>
          <p:cNvPr id="19" name="直接箭头连接符 18"/>
          <p:cNvCxnSpPr>
            <a:endCxn id="16" idx="1"/>
          </p:cNvCxnSpPr>
          <p:nvPr/>
        </p:nvCxnSpPr>
        <p:spPr>
          <a:xfrm>
            <a:off x="7666990" y="2981960"/>
            <a:ext cx="619125" cy="447040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16" idx="1"/>
          </p:cNvCxnSpPr>
          <p:nvPr>
            <p:custDataLst>
              <p:tags r:id="rId13"/>
            </p:custDataLst>
          </p:nvPr>
        </p:nvCxnSpPr>
        <p:spPr>
          <a:xfrm flipV="1">
            <a:off x="7656830" y="3429000"/>
            <a:ext cx="629285" cy="354330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7656830" y="4009390"/>
            <a:ext cx="1052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Reducer</a:t>
            </a:r>
            <a:endParaRPr lang="en-US" altLang="zh-CN"/>
          </a:p>
        </p:txBody>
      </p:sp>
      <p:sp>
        <p:nvSpPr>
          <p:cNvPr id="2" name="乘号 1"/>
          <p:cNvSpPr/>
          <p:nvPr/>
        </p:nvSpPr>
        <p:spPr>
          <a:xfrm>
            <a:off x="122555" y="1311910"/>
            <a:ext cx="6121400" cy="2328545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UNIT_TABLE_BEAUTIFY" val="smartTable{a130c3e3-a090-4b2e-90a6-e8940c543e75}"/>
  <p:tag name="TABLE_ENDDRAG_ORIGIN_RECT" val="925*353"/>
  <p:tag name="TABLE_ENDDRAG_RECT" val="18*125*925*353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TABLE_ENDDRAG_ORIGIN_RECT" val="222*60"/>
  <p:tag name="TABLE_ENDDRAG_RECT" val="144*240*222*60"/>
</p:tagLst>
</file>

<file path=ppt/tags/tag22.xml><?xml version="1.0" encoding="utf-8"?>
<p:tagLst xmlns:p="http://schemas.openxmlformats.org/presentationml/2006/main">
  <p:tag name="TABLE_ENDDRAG_ORIGIN_RECT" val="222*60"/>
  <p:tag name="TABLE_ENDDRAG_RECT" val="144*240*222*60"/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TABLE_ENDDRAG_ORIGIN_RECT" val="222*92"/>
  <p:tag name="TABLE_ENDDRAG_RECT" val="128*350*222*92"/>
  <p:tag name="KSO_WM_BEAUTIFY_FLAG" val=""/>
</p:tagLst>
</file>

<file path=ppt/tags/tag33.xml><?xml version="1.0" encoding="utf-8"?>
<p:tagLst xmlns:p="http://schemas.openxmlformats.org/presentationml/2006/main">
  <p:tag name="TABLE_ENDDRAG_ORIGIN_RECT" val="222*60"/>
  <p:tag name="TABLE_ENDDRAG_RECT" val="144*240*222*60"/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TABLE_ENDDRAG_ORIGIN_RECT" val="222*60"/>
  <p:tag name="TABLE_ENDDRAG_RECT" val="144*240*222*60"/>
</p:tagLst>
</file>

<file path=ppt/tags/tag42.xml><?xml version="1.0" encoding="utf-8"?>
<p:tagLst xmlns:p="http://schemas.openxmlformats.org/presentationml/2006/main">
  <p:tag name="TABLE_ENDDRAG_ORIGIN_RECT" val="222*60"/>
  <p:tag name="TABLE_ENDDRAG_RECT" val="144*240*222*60"/>
  <p:tag name="KSO_WM_BEAUTIFY_FLAG" val=""/>
</p:tagLst>
</file>

<file path=ppt/tags/tag43.xml><?xml version="1.0" encoding="utf-8"?>
<p:tagLst xmlns:p="http://schemas.openxmlformats.org/presentationml/2006/main">
  <p:tag name="TABLE_ENDDRAG_ORIGIN_RECT" val="222*60"/>
  <p:tag name="TABLE_ENDDRAG_RECT" val="144*240*222*60"/>
  <p:tag name="KSO_WM_BEAUTIFY_FLAG" val=""/>
</p:tagLst>
</file>

<file path=ppt/tags/tag44.xml><?xml version="1.0" encoding="utf-8"?>
<p:tagLst xmlns:p="http://schemas.openxmlformats.org/presentationml/2006/main">
  <p:tag name="KSO_WM_UNIT_TABLE_BEAUTIFY" val="smartTable{6256edfd-f8f6-441e-a663-493b3a7cf243}"/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TABLE_ENDDRAG_ORIGIN_RECT" val="222*60"/>
  <p:tag name="TABLE_ENDDRAG_RECT" val="144*240*222*60"/>
  <p:tag name="KSO_WM_BEAUTIFY_FLAG" val=""/>
</p:tagLst>
</file>

<file path=ppt/tags/tag53.xml><?xml version="1.0" encoding="utf-8"?>
<p:tagLst xmlns:p="http://schemas.openxmlformats.org/presentationml/2006/main">
  <p:tag name="TABLE_ENDDRAG_ORIGIN_RECT" val="222*153"/>
  <p:tag name="TABLE_ENDDRAG_RECT" val="609*188*222*153"/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TABLE_ENDDRAG_ORIGIN_RECT" val="222*60"/>
  <p:tag name="TABLE_ENDDRAG_RECT" val="144*240*222*60"/>
  <p:tag name="KSO_WM_BEAUTIFY_FLAG" val=""/>
</p:tagLst>
</file>

<file path=ppt/tags/tag65.xml><?xml version="1.0" encoding="utf-8"?>
<p:tagLst xmlns:p="http://schemas.openxmlformats.org/presentationml/2006/main">
  <p:tag name="KSO_WM_UNIT_TABLE_BEAUTIFY" val="smartTable{6256edfd-f8f6-441e-a663-493b3a7cf243}"/>
  <p:tag name="KSO_WM_BEAUTIFY_FLAG" val=""/>
  <p:tag name="TABLE_ENDDRAG_ORIGIN_RECT" val="229*352"/>
  <p:tag name="TABLE_ENDDRAG_RECT" val="727*126*229*352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COMMONDATA" val="eyJoZGlkIjoiYjQ4NzIxNDgxMGJhNDQzOGU0OGExNGM0MDU1YzFjNWUifQ=="/>
  <p:tag name="KSO_WPP_MARK_KEY" val="19501db6-393e-4c64-94fe-34eecf5612df"/>
  <p:tag name="commondata" val="eyJoZGlkIjoiY2JmY2FhZDE0MjNhNzMxMjYxNDliNWEzYWYyZjIzMDkifQ==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2963</Words>
  <Application>WPS 演示</Application>
  <PresentationFormat>宽屏</PresentationFormat>
  <Paragraphs>294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宋体</vt:lpstr>
      <vt:lpstr>Wingdings</vt:lpstr>
      <vt:lpstr>华文宋体</vt:lpstr>
      <vt:lpstr>华文中宋</vt:lpstr>
      <vt:lpstr>微软雅黑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LTY</cp:lastModifiedBy>
  <cp:revision>112</cp:revision>
  <dcterms:created xsi:type="dcterms:W3CDTF">2023-10-12T01:06:00Z</dcterms:created>
  <dcterms:modified xsi:type="dcterms:W3CDTF">2024-12-21T14:59:03Z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54CA1E06D87C4836923DAFE3EAE5347F_12</vt:lpwstr>
  </property>
  <property fmtid="{D5CDD505-2E9C-101B-9397-08002B2CF9AE}" pid="3" name="KSOProductBuildVer">
    <vt:lpwstr>2052-12.1.0.16120</vt:lpwstr>
  </property>
</Properties>
</file>