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8BD47-C32A-433B-B12C-E8A0C46B7ABC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E7C32-2D90-4E5C-9C3B-637BE2C5D3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900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8BD47-C32A-433B-B12C-E8A0C46B7ABC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E7C32-2D90-4E5C-9C3B-637BE2C5D3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16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8BD47-C32A-433B-B12C-E8A0C46B7ABC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E7C32-2D90-4E5C-9C3B-637BE2C5D3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774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8BD47-C32A-433B-B12C-E8A0C46B7ABC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E7C32-2D90-4E5C-9C3B-637BE2C5D3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554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8BD47-C32A-433B-B12C-E8A0C46B7ABC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E7C32-2D90-4E5C-9C3B-637BE2C5D3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655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8BD47-C32A-433B-B12C-E8A0C46B7ABC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E7C32-2D90-4E5C-9C3B-637BE2C5D3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758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8BD47-C32A-433B-B12C-E8A0C46B7ABC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E7C32-2D90-4E5C-9C3B-637BE2C5D3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779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8BD47-C32A-433B-B12C-E8A0C46B7ABC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E7C32-2D90-4E5C-9C3B-637BE2C5D3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713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8BD47-C32A-433B-B12C-E8A0C46B7ABC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E7C32-2D90-4E5C-9C3B-637BE2C5D3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751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8BD47-C32A-433B-B12C-E8A0C46B7ABC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E7C32-2D90-4E5C-9C3B-637BE2C5D3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369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8BD47-C32A-433B-B12C-E8A0C46B7ABC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E7C32-2D90-4E5C-9C3B-637BE2C5D3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038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08BD47-C32A-433B-B12C-E8A0C46B7ABC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FE7C32-2D90-4E5C-9C3B-637BE2C5D32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5118100" y="-4207"/>
            <a:ext cx="195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6"/>
                </a:solidFill>
              </a:rPr>
              <a:t>UNCLASSIFIED</a:t>
            </a:r>
            <a:endParaRPr lang="en-US" b="1" dirty="0">
              <a:solidFill>
                <a:schemeClr val="accent6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118100" y="6488668"/>
            <a:ext cx="195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6"/>
                </a:solidFill>
              </a:rPr>
              <a:t>UNCLASSIFIED</a:t>
            </a:r>
            <a:endParaRPr lang="en-US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9498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TSPI File Fixer Tool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Jeff </a:t>
            </a:r>
            <a:r>
              <a:rPr lang="en-US" dirty="0" smtClean="0"/>
              <a:t>Hole</a:t>
            </a:r>
          </a:p>
          <a:p>
            <a:r>
              <a:rPr lang="en-US" dirty="0" smtClean="0"/>
              <a:t>Booz | Allen | Hamilton</a:t>
            </a:r>
          </a:p>
          <a:p>
            <a:r>
              <a:rPr lang="en-US" dirty="0" smtClean="0"/>
              <a:t>AFLCMC / EZJA</a:t>
            </a:r>
          </a:p>
          <a:p>
            <a:r>
              <a:rPr lang="en-US" dirty="0" smtClean="0"/>
              <a:t>1-6-2020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395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things first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Add the folder where “</a:t>
            </a:r>
            <a:r>
              <a:rPr lang="en-US" dirty="0" err="1" smtClean="0"/>
              <a:t>tspi_class.m</a:t>
            </a:r>
            <a:r>
              <a:rPr lang="en-US" dirty="0" smtClean="0"/>
              <a:t>” resides to the MATLAB path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ddpath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(‘/path/to/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tspi_fixer_tool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’)</a:t>
            </a:r>
          </a:p>
          <a:p>
            <a:r>
              <a:rPr lang="en-US" dirty="0" smtClean="0"/>
              <a:t>Create a MATLAB script with the following: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filename = ‘/path/to/TSPI/filename.csv’;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tp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tspi_class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(filename);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update any search strings specific to the TSPI file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tp.searchString_wgs84_alt = ‘GEOHT84’;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call the fixer tool (runs an interactive tool)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tp.fix_TSPI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(‘platform’,1,’run’,1);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3549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9518" y="1588532"/>
            <a:ext cx="2400300" cy="31623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Here’s what the script makes…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2572" y="1591294"/>
            <a:ext cx="4800080" cy="498571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677400" y="1193800"/>
            <a:ext cx="1866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Companion tool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107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2714" y="1309999"/>
            <a:ext cx="5049881" cy="524518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Highlighted Problem Regions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1" y="1825625"/>
            <a:ext cx="5526974" cy="4351338"/>
          </a:xfrm>
        </p:spPr>
        <p:txBody>
          <a:bodyPr/>
          <a:lstStyle/>
          <a:p>
            <a:r>
              <a:rPr lang="en-US" dirty="0" smtClean="0"/>
              <a:t>The tool currently checks for</a:t>
            </a:r>
          </a:p>
          <a:p>
            <a:pPr lvl="1"/>
            <a:r>
              <a:rPr lang="en-US" dirty="0" smtClean="0"/>
              <a:t>[gray] Empty entries in the flightpath</a:t>
            </a:r>
          </a:p>
          <a:p>
            <a:pPr lvl="1"/>
            <a:r>
              <a:rPr lang="en-US" dirty="0" smtClean="0"/>
              <a:t>[red] Stale entries</a:t>
            </a:r>
          </a:p>
          <a:p>
            <a:pPr lvl="2"/>
            <a:r>
              <a:rPr lang="en-US" dirty="0" smtClean="0"/>
              <a:t>Where all three values (LLA or YPR) are constant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939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398818" cy="435133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Right click on the line you want to modify to expose a number of options</a:t>
            </a:r>
          </a:p>
          <a:p>
            <a:pPr lvl="1"/>
            <a:r>
              <a:rPr lang="en-US" dirty="0" smtClean="0"/>
              <a:t>Fix Data (this line)</a:t>
            </a:r>
          </a:p>
          <a:p>
            <a:pPr lvl="2"/>
            <a:r>
              <a:rPr lang="en-US" dirty="0" smtClean="0"/>
              <a:t>Only fix the selected line</a:t>
            </a:r>
          </a:p>
          <a:p>
            <a:pPr lvl="1"/>
            <a:r>
              <a:rPr lang="en-US" dirty="0" smtClean="0"/>
              <a:t>Fix Data (LLA)</a:t>
            </a:r>
          </a:p>
          <a:p>
            <a:pPr lvl="2"/>
            <a:r>
              <a:rPr lang="en-US" dirty="0" smtClean="0"/>
              <a:t>Points selected on the active line will be used to find the corresponding points on the other two in the LLA group</a:t>
            </a:r>
          </a:p>
          <a:p>
            <a:pPr lvl="1"/>
            <a:r>
              <a:rPr lang="en-US" dirty="0" smtClean="0"/>
              <a:t>Fix Data (LLA and YPR)</a:t>
            </a:r>
          </a:p>
          <a:p>
            <a:pPr lvl="2"/>
            <a:r>
              <a:rPr lang="en-US" dirty="0" smtClean="0"/>
              <a:t>Risky, but useful if a particular region is consistent across all 6 data sets.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6832" t="1599" r="68056" b="35739"/>
          <a:stretch/>
        </p:blipFill>
        <p:spPr>
          <a:xfrm>
            <a:off x="6655131" y="1291702"/>
            <a:ext cx="4698669" cy="488526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22441" t="28904" r="54458" b="61612"/>
          <a:stretch/>
        </p:blipFill>
        <p:spPr>
          <a:xfrm>
            <a:off x="7655724" y="2707379"/>
            <a:ext cx="1734203" cy="73967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0611" y="2610117"/>
            <a:ext cx="340232" cy="455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208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9368" y="2197101"/>
            <a:ext cx="3820080" cy="39234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Use</a:t>
            </a:r>
            <a:br>
              <a:rPr lang="en-US" dirty="0" smtClean="0"/>
            </a:br>
            <a:r>
              <a:rPr lang="en-US" dirty="0" smtClean="0"/>
              <a:t>Fix Data (this line)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11205" y="2197101"/>
            <a:ext cx="7673489" cy="3923473"/>
            <a:chOff x="-134235" y="2450274"/>
            <a:chExt cx="8322519" cy="4255326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134235" y="2450275"/>
              <a:ext cx="4096882" cy="4255325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091402" y="2450274"/>
              <a:ext cx="4096882" cy="4255325"/>
            </a:xfrm>
            <a:prstGeom prst="rect">
              <a:avLst/>
            </a:prstGeom>
          </p:spPr>
        </p:pic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554" y="3367295"/>
            <a:ext cx="195746" cy="26222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1043" y="3316495"/>
            <a:ext cx="195746" cy="262226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457200" y="2755900"/>
            <a:ext cx="1130300" cy="10541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405893" y="2755900"/>
            <a:ext cx="1130300" cy="10541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8636000" y="2755900"/>
            <a:ext cx="406400" cy="10541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319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9368" y="2197101"/>
            <a:ext cx="3820080" cy="39234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Use</a:t>
            </a:r>
            <a:br>
              <a:rPr lang="en-US" dirty="0" smtClean="0"/>
            </a:br>
            <a:r>
              <a:rPr lang="en-US" dirty="0" smtClean="0"/>
              <a:t>Fix Data (LLA)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11205" y="2197101"/>
            <a:ext cx="7673489" cy="3923473"/>
            <a:chOff x="-134235" y="2450274"/>
            <a:chExt cx="8322519" cy="4255326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134235" y="2450275"/>
              <a:ext cx="4096882" cy="4255325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091402" y="2450274"/>
              <a:ext cx="4096882" cy="4255325"/>
            </a:xfrm>
            <a:prstGeom prst="rect">
              <a:avLst/>
            </a:prstGeom>
          </p:spPr>
        </p:pic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554" y="3367295"/>
            <a:ext cx="195746" cy="26222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1043" y="3316495"/>
            <a:ext cx="195746" cy="262226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457200" y="2755900"/>
            <a:ext cx="1130300" cy="10541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405893" y="2755900"/>
            <a:ext cx="1130300" cy="10541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8636000" y="2755900"/>
            <a:ext cx="406400" cy="32258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456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9368" y="2197101"/>
            <a:ext cx="3820080" cy="39234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Use</a:t>
            </a:r>
            <a:br>
              <a:rPr lang="en-US" dirty="0" smtClean="0"/>
            </a:br>
            <a:r>
              <a:rPr lang="en-US" dirty="0" smtClean="0"/>
              <a:t>Fix Data (LLA and YPR)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11205" y="2197101"/>
            <a:ext cx="7673489" cy="3923473"/>
            <a:chOff x="-134235" y="2450274"/>
            <a:chExt cx="8322519" cy="4255326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134235" y="2450275"/>
              <a:ext cx="4096882" cy="4255325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091402" y="2450274"/>
              <a:ext cx="4096882" cy="4255325"/>
            </a:xfrm>
            <a:prstGeom prst="rect">
              <a:avLst/>
            </a:prstGeom>
          </p:spPr>
        </p:pic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554" y="3367295"/>
            <a:ext cx="195746" cy="26222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1043" y="3316495"/>
            <a:ext cx="195746" cy="262226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457200" y="2755900"/>
            <a:ext cx="1130300" cy="10541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405893" y="2755900"/>
            <a:ext cx="1130300" cy="10541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183280" y="2755900"/>
            <a:ext cx="1130300" cy="32258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287000" y="2755900"/>
            <a:ext cx="406400" cy="32258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7226300" y="705498"/>
            <a:ext cx="4673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In this case, there was no issue in the YPR at the same region, so this option was not a good choice. It was shown here as an example only to show the effect.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7" name="Freeform 16"/>
          <p:cNvSpPr/>
          <p:nvPr/>
        </p:nvSpPr>
        <p:spPr>
          <a:xfrm>
            <a:off x="9525000" y="1905827"/>
            <a:ext cx="1559048" cy="837373"/>
          </a:xfrm>
          <a:custGeom>
            <a:avLst/>
            <a:gdLst>
              <a:gd name="connsiteX0" fmla="*/ 977900 w 1131756"/>
              <a:gd name="connsiteY0" fmla="*/ 546100 h 546100"/>
              <a:gd name="connsiteX1" fmla="*/ 1092200 w 1131756"/>
              <a:gd name="connsiteY1" fmla="*/ 330200 h 546100"/>
              <a:gd name="connsiteX2" fmla="*/ 381000 w 1131756"/>
              <a:gd name="connsiteY2" fmla="*/ 152400 h 546100"/>
              <a:gd name="connsiteX3" fmla="*/ 0 w 1131756"/>
              <a:gd name="connsiteY3" fmla="*/ 0 h 546100"/>
              <a:gd name="connsiteX0" fmla="*/ 724387 w 1099030"/>
              <a:gd name="connsiteY0" fmla="*/ 546100 h 546100"/>
              <a:gd name="connsiteX1" fmla="*/ 1092200 w 1099030"/>
              <a:gd name="connsiteY1" fmla="*/ 330200 h 546100"/>
              <a:gd name="connsiteX2" fmla="*/ 381000 w 1099030"/>
              <a:gd name="connsiteY2" fmla="*/ 152400 h 546100"/>
              <a:gd name="connsiteX3" fmla="*/ 0 w 1099030"/>
              <a:gd name="connsiteY3" fmla="*/ 0 h 546100"/>
              <a:gd name="connsiteX0" fmla="*/ 724387 w 1111472"/>
              <a:gd name="connsiteY0" fmla="*/ 546100 h 546100"/>
              <a:gd name="connsiteX1" fmla="*/ 1092200 w 1111472"/>
              <a:gd name="connsiteY1" fmla="*/ 330200 h 546100"/>
              <a:gd name="connsiteX2" fmla="*/ 381000 w 1111472"/>
              <a:gd name="connsiteY2" fmla="*/ 152400 h 546100"/>
              <a:gd name="connsiteX3" fmla="*/ 0 w 1111472"/>
              <a:gd name="connsiteY3" fmla="*/ 0 h 546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11472" h="546100">
                <a:moveTo>
                  <a:pt x="724387" y="546100"/>
                </a:moveTo>
                <a:cubicBezTo>
                  <a:pt x="1093846" y="470958"/>
                  <a:pt x="1149431" y="395817"/>
                  <a:pt x="1092200" y="330200"/>
                </a:cubicBezTo>
                <a:cubicBezTo>
                  <a:pt x="1034969" y="264583"/>
                  <a:pt x="563033" y="207433"/>
                  <a:pt x="381000" y="152400"/>
                </a:cubicBezTo>
                <a:cubicBezTo>
                  <a:pt x="198967" y="97367"/>
                  <a:pt x="99483" y="48683"/>
                  <a:pt x="0" y="0"/>
                </a:cubicBezTo>
              </a:path>
            </a:pathLst>
          </a:custGeom>
          <a:noFill/>
          <a:ln w="38100">
            <a:solidFill>
              <a:srgbClr val="FF0000"/>
            </a:solidFill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142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200" y="1587498"/>
            <a:ext cx="3771900" cy="496932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the companion tool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381500" y="1587500"/>
            <a:ext cx="6489700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lphaUcPeriod"/>
            </a:pPr>
            <a:r>
              <a:rPr lang="en-US" dirty="0" smtClean="0"/>
              <a:t>Platform selection</a:t>
            </a:r>
          </a:p>
          <a:p>
            <a:pPr marL="342900" indent="-342900">
              <a:buFont typeface="+mj-lt"/>
              <a:buAutoNum type="alphaUcPeriod"/>
            </a:pPr>
            <a:r>
              <a:rPr lang="en-US" dirty="0" smtClean="0"/>
              <a:t>Run selection</a:t>
            </a:r>
          </a:p>
          <a:p>
            <a:pPr marL="342900" indent="-342900">
              <a:buFont typeface="+mj-lt"/>
              <a:buAutoNum type="alphaUcPeriod"/>
            </a:pPr>
            <a:r>
              <a:rPr lang="en-US" dirty="0" smtClean="0"/>
              <a:t>Region navigation (good for navigating long runs with many problem areas)</a:t>
            </a:r>
          </a:p>
          <a:p>
            <a:pPr marL="342900" indent="-342900">
              <a:buFont typeface="+mj-lt"/>
              <a:buAutoNum type="alphaUcPeriod"/>
            </a:pPr>
            <a:r>
              <a:rPr lang="en-US" dirty="0" smtClean="0"/>
              <a:t>Restore the full (widest) view of the run data (useful for getting big picture while using the region navigation tools in C)</a:t>
            </a:r>
          </a:p>
          <a:p>
            <a:pPr marL="342900" indent="-342900">
              <a:buFont typeface="+mj-lt"/>
              <a:buAutoNum type="alphaUcPeriod"/>
            </a:pPr>
            <a:r>
              <a:rPr lang="en-US" dirty="0" smtClean="0"/>
              <a:t>Fixing status indicators (how many problem regions are still present in each data set)</a:t>
            </a:r>
          </a:p>
          <a:p>
            <a:pPr marL="342900" indent="-342900">
              <a:buFont typeface="+mj-lt"/>
              <a:buAutoNum type="alphaUcPeriod"/>
            </a:pPr>
            <a:r>
              <a:rPr lang="en-US" dirty="0" smtClean="0"/>
              <a:t>When finished with any/all of the platform/run combinations, can click this button to save off a new TSPI file.</a:t>
            </a:r>
          </a:p>
          <a:p>
            <a:pPr marL="342900" indent="-342900">
              <a:buFont typeface="+mj-lt"/>
              <a:buAutoNum type="alphaUcPeriod"/>
            </a:pPr>
            <a:endParaRPr lang="en-US" dirty="0"/>
          </a:p>
          <a:p>
            <a:pPr algn="ctr"/>
            <a:r>
              <a:rPr lang="en-US" sz="2400" b="1" u="sng" dirty="0" smtClean="0"/>
              <a:t>BOTTOM LINE:</a:t>
            </a:r>
          </a:p>
          <a:p>
            <a:pPr algn="ctr"/>
            <a:r>
              <a:rPr lang="en-US" dirty="0" smtClean="0"/>
              <a:t>Only need to use this for selecting PLATFORM (</a:t>
            </a:r>
            <a:r>
              <a:rPr lang="en-US" b="1" dirty="0" smtClean="0">
                <a:solidFill>
                  <a:srgbClr val="FF0000"/>
                </a:solidFill>
              </a:rPr>
              <a:t>A</a:t>
            </a:r>
            <a:r>
              <a:rPr lang="en-US" dirty="0" smtClean="0"/>
              <a:t>) and RUN NUMBER (</a:t>
            </a:r>
            <a:r>
              <a:rPr lang="en-US" b="1" dirty="0" smtClean="0">
                <a:solidFill>
                  <a:srgbClr val="FF0000"/>
                </a:solidFill>
              </a:rPr>
              <a:t>B</a:t>
            </a:r>
            <a:r>
              <a:rPr lang="en-US" dirty="0" smtClean="0"/>
              <a:t>), and writing the final TSPI file (</a:t>
            </a:r>
            <a:r>
              <a:rPr lang="en-US" b="1" dirty="0" smtClean="0">
                <a:solidFill>
                  <a:srgbClr val="FF0000"/>
                </a:solidFill>
              </a:rPr>
              <a:t>F</a:t>
            </a:r>
            <a:r>
              <a:rPr lang="en-US" dirty="0" smtClean="0"/>
              <a:t>)</a:t>
            </a:r>
          </a:p>
          <a:p>
            <a:pPr algn="ctr"/>
            <a:r>
              <a:rPr lang="en-US" dirty="0" smtClean="0"/>
              <a:t>Otherwise, zooming into regions to fix can be done with the standard zoom/pan tools in the figure.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46100" y="2679700"/>
            <a:ext cx="3352800" cy="13335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606550" y="2992507"/>
            <a:ext cx="12319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FF0000"/>
                </a:solidFill>
              </a:rPr>
              <a:t>C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54050" y="1831251"/>
            <a:ext cx="12319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393950" y="1831251"/>
            <a:ext cx="12319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FF0000"/>
                </a:solidFill>
              </a:rPr>
              <a:t>B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46100" y="3902074"/>
            <a:ext cx="12319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FF0000"/>
                </a:solidFill>
              </a:rPr>
              <a:t>D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600200" y="4771882"/>
            <a:ext cx="12319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FF0000"/>
                </a:solidFill>
              </a:rPr>
              <a:t>E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71600" y="5832926"/>
            <a:ext cx="12319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FF0000"/>
                </a:solidFill>
              </a:rPr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38248533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423</TotalTime>
  <Words>346</Words>
  <Application>Microsoft Office PowerPoint</Application>
  <PresentationFormat>Widescreen</PresentationFormat>
  <Paragraphs>51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Courier New</vt:lpstr>
      <vt:lpstr>Office Theme</vt:lpstr>
      <vt:lpstr>TSPI File Fixer Tool</vt:lpstr>
      <vt:lpstr>First things first</vt:lpstr>
      <vt:lpstr>Here’s what the script makes…</vt:lpstr>
      <vt:lpstr>Highlighted Problem Regions</vt:lpstr>
      <vt:lpstr>How To Use</vt:lpstr>
      <vt:lpstr>How To Use Fix Data (this line)</vt:lpstr>
      <vt:lpstr>How To Use Fix Data (LLA)</vt:lpstr>
      <vt:lpstr>How To Use Fix Data (LLA and YPR)</vt:lpstr>
      <vt:lpstr>Using the companion tool</vt:lpstr>
    </vt:vector>
  </TitlesOfParts>
  <Company>U.S. Department of Defense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TSPI File Fixer Tool</dc:title>
  <dc:creator>Jeff A. Hole</dc:creator>
  <cp:lastModifiedBy>Keith D. Sawmiller</cp:lastModifiedBy>
  <cp:revision>18</cp:revision>
  <dcterms:created xsi:type="dcterms:W3CDTF">2020-01-06T14:43:40Z</dcterms:created>
  <dcterms:modified xsi:type="dcterms:W3CDTF">2020-01-07T14:33:00Z</dcterms:modified>
</cp:coreProperties>
</file>