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5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1 Classific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3" name="Rectangle 5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7388" y="1134542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(U) Briefing Title</a:t>
            </a:r>
            <a:endParaRPr lang="en-US" dirty="0"/>
          </a:p>
        </p:txBody>
      </p:sp>
      <p:sp>
        <p:nvSpPr>
          <p:cNvPr id="222252" name="Text Box 44"/>
          <p:cNvSpPr txBox="1">
            <a:spLocks noChangeArrowheads="1"/>
          </p:cNvSpPr>
          <p:nvPr/>
        </p:nvSpPr>
        <p:spPr bwMode="auto">
          <a:xfrm>
            <a:off x="122010" y="6695605"/>
            <a:ext cx="461665" cy="108363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1">
            <a:spAutoFit/>
          </a:bodyPr>
          <a:lstStyle/>
          <a:p>
            <a:pPr algn="r">
              <a:buFont typeface="Wingdings" pitchFamily="2" charset="2"/>
              <a:buNone/>
            </a:pPr>
            <a:fld id="{0BFB7304-C677-4B52-A9BA-4CA0FA7524D0}" type="datetime1">
              <a:rPr lang="en-US" sz="800"/>
              <a:pPr algn="r">
                <a:buFont typeface="Wingdings" pitchFamily="2" charset="2"/>
                <a:buNone/>
              </a:pPr>
              <a:t>1/16/2020</a:t>
            </a:fld>
            <a:endParaRPr lang="en-US" dirty="0"/>
          </a:p>
        </p:txBody>
      </p:sp>
      <p:sp>
        <p:nvSpPr>
          <p:cNvPr id="12" name="Rectangle 2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70413" y="2757479"/>
            <a:ext cx="4421187" cy="1501245"/>
          </a:xfrm>
          <a:ln w="9525"/>
        </p:spPr>
        <p:txBody>
          <a:bodyPr lIns="90488" tIns="44450" rIns="90488" bIns="44450"/>
          <a:lstStyle>
            <a:lvl1pPr marL="0" indent="0" algn="ctr">
              <a:buFont typeface="Wingdings" pitchFamily="2" charset="2"/>
              <a:buNone/>
              <a:defRPr sz="1600" baseline="0"/>
            </a:lvl1pPr>
          </a:lstStyle>
          <a:p>
            <a:r>
              <a:rPr lang="en-US" dirty="0" smtClean="0"/>
              <a:t>Name(s)</a:t>
            </a:r>
          </a:p>
          <a:p>
            <a:fld id="{60A65875-E1EA-4287-B5E4-4A17A9759535}" type="datetime3">
              <a:rPr lang="en-US" smtClean="0"/>
              <a:pPr/>
              <a:t>28 April 2015</a:t>
            </a:fld>
            <a:endParaRPr lang="en-US" dirty="0" smtClean="0"/>
          </a:p>
          <a:p>
            <a:r>
              <a:rPr lang="en-US" dirty="0" smtClean="0"/>
              <a:t>(937) 904-XXXX </a:t>
            </a:r>
          </a:p>
          <a:p>
            <a:r>
              <a:rPr lang="en-US" dirty="0" smtClean="0"/>
              <a:t>DSN: 674-XXXX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18869" y="6587910"/>
            <a:ext cx="944490" cy="227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000" dirty="0" smtClean="0">
                <a:solidFill>
                  <a:schemeClr val="tx1"/>
                </a:solidFill>
              </a:rPr>
              <a:t>Page </a:t>
            </a:r>
            <a:fld id="{EB4272A9-551D-4104-9843-8D6103A9AB27}" type="slidenum">
              <a:rPr lang="en-US" sz="1000" smtClean="0">
                <a:solidFill>
                  <a:schemeClr val="tx1"/>
                </a:solidFill>
              </a:rPr>
              <a:pPr>
                <a:buNone/>
              </a:pPr>
              <a:t>‹#›</a:t>
            </a:fld>
            <a:r>
              <a:rPr lang="en-US" sz="1000" dirty="0" smtClean="0">
                <a:solidFill>
                  <a:schemeClr val="tx1"/>
                </a:solidFill>
              </a:rPr>
              <a:t> of</a:t>
            </a:r>
            <a:r>
              <a:rPr lang="en-US" sz="1000" baseline="0" dirty="0" smtClean="0">
                <a:solidFill>
                  <a:schemeClr val="tx1"/>
                </a:solidFill>
              </a:rPr>
              <a:t> 6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3"/>
          <p:cNvSpPr txBox="1">
            <a:spLocks/>
          </p:cNvSpPr>
          <p:nvPr/>
        </p:nvSpPr>
        <p:spPr>
          <a:xfrm>
            <a:off x="0" y="5850996"/>
            <a:ext cx="9144000" cy="414337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pPr algn="ctr">
              <a:buNone/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Distribution Statement D:  Distribution is authorized to the Department of Defense and U.S. DoD contractors only.   Administrative/Operational Use,</a:t>
            </a:r>
            <a:br>
              <a:rPr lang="en-US" sz="9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and other requests for this document shall be referred to AFLCMC/EZJA, Building 11A, 1970 Monahan Way Wright-Patterson AFB, OH 45433.</a:t>
            </a:r>
            <a:endParaRPr lang="en-US" sz="9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205"/>
          <p:cNvSpPr>
            <a:spLocks noChangeArrowheads="1"/>
          </p:cNvSpPr>
          <p:nvPr/>
        </p:nvSpPr>
        <p:spPr bwMode="auto">
          <a:xfrm flipV="1">
            <a:off x="5858" y="6380500"/>
            <a:ext cx="9144000" cy="76916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50000">
                <a:srgbClr val="3333CC"/>
              </a:gs>
              <a:gs pos="100000">
                <a:srgbClr val="000099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Rectangle 205"/>
          <p:cNvSpPr>
            <a:spLocks noChangeArrowheads="1"/>
          </p:cNvSpPr>
          <p:nvPr/>
        </p:nvSpPr>
        <p:spPr bwMode="auto">
          <a:xfrm flipV="1">
            <a:off x="0" y="961697"/>
            <a:ext cx="9144000" cy="76916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50000">
                <a:srgbClr val="3333CC"/>
              </a:gs>
              <a:gs pos="100000">
                <a:srgbClr val="000099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34640" y="905256"/>
            <a:ext cx="3474720" cy="184666"/>
          </a:xfrm>
          <a:prstGeom prst="rect">
            <a:avLst/>
          </a:prstGeom>
          <a:solidFill>
            <a:srgbClr val="FF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</a:rPr>
              <a:t>AFLCMC… Providing the Warfighter’s Edge</a:t>
            </a:r>
            <a:endParaRPr kumimoji="0" lang="en-US" sz="1200" b="1" i="1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</a:endParaRPr>
          </a:p>
        </p:txBody>
      </p:sp>
      <p:sp>
        <p:nvSpPr>
          <p:cNvPr id="27" name="Text Box 57"/>
          <p:cNvSpPr txBox="1">
            <a:spLocks noChangeArrowheads="1"/>
          </p:cNvSpPr>
          <p:nvPr/>
        </p:nvSpPr>
        <p:spPr bwMode="auto">
          <a:xfrm>
            <a:off x="2465050" y="6364777"/>
            <a:ext cx="4198265" cy="108363"/>
          </a:xfrm>
          <a:prstGeom prst="rect">
            <a:avLst/>
          </a:prstGeom>
          <a:solidFill>
            <a:schemeClr val="bg1"/>
          </a:solidFill>
          <a:ln w="12700" cap="rnd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1">
            <a:spAutoFit/>
          </a:bodyPr>
          <a:lstStyle/>
          <a:p>
            <a:pPr algn="ctr">
              <a:lnSpc>
                <a:spcPct val="88000"/>
              </a:lnSpc>
              <a:spcBef>
                <a:spcPct val="30000"/>
              </a:spcBef>
              <a:buSzPct val="78000"/>
              <a:buFont typeface="Wingdings" pitchFamily="2" charset="2"/>
              <a:buNone/>
              <a:defRPr/>
            </a:pPr>
            <a:r>
              <a:rPr lang="en-US" sz="800" b="1" dirty="0">
                <a:solidFill>
                  <a:srgbClr val="000000"/>
                </a:solidFill>
              </a:rPr>
              <a:t> </a:t>
            </a:r>
            <a:r>
              <a:rPr lang="en-US" sz="800" b="1" dirty="0" smtClean="0">
                <a:solidFill>
                  <a:srgbClr val="000000"/>
                </a:solidFill>
              </a:rPr>
              <a:t>AFLCMC/EZJA </a:t>
            </a:r>
            <a:r>
              <a:rPr lang="en-US" sz="800" b="1" dirty="0" smtClean="0">
                <a:solidFill>
                  <a:srgbClr val="000000"/>
                </a:solidFill>
                <a:sym typeface="Symbol" pitchFamily="18" charset="2"/>
              </a:rPr>
              <a:t> </a:t>
            </a:r>
            <a:r>
              <a:rPr lang="en-US" sz="800" b="1" dirty="0">
                <a:solidFill>
                  <a:srgbClr val="000000"/>
                </a:solidFill>
              </a:rPr>
              <a:t>1970 Monahan Way, </a:t>
            </a:r>
            <a:r>
              <a:rPr lang="en-US" sz="800" b="1" dirty="0" err="1">
                <a:solidFill>
                  <a:srgbClr val="000000"/>
                </a:solidFill>
              </a:rPr>
              <a:t>Bldg</a:t>
            </a:r>
            <a:r>
              <a:rPr lang="en-US" sz="800" b="1" dirty="0">
                <a:solidFill>
                  <a:srgbClr val="000000"/>
                </a:solidFill>
              </a:rPr>
              <a:t> 11A </a:t>
            </a:r>
            <a:r>
              <a:rPr lang="en-US" sz="800" b="1" dirty="0">
                <a:solidFill>
                  <a:srgbClr val="000000"/>
                </a:solidFill>
                <a:sym typeface="Symbol" pitchFamily="18" charset="2"/>
              </a:rPr>
              <a:t> </a:t>
            </a:r>
            <a:r>
              <a:rPr lang="en-US" sz="800" b="1" dirty="0">
                <a:solidFill>
                  <a:srgbClr val="000000"/>
                </a:solidFill>
              </a:rPr>
              <a:t>Wright-Patterson AFB, Ohio </a:t>
            </a:r>
            <a:r>
              <a:rPr lang="en-US" sz="800" b="1" dirty="0">
                <a:solidFill>
                  <a:srgbClr val="000000"/>
                </a:solidFill>
                <a:sym typeface="Symbol" pitchFamily="18" charset="2"/>
              </a:rPr>
              <a:t></a:t>
            </a:r>
            <a:r>
              <a:rPr lang="en-US" sz="800" b="1" dirty="0">
                <a:solidFill>
                  <a:srgbClr val="000000"/>
                </a:solidFill>
              </a:rPr>
              <a:t> 45433 </a:t>
            </a: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326810" y="412994"/>
            <a:ext cx="8490401" cy="471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800" b="1" dirty="0" smtClean="0">
                <a:solidFill>
                  <a:srgbClr val="000000"/>
                </a:solidFill>
              </a:rPr>
              <a:t>Combat Effectiveness and Vulnerability Analysis</a:t>
            </a:r>
            <a:endParaRPr lang="en-US" sz="2800" b="1" dirty="0">
              <a:solidFill>
                <a:srgbClr val="000000"/>
              </a:solidFill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97" y="2537351"/>
            <a:ext cx="3076993" cy="3060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3427295" y="5509241"/>
            <a:ext cx="2289409" cy="2819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dirty="0" smtClean="0">
                <a:solidFill>
                  <a:srgbClr val="009900"/>
                </a:solidFill>
              </a:rPr>
              <a:t>This slide is unclassified</a:t>
            </a:r>
          </a:p>
        </p:txBody>
      </p:sp>
      <p:sp>
        <p:nvSpPr>
          <p:cNvPr id="18" name="Text Placeholder 4"/>
          <p:cNvSpPr txBox="1">
            <a:spLocks/>
          </p:cNvSpPr>
          <p:nvPr userDrawn="1"/>
        </p:nvSpPr>
        <p:spPr>
          <a:xfrm>
            <a:off x="3906907" y="8461"/>
            <a:ext cx="1321196" cy="253018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 rtl="0" eaLnBrk="1" fontAlgn="base" hangingPunct="1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itchFamily="2" charset="2"/>
              <a:buNone/>
              <a:defRPr sz="1200" b="1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itchFamily="2" charset="2"/>
              <a:buChar char=""/>
              <a:defRPr b="1" i="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itchFamily="2" charset="2"/>
              <a:buChar char=""/>
              <a:defRPr sz="1600" b="1" i="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itchFamily="2" charset="2"/>
              <a:buChar char=""/>
              <a:defRPr sz="1600" b="1" i="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itchFamily="2" charset="2"/>
              <a:buChar char=""/>
              <a:defRPr sz="1600" b="1" i="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1600" b="1" i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1600" b="1" i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1600" b="1" i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1600" b="1" i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>
                <a:solidFill>
                  <a:schemeClr val="accent3"/>
                </a:solidFill>
              </a:rPr>
              <a:t>UNCLASSIFIED</a:t>
            </a:r>
            <a:endParaRPr lang="en-US" kern="0" dirty="0" smtClean="0">
              <a:solidFill>
                <a:schemeClr val="accent3"/>
              </a:solidFill>
            </a:endParaRPr>
          </a:p>
        </p:txBody>
      </p:sp>
      <p:sp>
        <p:nvSpPr>
          <p:cNvPr id="19" name="Text Placeholder 4"/>
          <p:cNvSpPr txBox="1">
            <a:spLocks/>
          </p:cNvSpPr>
          <p:nvPr userDrawn="1"/>
        </p:nvSpPr>
        <p:spPr>
          <a:xfrm>
            <a:off x="3898441" y="6595564"/>
            <a:ext cx="1321195" cy="253018"/>
          </a:xfrm>
          <a:prstGeom prst="rect">
            <a:avLst/>
          </a:prstGeom>
        </p:spPr>
        <p:txBody>
          <a:bodyPr wrap="none" anchor="b" anchorCtr="0">
            <a:spAutoFit/>
          </a:bodyPr>
          <a:lstStyle>
            <a:lvl1pPr marL="0" indent="0" algn="ctr" rtl="0" eaLnBrk="1" fontAlgn="base" hangingPunct="1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itchFamily="2" charset="2"/>
              <a:buNone/>
              <a:defRPr sz="1200" b="1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itchFamily="2" charset="2"/>
              <a:buChar char=""/>
              <a:defRPr b="1" i="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itchFamily="2" charset="2"/>
              <a:buChar char=""/>
              <a:defRPr sz="1600" b="1" i="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itchFamily="2" charset="2"/>
              <a:buChar char=""/>
              <a:defRPr sz="1600" b="1" i="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itchFamily="2" charset="2"/>
              <a:buChar char=""/>
              <a:defRPr sz="1600" b="1" i="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1600" b="1" i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1600" b="1" i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1600" b="1" i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1600" b="1" i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>
                <a:solidFill>
                  <a:schemeClr val="accent3"/>
                </a:solidFill>
              </a:rPr>
              <a:t>UNCLASSIFIED</a:t>
            </a:r>
            <a:endParaRPr lang="en-US" kern="0" dirty="0" smtClean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375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256" y="1380038"/>
            <a:ext cx="3798267" cy="409780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83233" y="294781"/>
            <a:ext cx="7132938" cy="1137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5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096A722-13C8-4074-BFEB-86980DD2D668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56438F3-182E-4670-910A-3CBDB21E7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24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096A722-13C8-4074-BFEB-86980DD2D668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56438F3-182E-4670-910A-3CBDB21E7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54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1 Classific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573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ntent - 1 Classific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013" y="1134533"/>
            <a:ext cx="8428037" cy="5156200"/>
          </a:xfrm>
        </p:spPr>
        <p:txBody>
          <a:bodyPr/>
          <a:lstStyle>
            <a:lvl2pPr marL="548640">
              <a:defRPr/>
            </a:lvl2pPr>
            <a:lvl3pPr marL="822960">
              <a:defRPr/>
            </a:lvl3pPr>
            <a:lvl4pPr marL="1097280">
              <a:defRPr/>
            </a:lvl4pPr>
            <a:lvl5pPr marL="1371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321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- 1 Classific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4013" y="1134533"/>
            <a:ext cx="4137025" cy="5147734"/>
          </a:xfrm>
        </p:spPr>
        <p:txBody>
          <a:bodyPr/>
          <a:lstStyle>
            <a:lvl1pPr>
              <a:defRPr sz="2000"/>
            </a:lvl1pPr>
            <a:lvl2pPr marL="548640">
              <a:defRPr sz="1800"/>
            </a:lvl2pPr>
            <a:lvl3pPr marL="822960">
              <a:defRPr sz="1600"/>
            </a:lvl3pPr>
            <a:lvl4pPr marL="1097280">
              <a:defRPr sz="1400"/>
            </a:lvl4pPr>
            <a:lvl5pPr marL="1371600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143000"/>
            <a:ext cx="4138612" cy="5139267"/>
          </a:xfrm>
        </p:spPr>
        <p:txBody>
          <a:bodyPr/>
          <a:lstStyle>
            <a:lvl1pPr>
              <a:defRPr sz="2000"/>
            </a:lvl1pPr>
            <a:lvl2pPr marL="548640">
              <a:defRPr sz="1800"/>
            </a:lvl2pPr>
            <a:lvl3pPr marL="822960">
              <a:defRPr sz="1600"/>
            </a:lvl3pPr>
            <a:lvl4pPr marL="1097280">
              <a:defRPr sz="1400"/>
            </a:lvl4pPr>
            <a:lvl5pPr marL="1371600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111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 1 Classific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4013" y="1075267"/>
            <a:ext cx="4137025" cy="2582723"/>
          </a:xfrm>
        </p:spPr>
        <p:txBody>
          <a:bodyPr/>
          <a:lstStyle>
            <a:lvl1pPr marL="274320">
              <a:defRPr sz="2000"/>
            </a:lvl1pPr>
            <a:lvl2pPr marL="548640">
              <a:defRPr sz="1800"/>
            </a:lvl2pPr>
            <a:lvl3pPr marL="822960">
              <a:defRPr sz="1600"/>
            </a:lvl3pPr>
            <a:lvl4pPr marL="1097280">
              <a:defRPr sz="1400"/>
            </a:lvl4pPr>
            <a:lvl5pPr marL="1371600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083733"/>
            <a:ext cx="4138612" cy="2582105"/>
          </a:xfrm>
        </p:spPr>
        <p:txBody>
          <a:bodyPr/>
          <a:lstStyle>
            <a:lvl1pPr marL="274320">
              <a:defRPr sz="2000"/>
            </a:lvl1pPr>
            <a:lvl2pPr marL="548640">
              <a:defRPr sz="1800"/>
            </a:lvl2pPr>
            <a:lvl3pPr marL="822960">
              <a:defRPr sz="1600"/>
            </a:lvl3pPr>
            <a:lvl4pPr marL="1097280">
              <a:defRPr sz="1400"/>
            </a:lvl4pPr>
            <a:lvl5pPr marL="1371600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54013" y="3731501"/>
            <a:ext cx="4137025" cy="2610032"/>
          </a:xfrm>
        </p:spPr>
        <p:txBody>
          <a:bodyPr/>
          <a:lstStyle>
            <a:lvl1pPr>
              <a:defRPr sz="2000"/>
            </a:lvl1pPr>
            <a:lvl2pPr marL="548640">
              <a:defRPr sz="1800"/>
            </a:lvl2pPr>
            <a:lvl3pPr marL="822960">
              <a:defRPr sz="1600"/>
            </a:lvl3pPr>
            <a:lvl4pPr marL="1097280">
              <a:defRPr sz="1400"/>
            </a:lvl4pPr>
            <a:lvl5pPr marL="1371600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4643438" y="3731741"/>
            <a:ext cx="4138612" cy="2601326"/>
          </a:xfrm>
        </p:spPr>
        <p:txBody>
          <a:bodyPr/>
          <a:lstStyle>
            <a:lvl1pPr>
              <a:defRPr sz="2000"/>
            </a:lvl1pPr>
            <a:lvl2pPr marL="548640">
              <a:defRPr sz="1800"/>
            </a:lvl2pPr>
            <a:lvl3pPr marL="822960">
              <a:defRPr sz="1600"/>
            </a:lvl3pPr>
            <a:lvl4pPr marL="1097280">
              <a:defRPr sz="1400"/>
            </a:lvl4pPr>
            <a:lvl5pPr marL="1371600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276939" y="0"/>
            <a:ext cx="2581156" cy="253018"/>
          </a:xfrm>
        </p:spPr>
        <p:txBody>
          <a:bodyPr wrap="none">
            <a:spAutoFit/>
          </a:bodyPr>
          <a:lstStyle>
            <a:lvl1pPr marL="0" indent="0" algn="ctr">
              <a:buNone/>
              <a:defRPr sz="12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 smtClean="0"/>
              <a:t>INSERT SLIDE CLASSIFICATION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276935" y="6604982"/>
            <a:ext cx="2581156" cy="253018"/>
          </a:xfrm>
        </p:spPr>
        <p:txBody>
          <a:bodyPr wrap="none">
            <a:spAutoFit/>
          </a:bodyPr>
          <a:lstStyle>
            <a:lvl1pPr marL="0" indent="0" algn="ctr">
              <a:buNone/>
              <a:defRPr sz="12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 smtClean="0"/>
              <a:t>INSERT SLIDE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607241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 1 Classific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00588" y="1100667"/>
            <a:ext cx="4079345" cy="2606360"/>
          </a:xfrm>
        </p:spPr>
        <p:txBody>
          <a:bodyPr/>
          <a:lstStyle>
            <a:lvl2pPr marL="548640">
              <a:defRPr/>
            </a:lvl2pPr>
            <a:lvl3pPr marL="822960">
              <a:defRPr/>
            </a:lvl3pPr>
            <a:lvl4pPr marL="1097280">
              <a:defRPr/>
            </a:lvl4pPr>
            <a:lvl5pPr marL="1371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00588" y="3822357"/>
            <a:ext cx="4087812" cy="2476843"/>
          </a:xfrm>
        </p:spPr>
        <p:txBody>
          <a:bodyPr/>
          <a:lstStyle>
            <a:lvl2pPr marL="548640">
              <a:defRPr/>
            </a:lvl2pPr>
            <a:lvl3pPr marL="822960">
              <a:defRPr/>
            </a:lvl3pPr>
            <a:lvl4pPr marL="1097280">
              <a:defRPr/>
            </a:lvl4pPr>
            <a:lvl5pPr marL="1371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355600" y="1100668"/>
            <a:ext cx="4086224" cy="5215466"/>
          </a:xfrm>
        </p:spPr>
        <p:txBody>
          <a:bodyPr>
            <a:normAutofit/>
          </a:bodyPr>
          <a:lstStyle>
            <a:lvl1pPr>
              <a:defRPr sz="2000"/>
            </a:lvl1pPr>
            <a:lvl2pPr marL="548640" indent="-228600">
              <a:defRPr sz="1800"/>
            </a:lvl2pPr>
            <a:lvl3pPr marL="822960" indent="-228600">
              <a:defRPr sz="1600"/>
            </a:lvl3pPr>
            <a:lvl4pPr marL="1097280" indent="-228600">
              <a:defRPr sz="1400"/>
            </a:lvl4pPr>
            <a:lvl5pPr marL="1371600" indent="-228600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058332" y="377287"/>
            <a:ext cx="6970025" cy="5279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276939" y="0"/>
            <a:ext cx="2581156" cy="253018"/>
          </a:xfrm>
        </p:spPr>
        <p:txBody>
          <a:bodyPr wrap="none">
            <a:spAutoFit/>
          </a:bodyPr>
          <a:lstStyle>
            <a:lvl1pPr marL="0" indent="0" algn="ctr">
              <a:buNone/>
              <a:defRPr sz="12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 smtClean="0"/>
              <a:t>INSERT SLIDE CLASSIFICATION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276935" y="6604982"/>
            <a:ext cx="2581156" cy="253018"/>
          </a:xfrm>
        </p:spPr>
        <p:txBody>
          <a:bodyPr wrap="none">
            <a:spAutoFit/>
          </a:bodyPr>
          <a:lstStyle>
            <a:lvl1pPr marL="0" indent="0" algn="ctr">
              <a:buNone/>
              <a:defRPr sz="12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 smtClean="0"/>
              <a:t>INSERT SLIDE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299645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2 Content 2 Classific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47132" y="1100667"/>
            <a:ext cx="8568267" cy="2606360"/>
          </a:xfrm>
        </p:spPr>
        <p:txBody>
          <a:bodyPr/>
          <a:lstStyle>
            <a:lvl2pPr marL="548640">
              <a:defRPr/>
            </a:lvl2pPr>
            <a:lvl3pPr marL="822960">
              <a:defRPr/>
            </a:lvl3pPr>
            <a:lvl4pPr marL="1097280">
              <a:defRPr/>
            </a:lvl4pPr>
            <a:lvl5pPr marL="1371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55600" y="3822357"/>
            <a:ext cx="8559800" cy="2510710"/>
          </a:xfrm>
        </p:spPr>
        <p:txBody>
          <a:bodyPr/>
          <a:lstStyle>
            <a:lvl2pPr marL="548640">
              <a:defRPr/>
            </a:lvl2pPr>
            <a:lvl3pPr marL="822960">
              <a:defRPr/>
            </a:lvl3pPr>
            <a:lvl4pPr marL="1097280">
              <a:defRPr/>
            </a:lvl4pPr>
            <a:lvl5pPr marL="1371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58332" y="377287"/>
            <a:ext cx="6970025" cy="5279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276939" y="0"/>
            <a:ext cx="2581156" cy="253018"/>
          </a:xfrm>
        </p:spPr>
        <p:txBody>
          <a:bodyPr wrap="none">
            <a:spAutoFit/>
          </a:bodyPr>
          <a:lstStyle>
            <a:lvl1pPr marL="0" indent="0" algn="ctr">
              <a:buNone/>
              <a:defRPr sz="12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 smtClean="0"/>
              <a:t>INSERT SLIDE CLASSIFICATION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276935" y="6604982"/>
            <a:ext cx="2581156" cy="253018"/>
          </a:xfrm>
        </p:spPr>
        <p:txBody>
          <a:bodyPr wrap="none">
            <a:spAutoFit/>
          </a:bodyPr>
          <a:lstStyle>
            <a:lvl1pPr marL="0" indent="0" algn="ctr">
              <a:buNone/>
              <a:defRPr sz="12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 smtClean="0"/>
              <a:t>INSERT SLIDE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977099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&amp;Title 1 Classific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4013" y="1696995"/>
            <a:ext cx="4137025" cy="4627605"/>
          </a:xfrm>
        </p:spPr>
        <p:txBody>
          <a:bodyPr/>
          <a:lstStyle>
            <a:lvl1pPr>
              <a:defRPr sz="2000"/>
            </a:lvl1pPr>
            <a:lvl2pPr marL="548640">
              <a:defRPr sz="1800"/>
            </a:lvl2pPr>
            <a:lvl3pPr marL="822960">
              <a:defRPr sz="1600"/>
            </a:lvl3pPr>
            <a:lvl4pPr marL="1097280">
              <a:defRPr sz="1400"/>
            </a:lvl4pPr>
            <a:lvl5pPr marL="1371600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05233"/>
            <a:ext cx="4138612" cy="4619368"/>
          </a:xfrm>
        </p:spPr>
        <p:txBody>
          <a:bodyPr/>
          <a:lstStyle>
            <a:lvl1pPr>
              <a:defRPr sz="2000"/>
            </a:lvl1pPr>
            <a:lvl2pPr marL="548640">
              <a:defRPr sz="1800"/>
            </a:lvl2pPr>
            <a:lvl3pPr marL="822960">
              <a:defRPr sz="1600"/>
            </a:lvl3pPr>
            <a:lvl4pPr marL="1097280">
              <a:defRPr sz="1400"/>
            </a:lvl4pPr>
            <a:lvl5pPr marL="1371600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4647554" y="1124451"/>
            <a:ext cx="4138612" cy="514880"/>
          </a:xfrm>
        </p:spPr>
        <p:txBody>
          <a:bodyPr/>
          <a:lstStyle>
            <a:lvl1pPr marL="0" indent="0" algn="ctr">
              <a:buNone/>
              <a:defRPr sz="2000"/>
            </a:lvl1pPr>
            <a:lvl2pPr marL="548640">
              <a:defRPr sz="1800"/>
            </a:lvl2pPr>
            <a:lvl3pPr marL="822960">
              <a:defRPr sz="1600"/>
            </a:lvl3pPr>
            <a:lvl4pPr marL="1097280">
              <a:defRPr sz="1400"/>
            </a:lvl4pPr>
            <a:lvl5pPr marL="1371600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351522" y="1112095"/>
            <a:ext cx="4138612" cy="514880"/>
          </a:xfrm>
        </p:spPr>
        <p:txBody>
          <a:bodyPr/>
          <a:lstStyle>
            <a:lvl1pPr marL="0" indent="0" algn="ctr">
              <a:buNone/>
              <a:defRPr sz="2000"/>
            </a:lvl1pPr>
            <a:lvl2pPr marL="548640">
              <a:defRPr sz="1800"/>
            </a:lvl2pPr>
            <a:lvl3pPr marL="822960">
              <a:defRPr sz="1600"/>
            </a:lvl3pPr>
            <a:lvl4pPr marL="1097280">
              <a:defRPr sz="1400"/>
            </a:lvl4pPr>
            <a:lvl5pPr marL="1371600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276939" y="0"/>
            <a:ext cx="2581156" cy="253018"/>
          </a:xfrm>
        </p:spPr>
        <p:txBody>
          <a:bodyPr wrap="none">
            <a:spAutoFit/>
          </a:bodyPr>
          <a:lstStyle>
            <a:lvl1pPr marL="0" indent="0" algn="ctr">
              <a:buNone/>
              <a:defRPr sz="12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 smtClean="0"/>
              <a:t>INSERT SLIDE CLASSIFICATION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276935" y="6604982"/>
            <a:ext cx="2581156" cy="253018"/>
          </a:xfrm>
        </p:spPr>
        <p:txBody>
          <a:bodyPr wrap="none">
            <a:spAutoFit/>
          </a:bodyPr>
          <a:lstStyle>
            <a:lvl1pPr marL="0" indent="0" algn="ctr">
              <a:buNone/>
              <a:defRPr sz="12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 smtClean="0"/>
              <a:t>INSERT SLIDE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459277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 Horz 1 Classific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4"/>
          <p:cNvSpPr>
            <a:spLocks noGrp="1"/>
          </p:cNvSpPr>
          <p:nvPr>
            <p:ph sz="quarter" idx="3"/>
          </p:nvPr>
        </p:nvSpPr>
        <p:spPr>
          <a:xfrm>
            <a:off x="337751" y="3822357"/>
            <a:ext cx="8450649" cy="2510710"/>
          </a:xfrm>
        </p:spPr>
        <p:txBody>
          <a:bodyPr/>
          <a:lstStyle>
            <a:lvl2pPr marL="548640">
              <a:defRPr/>
            </a:lvl2pPr>
            <a:lvl3pPr marL="822960">
              <a:defRPr/>
            </a:lvl3pPr>
            <a:lvl4pPr marL="1097280">
              <a:defRPr/>
            </a:lvl4pPr>
            <a:lvl5pPr marL="1371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354013" y="1075267"/>
            <a:ext cx="4137025" cy="2582723"/>
          </a:xfrm>
        </p:spPr>
        <p:txBody>
          <a:bodyPr/>
          <a:lstStyle>
            <a:lvl1pPr marL="274320">
              <a:defRPr sz="2000"/>
            </a:lvl1pPr>
            <a:lvl2pPr marL="548640">
              <a:defRPr sz="1800"/>
            </a:lvl2pPr>
            <a:lvl3pPr marL="822960">
              <a:defRPr sz="1600"/>
            </a:lvl3pPr>
            <a:lvl4pPr marL="1097280">
              <a:defRPr sz="1400"/>
            </a:lvl4pPr>
            <a:lvl5pPr marL="1371600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083733"/>
            <a:ext cx="4138612" cy="2582105"/>
          </a:xfrm>
        </p:spPr>
        <p:txBody>
          <a:bodyPr/>
          <a:lstStyle>
            <a:lvl1pPr marL="274320">
              <a:defRPr sz="2000"/>
            </a:lvl1pPr>
            <a:lvl2pPr marL="548640">
              <a:defRPr sz="1800"/>
            </a:lvl2pPr>
            <a:lvl3pPr marL="822960">
              <a:defRPr sz="1600"/>
            </a:lvl3pPr>
            <a:lvl4pPr marL="1097280">
              <a:defRPr sz="1400"/>
            </a:lvl4pPr>
            <a:lvl5pPr marL="1371600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276939" y="0"/>
            <a:ext cx="2581156" cy="253018"/>
          </a:xfrm>
        </p:spPr>
        <p:txBody>
          <a:bodyPr wrap="none">
            <a:spAutoFit/>
          </a:bodyPr>
          <a:lstStyle>
            <a:lvl1pPr marL="0" indent="0" algn="ctr">
              <a:buNone/>
              <a:defRPr sz="12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 smtClean="0"/>
              <a:t>INSERT SLIDE CLASSIFICATION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276935" y="6604982"/>
            <a:ext cx="2581156" cy="253018"/>
          </a:xfrm>
        </p:spPr>
        <p:txBody>
          <a:bodyPr wrap="none">
            <a:spAutoFit/>
          </a:bodyPr>
          <a:lstStyle>
            <a:lvl1pPr marL="0" indent="0" algn="ctr">
              <a:buNone/>
              <a:defRPr sz="12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 smtClean="0"/>
              <a:t>INSERT SLIDE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188185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58332" y="377287"/>
            <a:ext cx="6970025" cy="527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1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Slide Title</a:t>
            </a:r>
          </a:p>
        </p:txBody>
      </p:sp>
      <p:sp>
        <p:nvSpPr>
          <p:cNvPr id="1059" name="Rectangle 3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4013" y="1107643"/>
            <a:ext cx="8428037" cy="5233890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77" name="Text Box 53"/>
          <p:cNvSpPr txBox="1">
            <a:spLocks noChangeArrowheads="1"/>
          </p:cNvSpPr>
          <p:nvPr/>
        </p:nvSpPr>
        <p:spPr bwMode="auto">
          <a:xfrm>
            <a:off x="96838" y="6694488"/>
            <a:ext cx="395287" cy="93662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1">
            <a:spAutoFit/>
          </a:bodyPr>
          <a:lstStyle/>
          <a:p>
            <a:pPr algn="r">
              <a:buFont typeface="Wingdings" pitchFamily="2" charset="2"/>
              <a:buNone/>
            </a:pPr>
            <a:fld id="{3A77E5B8-F2F4-4C7A-97C9-4FBCCE67BFAB}" type="datetime1">
              <a:rPr lang="en-US" sz="700"/>
              <a:pPr algn="r">
                <a:buFont typeface="Wingdings" pitchFamily="2" charset="2"/>
                <a:buNone/>
              </a:pPr>
              <a:t>1/16/2020</a:t>
            </a:fld>
            <a:endParaRPr lang="en-US" dirty="0"/>
          </a:p>
        </p:txBody>
      </p:sp>
      <p:sp>
        <p:nvSpPr>
          <p:cNvPr id="19" name="Rectangle 205"/>
          <p:cNvSpPr>
            <a:spLocks noChangeArrowheads="1"/>
          </p:cNvSpPr>
          <p:nvPr/>
        </p:nvSpPr>
        <p:spPr bwMode="auto">
          <a:xfrm flipV="1">
            <a:off x="0" y="961697"/>
            <a:ext cx="9144000" cy="76916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50000">
                <a:srgbClr val="3333CC"/>
              </a:gs>
              <a:gs pos="100000">
                <a:srgbClr val="000099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34640" y="905256"/>
            <a:ext cx="3474720" cy="184666"/>
          </a:xfrm>
          <a:prstGeom prst="rect">
            <a:avLst/>
          </a:prstGeom>
          <a:solidFill>
            <a:srgbClr val="FF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</a:rPr>
              <a:t>AFLCMC… Providing the Warfighter’s Edge</a:t>
            </a:r>
            <a:endParaRPr kumimoji="0" lang="en-US" sz="1200" b="1" i="1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</a:endParaRPr>
          </a:p>
        </p:txBody>
      </p:sp>
      <p:sp>
        <p:nvSpPr>
          <p:cNvPr id="23" name="Rectangle 205"/>
          <p:cNvSpPr>
            <a:spLocks noChangeArrowheads="1"/>
          </p:cNvSpPr>
          <p:nvPr/>
        </p:nvSpPr>
        <p:spPr bwMode="auto">
          <a:xfrm flipV="1">
            <a:off x="5858" y="6380500"/>
            <a:ext cx="9144000" cy="76916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50000">
                <a:srgbClr val="3333CC"/>
              </a:gs>
              <a:gs pos="100000">
                <a:srgbClr val="000099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918869" y="6587910"/>
            <a:ext cx="944490" cy="227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000" dirty="0" smtClean="0"/>
              <a:t>Page </a:t>
            </a:r>
            <a:fld id="{EB4272A9-551D-4104-9843-8D6103A9AB27}" type="slidenum">
              <a:rPr lang="en-US" sz="1000" smtClean="0"/>
              <a:pPr>
                <a:buNone/>
              </a:pPr>
              <a:t>‹#›</a:t>
            </a:fld>
            <a:r>
              <a:rPr lang="en-US" sz="1000" dirty="0" smtClean="0"/>
              <a:t> of</a:t>
            </a:r>
            <a:r>
              <a:rPr lang="en-US" sz="1000" baseline="0" dirty="0" smtClean="0"/>
              <a:t> 6</a:t>
            </a:r>
            <a:endParaRPr lang="en-US" sz="1000" dirty="0"/>
          </a:p>
        </p:txBody>
      </p:sp>
      <p:pic>
        <p:nvPicPr>
          <p:cNvPr id="12" name="Picture 2" descr="C:\Users\ft4dwph\AppData\Local\Microsoft\Windows\Temporary Internet Files\Content.Outlook\LELKI7OT\Atch 2 AFLCMC Emblem - Color 2012 (2)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38160" y="45720"/>
            <a:ext cx="914400" cy="902335"/>
          </a:xfrm>
          <a:prstGeom prst="rect">
            <a:avLst/>
          </a:prstGeom>
          <a:noFill/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" y="76200"/>
            <a:ext cx="792980" cy="855515"/>
          </a:xfrm>
          <a:prstGeom prst="rect">
            <a:avLst/>
          </a:prstGeom>
        </p:spPr>
      </p:pic>
      <p:sp>
        <p:nvSpPr>
          <p:cNvPr id="11" name="Text Placeholder 4"/>
          <p:cNvSpPr txBox="1">
            <a:spLocks/>
          </p:cNvSpPr>
          <p:nvPr userDrawn="1"/>
        </p:nvSpPr>
        <p:spPr>
          <a:xfrm>
            <a:off x="3906907" y="8461"/>
            <a:ext cx="1321196" cy="253018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 rtl="0" eaLnBrk="1" fontAlgn="base" hangingPunct="1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itchFamily="2" charset="2"/>
              <a:buNone/>
              <a:defRPr sz="1200" b="1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itchFamily="2" charset="2"/>
              <a:buChar char=""/>
              <a:defRPr b="1" i="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itchFamily="2" charset="2"/>
              <a:buChar char=""/>
              <a:defRPr sz="1600" b="1" i="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itchFamily="2" charset="2"/>
              <a:buChar char=""/>
              <a:defRPr sz="1600" b="1" i="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itchFamily="2" charset="2"/>
              <a:buChar char=""/>
              <a:defRPr sz="1600" b="1" i="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1600" b="1" i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1600" b="1" i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1600" b="1" i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1600" b="1" i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>
                <a:solidFill>
                  <a:schemeClr val="accent3"/>
                </a:solidFill>
              </a:rPr>
              <a:t>UNCLASSIFIED</a:t>
            </a:r>
            <a:endParaRPr lang="en-US" kern="0" dirty="0" smtClean="0">
              <a:solidFill>
                <a:schemeClr val="accent3"/>
              </a:solidFill>
            </a:endParaRPr>
          </a:p>
        </p:txBody>
      </p:sp>
      <p:sp>
        <p:nvSpPr>
          <p:cNvPr id="14" name="Text Placeholder 4"/>
          <p:cNvSpPr txBox="1">
            <a:spLocks/>
          </p:cNvSpPr>
          <p:nvPr userDrawn="1"/>
        </p:nvSpPr>
        <p:spPr>
          <a:xfrm>
            <a:off x="3898441" y="6595564"/>
            <a:ext cx="1321195" cy="253018"/>
          </a:xfrm>
          <a:prstGeom prst="rect">
            <a:avLst/>
          </a:prstGeom>
        </p:spPr>
        <p:txBody>
          <a:bodyPr wrap="none" anchor="b" anchorCtr="0">
            <a:spAutoFit/>
          </a:bodyPr>
          <a:lstStyle>
            <a:lvl1pPr marL="0" indent="0" algn="ctr" rtl="0" eaLnBrk="1" fontAlgn="base" hangingPunct="1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itchFamily="2" charset="2"/>
              <a:buNone/>
              <a:defRPr sz="1200" b="1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itchFamily="2" charset="2"/>
              <a:buChar char=""/>
              <a:defRPr b="1" i="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itchFamily="2" charset="2"/>
              <a:buChar char=""/>
              <a:defRPr sz="1600" b="1" i="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itchFamily="2" charset="2"/>
              <a:buChar char=""/>
              <a:defRPr sz="1600" b="1" i="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itchFamily="2" charset="2"/>
              <a:buChar char=""/>
              <a:defRPr sz="1600" b="1" i="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1600" b="1" i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1600" b="1" i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1600" b="1" i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1600" b="1" i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>
                <a:solidFill>
                  <a:schemeClr val="accent3"/>
                </a:solidFill>
              </a:rPr>
              <a:t>UNCLASSIFIED</a:t>
            </a:r>
            <a:endParaRPr lang="en-US" kern="0" dirty="0" smtClean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668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2pPr>
      <a:lvl3pPr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3pPr>
      <a:lvl4pPr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4pPr>
      <a:lvl5pPr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5pPr>
      <a:lvl6pPr marL="457200"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6pPr>
      <a:lvl7pPr marL="914400"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7pPr>
      <a:lvl8pPr marL="1371600"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8pPr>
      <a:lvl9pPr marL="1828800"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9pPr>
    </p:titleStyle>
    <p:bodyStyle>
      <a:lvl1pPr marL="285750" indent="-285750" algn="l" rtl="0" eaLnBrk="1" fontAlgn="base" hangingPunct="1">
        <a:lnSpc>
          <a:spcPct val="87000"/>
        </a:lnSpc>
        <a:spcBef>
          <a:spcPct val="3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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87000"/>
        </a:lnSpc>
        <a:spcBef>
          <a:spcPct val="3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"/>
        <a:defRPr b="1" i="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lnSpc>
          <a:spcPct val="87000"/>
        </a:lnSpc>
        <a:spcBef>
          <a:spcPct val="3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"/>
        <a:defRPr sz="1600" b="1" i="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"/>
        <a:defRPr sz="1600" b="1" i="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"/>
        <a:defRPr sz="1600" b="1" i="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80000"/>
        <a:buChar char="•"/>
        <a:defRPr sz="1600" b="1" i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80000"/>
        <a:buChar char="•"/>
        <a:defRPr sz="1600" b="1" i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80000"/>
        <a:buChar char="•"/>
        <a:defRPr sz="1600" b="1" i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80000"/>
        <a:buChar char="•"/>
        <a:defRPr sz="1600" b="1" 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(U) MATLAB </a:t>
            </a:r>
            <a:r>
              <a:rPr lang="en-US" dirty="0" smtClean="0"/>
              <a:t>Tools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Adaptive </a:t>
            </a:r>
            <a:r>
              <a:rPr lang="en-US" smtClean="0"/>
              <a:t>CFAR </a:t>
            </a:r>
            <a:r>
              <a:rPr lang="en-US" dirty="0" smtClean="0"/>
              <a:t>Processor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Jeff Hole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405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1-dimensional CFAR</a:t>
            </a:r>
          </a:p>
          <a:p>
            <a:pPr lvl="1"/>
            <a:r>
              <a:rPr lang="en-US" dirty="0" smtClean="0"/>
              <a:t>Arbitrary number of training cells and guard cells for both sides of the cell-under-test (CUT)</a:t>
            </a:r>
          </a:p>
          <a:p>
            <a:pPr lvl="1"/>
            <a:r>
              <a:rPr lang="en-US" dirty="0" smtClean="0"/>
              <a:t>A signal matrix can be input (</a:t>
            </a:r>
            <a:r>
              <a:rPr lang="en-US" dirty="0" err="1" smtClean="0"/>
              <a:t>NxM</a:t>
            </a:r>
            <a:r>
              <a:rPr lang="en-US" dirty="0" smtClean="0"/>
              <a:t>) and an argument specifying which dimension to apply the CFAR across</a:t>
            </a:r>
          </a:p>
          <a:p>
            <a:pPr lvl="2"/>
            <a:r>
              <a:rPr lang="en-US" dirty="0" smtClean="0"/>
              <a:t>Utilizes </a:t>
            </a:r>
            <a:r>
              <a:rPr lang="en-US" dirty="0" err="1" smtClean="0"/>
              <a:t>vectorized</a:t>
            </a:r>
            <a:r>
              <a:rPr lang="en-US" dirty="0" smtClean="0"/>
              <a:t> MATLAB features for fast operation</a:t>
            </a:r>
          </a:p>
          <a:p>
            <a:endParaRPr lang="en-US" dirty="0"/>
          </a:p>
          <a:p>
            <a:r>
              <a:rPr lang="en-US" dirty="0" smtClean="0"/>
              <a:t>2-dimensional CFAR</a:t>
            </a:r>
          </a:p>
          <a:p>
            <a:pPr lvl="1"/>
            <a:r>
              <a:rPr lang="en-US" dirty="0" smtClean="0"/>
              <a:t>Arbitrary number of training cells in both dimensions for number of training cells and guard cells.</a:t>
            </a:r>
          </a:p>
          <a:p>
            <a:pPr lvl="2"/>
            <a:r>
              <a:rPr lang="en-US" i="1" dirty="0" smtClean="0"/>
              <a:t>Currently limited to centered CUT in both dimensions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781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Add/Explore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Independent variance measures on left and right side training cells</a:t>
            </a:r>
          </a:p>
          <a:p>
            <a:pPr lvl="1"/>
            <a:r>
              <a:rPr lang="en-US" dirty="0" smtClean="0"/>
              <a:t>Weight sides differently based on relative magnitude (small feature extraction might perform better)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780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Adaptive CFAR Thresholding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276939" y="0"/>
            <a:ext cx="2581156" cy="253018"/>
          </a:xfrm>
        </p:spPr>
        <p:txBody>
          <a:bodyPr>
            <a:normAutofit fontScale="70000" lnSpcReduction="20000"/>
          </a:bodyPr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3276935" y="6604982"/>
            <a:ext cx="2581156" cy="253018"/>
          </a:xfrm>
        </p:spPr>
        <p:txBody>
          <a:bodyPr>
            <a:normAutofit fontScale="70000" lnSpcReduction="20000"/>
          </a:bodyPr>
          <a:lstStyle/>
          <a:p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3028703" y="1917748"/>
            <a:ext cx="2703218" cy="4448920"/>
            <a:chOff x="3276935" y="1915861"/>
            <a:chExt cx="2703218" cy="44489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4248701" y="1915861"/>
                  <a:ext cx="1945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8701" y="1915861"/>
                  <a:ext cx="194540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8125" t="-46667" r="-100000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5390456" y="2864717"/>
                  <a:ext cx="3075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0456" y="2864717"/>
                  <a:ext cx="307520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0000" t="-43478" r="-62000" b="-1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3378562" y="3585839"/>
                  <a:ext cx="19697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8562" y="3585839"/>
                  <a:ext cx="196977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8125" r="-21875" b="-2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5357740" y="3585839"/>
                  <a:ext cx="6224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7740" y="3585839"/>
                  <a:ext cx="622413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6863" t="-46667" r="-24510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/>
            <p:cNvSpPr txBox="1"/>
            <p:nvPr/>
          </p:nvSpPr>
          <p:spPr>
            <a:xfrm>
              <a:off x="4442279" y="4090224"/>
              <a:ext cx="4690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-1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215339" y="3643566"/>
                  <a:ext cx="3043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5339" y="3643566"/>
                  <a:ext cx="30431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8000" t="-2222" r="-4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4723813" y="3643566"/>
                  <a:ext cx="4774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3813" y="3643566"/>
                  <a:ext cx="477438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266" t="-2222" r="-379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5198768" y="5091820"/>
                  <a:ext cx="20441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8768" y="5091820"/>
                  <a:ext cx="204415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4706" r="-8824" b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3527694" y="5091820"/>
                  <a:ext cx="19697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7694" y="5091820"/>
                  <a:ext cx="196977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8125" r="-21875" b="-2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4720128" y="5168652"/>
                  <a:ext cx="4690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</m:sSub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0128" y="5168652"/>
                  <a:ext cx="469065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" name="Group 15"/>
            <p:cNvGrpSpPr/>
            <p:nvPr/>
          </p:nvGrpSpPr>
          <p:grpSpPr>
            <a:xfrm>
              <a:off x="3276935" y="1922458"/>
              <a:ext cx="2355485" cy="4167522"/>
              <a:chOff x="1401740" y="1922458"/>
              <a:chExt cx="2355485" cy="4167522"/>
            </a:xfrm>
          </p:grpSpPr>
          <p:sp>
            <p:nvSpPr>
              <p:cNvPr id="17" name="Freeform 16"/>
              <p:cNvSpPr/>
              <p:nvPr/>
            </p:nvSpPr>
            <p:spPr bwMode="auto">
              <a:xfrm>
                <a:off x="1770347" y="1922458"/>
                <a:ext cx="848566" cy="1233983"/>
              </a:xfrm>
              <a:custGeom>
                <a:avLst/>
                <a:gdLst>
                  <a:gd name="connsiteX0" fmla="*/ 532660 w 532660"/>
                  <a:gd name="connsiteY0" fmla="*/ 0 h 1189608"/>
                  <a:gd name="connsiteX1" fmla="*/ 532660 w 532660"/>
                  <a:gd name="connsiteY1" fmla="*/ 328474 h 1189608"/>
                  <a:gd name="connsiteX2" fmla="*/ 0 w 532660"/>
                  <a:gd name="connsiteY2" fmla="*/ 861134 h 1189608"/>
                  <a:gd name="connsiteX3" fmla="*/ 0 w 532660"/>
                  <a:gd name="connsiteY3" fmla="*/ 1189608 h 1189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2660" h="1189608">
                    <a:moveTo>
                      <a:pt x="532660" y="0"/>
                    </a:moveTo>
                    <a:lnTo>
                      <a:pt x="532660" y="328474"/>
                    </a:lnTo>
                    <a:lnTo>
                      <a:pt x="0" y="861134"/>
                    </a:lnTo>
                    <a:lnTo>
                      <a:pt x="0" y="1189608"/>
                    </a:lnTo>
                  </a:path>
                </a:pathLst>
              </a:cu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lowchart: Summing Junction 17"/>
              <p:cNvSpPr/>
              <p:nvPr/>
            </p:nvSpPr>
            <p:spPr bwMode="auto">
              <a:xfrm>
                <a:off x="3272168" y="2562270"/>
                <a:ext cx="264180" cy="264180"/>
              </a:xfrm>
              <a:prstGeom prst="flowChartSummingJunction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8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Pct val="78000"/>
                  <a:buNone/>
                  <a:tabLst/>
                </a:pPr>
                <a:endPara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rgbClr val="FFFF00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Freeform 18"/>
              <p:cNvSpPr/>
              <p:nvPr/>
            </p:nvSpPr>
            <p:spPr bwMode="auto">
              <a:xfrm>
                <a:off x="3087337" y="2267484"/>
                <a:ext cx="177430" cy="422082"/>
              </a:xfrm>
              <a:custGeom>
                <a:avLst/>
                <a:gdLst>
                  <a:gd name="connsiteX0" fmla="*/ 0 w 115410"/>
                  <a:gd name="connsiteY0" fmla="*/ 0 h 381740"/>
                  <a:gd name="connsiteX1" fmla="*/ 0 w 115410"/>
                  <a:gd name="connsiteY1" fmla="*/ 381740 h 381740"/>
                  <a:gd name="connsiteX2" fmla="*/ 115410 w 115410"/>
                  <a:gd name="connsiteY2" fmla="*/ 381740 h 381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5410" h="381740">
                    <a:moveTo>
                      <a:pt x="0" y="0"/>
                    </a:moveTo>
                    <a:lnTo>
                      <a:pt x="0" y="381740"/>
                    </a:lnTo>
                    <a:lnTo>
                      <a:pt x="115410" y="381740"/>
                    </a:lnTo>
                  </a:path>
                </a:pathLst>
              </a:cu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 19"/>
              <p:cNvSpPr/>
              <p:nvPr/>
            </p:nvSpPr>
            <p:spPr bwMode="auto">
              <a:xfrm rot="16200000" flipH="1">
                <a:off x="2863367" y="2026465"/>
                <a:ext cx="295746" cy="787205"/>
              </a:xfrm>
              <a:custGeom>
                <a:avLst/>
                <a:gdLst>
                  <a:gd name="connsiteX0" fmla="*/ 0 w 115410"/>
                  <a:gd name="connsiteY0" fmla="*/ 0 h 381740"/>
                  <a:gd name="connsiteX1" fmla="*/ 0 w 115410"/>
                  <a:gd name="connsiteY1" fmla="*/ 381740 h 381740"/>
                  <a:gd name="connsiteX2" fmla="*/ 115410 w 115410"/>
                  <a:gd name="connsiteY2" fmla="*/ 381740 h 381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5410" h="381740">
                    <a:moveTo>
                      <a:pt x="0" y="0"/>
                    </a:moveTo>
                    <a:lnTo>
                      <a:pt x="0" y="381740"/>
                    </a:lnTo>
                    <a:lnTo>
                      <a:pt x="115410" y="381740"/>
                    </a:lnTo>
                  </a:path>
                </a:pathLst>
              </a:cu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Arrow Connector 20"/>
              <p:cNvCxnSpPr/>
              <p:nvPr/>
            </p:nvCxnSpPr>
            <p:spPr bwMode="auto">
              <a:xfrm>
                <a:off x="3404841" y="2826450"/>
                <a:ext cx="0" cy="329991"/>
              </a:xfrm>
              <a:prstGeom prst="straightConnector1">
                <a:avLst/>
              </a:prstGeom>
              <a:solidFill>
                <a:srgbClr val="99CC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1401740" y="3166299"/>
                    <a:ext cx="705934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oMath>
                      </m:oMathPara>
                    </a14:m>
                    <a:endParaRPr lang="en-US" dirty="0" smtClean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1740" y="3166299"/>
                    <a:ext cx="705934" cy="3693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3051291" y="3166299"/>
                    <a:ext cx="705934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oMath>
                      </m:oMathPara>
                    </a14:m>
                    <a:endParaRPr lang="en-US" dirty="0" smtClean="0"/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1291" y="3166299"/>
                    <a:ext cx="705934" cy="369332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Straight Arrow Connector 23"/>
              <p:cNvCxnSpPr/>
              <p:nvPr/>
            </p:nvCxnSpPr>
            <p:spPr bwMode="auto">
              <a:xfrm>
                <a:off x="3404841" y="3535631"/>
                <a:ext cx="0" cy="377417"/>
              </a:xfrm>
              <a:prstGeom prst="straightConnector1">
                <a:avLst/>
              </a:prstGeom>
              <a:solidFill>
                <a:srgbClr val="99CC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cxnSp>
            <p:nvCxnSpPr>
              <p:cNvPr id="25" name="Straight Arrow Connector 24"/>
              <p:cNvCxnSpPr/>
              <p:nvPr/>
            </p:nvCxnSpPr>
            <p:spPr bwMode="auto">
              <a:xfrm>
                <a:off x="1754707" y="3535631"/>
                <a:ext cx="0" cy="1604696"/>
              </a:xfrm>
              <a:prstGeom prst="straightConnector1">
                <a:avLst/>
              </a:prstGeom>
              <a:solidFill>
                <a:srgbClr val="99CC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sp>
            <p:nvSpPr>
              <p:cNvPr id="26" name="Flowchart: Summing Junction 25"/>
              <p:cNvSpPr/>
              <p:nvPr/>
            </p:nvSpPr>
            <p:spPr bwMode="auto">
              <a:xfrm>
                <a:off x="2079241" y="3910043"/>
                <a:ext cx="264180" cy="264180"/>
              </a:xfrm>
              <a:prstGeom prst="flowChartSummingJunction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8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Pct val="78000"/>
                  <a:buNone/>
                  <a:tabLst/>
                </a:pPr>
                <a:endPara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rgbClr val="FFFF00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27" name="Straight Arrow Connector 26"/>
              <p:cNvCxnSpPr/>
              <p:nvPr/>
            </p:nvCxnSpPr>
            <p:spPr bwMode="auto">
              <a:xfrm>
                <a:off x="1754707" y="4042133"/>
                <a:ext cx="330435" cy="0"/>
              </a:xfrm>
              <a:prstGeom prst="straightConnector1">
                <a:avLst/>
              </a:prstGeom>
              <a:solidFill>
                <a:srgbClr val="99CCFF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cxnSp>
            <p:nvCxnSpPr>
              <p:cNvPr id="28" name="Straight Arrow Connector 27"/>
              <p:cNvCxnSpPr/>
              <p:nvPr/>
            </p:nvCxnSpPr>
            <p:spPr bwMode="auto">
              <a:xfrm>
                <a:off x="2347549" y="4042133"/>
                <a:ext cx="330435" cy="0"/>
              </a:xfrm>
              <a:prstGeom prst="straightConnector1">
                <a:avLst/>
              </a:prstGeom>
              <a:solidFill>
                <a:srgbClr val="99CCFF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sp>
            <p:nvSpPr>
              <p:cNvPr id="29" name="Flowchart: Or 28"/>
              <p:cNvSpPr/>
              <p:nvPr/>
            </p:nvSpPr>
            <p:spPr bwMode="auto">
              <a:xfrm>
                <a:off x="3272168" y="3928168"/>
                <a:ext cx="264180" cy="264180"/>
              </a:xfrm>
              <a:prstGeom prst="flowChartOr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8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Pct val="78000"/>
                  <a:buNone/>
                  <a:tabLst/>
                </a:pPr>
                <a:endPara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rgbClr val="FFFF00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0" name="Freeform 29"/>
              <p:cNvSpPr/>
              <p:nvPr/>
            </p:nvSpPr>
            <p:spPr bwMode="auto">
              <a:xfrm>
                <a:off x="1885874" y="4038790"/>
                <a:ext cx="327660" cy="327660"/>
              </a:xfrm>
              <a:custGeom>
                <a:avLst/>
                <a:gdLst>
                  <a:gd name="connsiteX0" fmla="*/ 0 w 327660"/>
                  <a:gd name="connsiteY0" fmla="*/ 0 h 327660"/>
                  <a:gd name="connsiteX1" fmla="*/ 0 w 327660"/>
                  <a:gd name="connsiteY1" fmla="*/ 327660 h 327660"/>
                  <a:gd name="connsiteX2" fmla="*/ 327660 w 327660"/>
                  <a:gd name="connsiteY2" fmla="*/ 327660 h 327660"/>
                  <a:gd name="connsiteX3" fmla="*/ 327660 w 327660"/>
                  <a:gd name="connsiteY3" fmla="*/ 144780 h 327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7660" h="327660">
                    <a:moveTo>
                      <a:pt x="0" y="0"/>
                    </a:moveTo>
                    <a:lnTo>
                      <a:pt x="0" y="327660"/>
                    </a:lnTo>
                    <a:lnTo>
                      <a:pt x="327660" y="327660"/>
                    </a:lnTo>
                    <a:lnTo>
                      <a:pt x="327660" y="144780"/>
                    </a:lnTo>
                  </a:path>
                </a:pathLst>
              </a:cu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Arrow Connector 30"/>
              <p:cNvCxnSpPr>
                <a:endCxn id="34" idx="0"/>
              </p:cNvCxnSpPr>
              <p:nvPr/>
            </p:nvCxnSpPr>
            <p:spPr bwMode="auto">
              <a:xfrm flipH="1">
                <a:off x="3404258" y="3925847"/>
                <a:ext cx="583" cy="665570"/>
              </a:xfrm>
              <a:prstGeom prst="straightConnector1">
                <a:avLst/>
              </a:prstGeom>
              <a:solidFill>
                <a:srgbClr val="99CC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sp>
            <p:nvSpPr>
              <p:cNvPr id="32" name="Isosceles Triangle 31"/>
              <p:cNvSpPr/>
              <p:nvPr/>
            </p:nvSpPr>
            <p:spPr bwMode="auto">
              <a:xfrm rot="5400000">
                <a:off x="2676647" y="3910043"/>
                <a:ext cx="264180" cy="264180"/>
              </a:xfrm>
              <a:prstGeom prst="triangl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8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Pct val="78000"/>
                  <a:buNone/>
                  <a:tabLst/>
                </a:pPr>
                <a:endPara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rgbClr val="FFFF00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33" name="Straight Arrow Connector 32"/>
              <p:cNvCxnSpPr/>
              <p:nvPr/>
            </p:nvCxnSpPr>
            <p:spPr bwMode="auto">
              <a:xfrm>
                <a:off x="2940827" y="4042133"/>
                <a:ext cx="330435" cy="0"/>
              </a:xfrm>
              <a:prstGeom prst="straightConnector1">
                <a:avLst/>
              </a:prstGeom>
              <a:solidFill>
                <a:srgbClr val="99CCFF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3051291" y="4591417"/>
                    <a:ext cx="705934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ad>
                            <m:radPr>
                              <m:degHide m:val="on"/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rad>
                        </m:oMath>
                      </m:oMathPara>
                    </a14:m>
                    <a:endParaRPr lang="en-US" dirty="0" smtClean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1291" y="4591417"/>
                    <a:ext cx="705934" cy="369332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5" name="Straight Arrow Connector 34"/>
              <p:cNvCxnSpPr/>
              <p:nvPr/>
            </p:nvCxnSpPr>
            <p:spPr bwMode="auto">
              <a:xfrm flipH="1">
                <a:off x="3404842" y="4955661"/>
                <a:ext cx="1" cy="180876"/>
              </a:xfrm>
              <a:prstGeom prst="straightConnector1">
                <a:avLst/>
              </a:prstGeom>
              <a:solidFill>
                <a:srgbClr val="99CC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sp>
            <p:nvSpPr>
              <p:cNvPr id="36" name="Freeform 35"/>
              <p:cNvSpPr/>
              <p:nvPr/>
            </p:nvSpPr>
            <p:spPr bwMode="auto">
              <a:xfrm>
                <a:off x="1752600" y="5414788"/>
                <a:ext cx="577969" cy="212664"/>
              </a:xfrm>
              <a:custGeom>
                <a:avLst/>
                <a:gdLst>
                  <a:gd name="connsiteX0" fmla="*/ 0 w 2202180"/>
                  <a:gd name="connsiteY0" fmla="*/ 0 h 632460"/>
                  <a:gd name="connsiteX1" fmla="*/ 0 w 2202180"/>
                  <a:gd name="connsiteY1" fmla="*/ 632460 h 632460"/>
                  <a:gd name="connsiteX2" fmla="*/ 2202180 w 2202180"/>
                  <a:gd name="connsiteY2" fmla="*/ 632460 h 632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02180" h="632460">
                    <a:moveTo>
                      <a:pt x="0" y="0"/>
                    </a:moveTo>
                    <a:lnTo>
                      <a:pt x="0" y="632460"/>
                    </a:lnTo>
                    <a:lnTo>
                      <a:pt x="2202180" y="632460"/>
                    </a:lnTo>
                  </a:path>
                </a:pathLst>
              </a:cu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Freeform 36"/>
              <p:cNvSpPr/>
              <p:nvPr/>
            </p:nvSpPr>
            <p:spPr bwMode="auto">
              <a:xfrm flipH="1">
                <a:off x="3187432" y="5414789"/>
                <a:ext cx="216826" cy="212663"/>
              </a:xfrm>
              <a:custGeom>
                <a:avLst/>
                <a:gdLst>
                  <a:gd name="connsiteX0" fmla="*/ 0 w 2202180"/>
                  <a:gd name="connsiteY0" fmla="*/ 0 h 632460"/>
                  <a:gd name="connsiteX1" fmla="*/ 0 w 2202180"/>
                  <a:gd name="connsiteY1" fmla="*/ 632460 h 632460"/>
                  <a:gd name="connsiteX2" fmla="*/ 2202180 w 2202180"/>
                  <a:gd name="connsiteY2" fmla="*/ 632460 h 632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02180" h="632460">
                    <a:moveTo>
                      <a:pt x="0" y="0"/>
                    </a:moveTo>
                    <a:lnTo>
                      <a:pt x="0" y="632460"/>
                    </a:lnTo>
                    <a:lnTo>
                      <a:pt x="2202180" y="632460"/>
                    </a:lnTo>
                  </a:path>
                </a:pathLst>
              </a:cu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Isosceles Triangle 37"/>
              <p:cNvSpPr/>
              <p:nvPr/>
            </p:nvSpPr>
            <p:spPr bwMode="auto">
              <a:xfrm rot="16200000" flipH="1">
                <a:off x="2923251" y="5491617"/>
                <a:ext cx="264180" cy="264180"/>
              </a:xfrm>
              <a:prstGeom prst="triangl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8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Pct val="78000"/>
                  <a:buNone/>
                  <a:tabLst/>
                </a:pPr>
                <a:endPara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rgbClr val="FFFF00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" name="Flowchart: Or 38"/>
              <p:cNvSpPr/>
              <p:nvPr/>
            </p:nvSpPr>
            <p:spPr bwMode="auto">
              <a:xfrm>
                <a:off x="2340144" y="5495362"/>
                <a:ext cx="264180" cy="264180"/>
              </a:xfrm>
              <a:prstGeom prst="flowChartOr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8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Pct val="78000"/>
                  <a:buNone/>
                  <a:tabLst/>
                </a:pPr>
                <a:endPara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rgbClr val="FFFF00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40" name="Straight Arrow Connector 39"/>
              <p:cNvCxnSpPr/>
              <p:nvPr/>
            </p:nvCxnSpPr>
            <p:spPr bwMode="auto">
              <a:xfrm rot="5400000">
                <a:off x="2300875" y="5924763"/>
                <a:ext cx="330435" cy="0"/>
              </a:xfrm>
              <a:prstGeom prst="straightConnector1">
                <a:avLst/>
              </a:prstGeom>
              <a:solidFill>
                <a:srgbClr val="99CCFF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cxnSp>
            <p:nvCxnSpPr>
              <p:cNvPr id="41" name="Straight Arrow Connector 40"/>
              <p:cNvCxnSpPr/>
              <p:nvPr/>
            </p:nvCxnSpPr>
            <p:spPr bwMode="auto">
              <a:xfrm flipH="1">
                <a:off x="2602504" y="5627239"/>
                <a:ext cx="330435" cy="0"/>
              </a:xfrm>
              <a:prstGeom prst="straightConnector1">
                <a:avLst/>
              </a:prstGeom>
              <a:solidFill>
                <a:srgbClr val="99CCFF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3804376" y="5995449"/>
                  <a:ext cx="10920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4376" y="5995449"/>
                  <a:ext cx="1092014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/>
          <p:cNvGrpSpPr/>
          <p:nvPr/>
        </p:nvGrpSpPr>
        <p:grpSpPr>
          <a:xfrm>
            <a:off x="1478049" y="1321259"/>
            <a:ext cx="2279176" cy="284897"/>
            <a:chOff x="2967133" y="2347598"/>
            <a:chExt cx="2279176" cy="284897"/>
          </a:xfrm>
        </p:grpSpPr>
        <p:sp>
          <p:nvSpPr>
            <p:cNvPr id="45" name="Rectangle 44"/>
            <p:cNvSpPr/>
            <p:nvPr/>
          </p:nvSpPr>
          <p:spPr>
            <a:xfrm>
              <a:off x="2967133" y="2347598"/>
              <a:ext cx="284897" cy="2848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252030" y="2347598"/>
              <a:ext cx="284897" cy="2848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536927" y="2347598"/>
              <a:ext cx="284897" cy="2848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821824" y="2347598"/>
              <a:ext cx="284897" cy="2848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106721" y="2347598"/>
              <a:ext cx="284897" cy="2848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391618" y="2347598"/>
              <a:ext cx="284897" cy="2848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678387" y="2347598"/>
              <a:ext cx="284897" cy="2848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961412" y="2347598"/>
              <a:ext cx="284897" cy="2848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718503" y="1321259"/>
            <a:ext cx="2279176" cy="284897"/>
            <a:chOff x="2967133" y="2347598"/>
            <a:chExt cx="2279176" cy="284897"/>
          </a:xfrm>
        </p:grpSpPr>
        <p:sp>
          <p:nvSpPr>
            <p:cNvPr id="54" name="Rectangle 53"/>
            <p:cNvSpPr/>
            <p:nvPr/>
          </p:nvSpPr>
          <p:spPr>
            <a:xfrm>
              <a:off x="2967133" y="2347598"/>
              <a:ext cx="284897" cy="2848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252030" y="2347598"/>
              <a:ext cx="284897" cy="2848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536927" y="2347598"/>
              <a:ext cx="284897" cy="2848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821824" y="2347598"/>
              <a:ext cx="284897" cy="2848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106721" y="2347598"/>
              <a:ext cx="284897" cy="2848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391618" y="2347598"/>
              <a:ext cx="284897" cy="2848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678387" y="2347598"/>
              <a:ext cx="284897" cy="2848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961412" y="2347598"/>
              <a:ext cx="284897" cy="2848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Rectangle 61"/>
          <p:cNvSpPr/>
          <p:nvPr/>
        </p:nvSpPr>
        <p:spPr>
          <a:xfrm>
            <a:off x="4095415" y="1321258"/>
            <a:ext cx="284897" cy="2848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3907383" y="999133"/>
            <a:ext cx="66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b="1" i="1" dirty="0" smtClean="0"/>
              <a:t>CUT</a:t>
            </a:r>
          </a:p>
        </p:txBody>
      </p:sp>
      <p:sp>
        <p:nvSpPr>
          <p:cNvPr id="65" name="Freeform 64"/>
          <p:cNvSpPr/>
          <p:nvPr/>
        </p:nvSpPr>
        <p:spPr bwMode="auto">
          <a:xfrm>
            <a:off x="2618913" y="1597980"/>
            <a:ext cx="3240349" cy="326361"/>
          </a:xfrm>
          <a:custGeom>
            <a:avLst/>
            <a:gdLst>
              <a:gd name="connsiteX0" fmla="*/ 0 w 3240349"/>
              <a:gd name="connsiteY0" fmla="*/ 0 h 221941"/>
              <a:gd name="connsiteX1" fmla="*/ 0 w 3240349"/>
              <a:gd name="connsiteY1" fmla="*/ 221941 h 221941"/>
              <a:gd name="connsiteX2" fmla="*/ 3240349 w 3240349"/>
              <a:gd name="connsiteY2" fmla="*/ 221941 h 221941"/>
              <a:gd name="connsiteX3" fmla="*/ 3240349 w 3240349"/>
              <a:gd name="connsiteY3" fmla="*/ 8877 h 221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0349" h="221941">
                <a:moveTo>
                  <a:pt x="0" y="0"/>
                </a:moveTo>
                <a:lnTo>
                  <a:pt x="0" y="221941"/>
                </a:lnTo>
                <a:lnTo>
                  <a:pt x="3240349" y="221941"/>
                </a:lnTo>
                <a:lnTo>
                  <a:pt x="3240349" y="8877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diamond" w="med" len="med"/>
            <a:tailEnd type="diamond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1648695" y="1033361"/>
            <a:ext cx="1937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1400" i="1" dirty="0" smtClean="0"/>
              <a:t>Training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889147" y="1033361"/>
            <a:ext cx="1937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1400" i="1" dirty="0" smtClean="0"/>
              <a:t>Training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131841" y="2552953"/>
                <a:ext cx="2775760" cy="19974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 =</m:t>
                      </m:r>
                      <m:r>
                        <a:rPr lang="en-US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 =</m:t>
                      </m:r>
                      <m:r>
                        <a:rPr lang="en-US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 =</m:t>
                      </m:r>
                      <m:r>
                        <a:rPr lang="en-US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𝜇𝜇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std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dev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841" y="2552953"/>
                <a:ext cx="2775760" cy="1997406"/>
              </a:xfrm>
              <a:prstGeom prst="rect">
                <a:avLst/>
              </a:prstGeom>
              <a:blipFill rotWithShape="0">
                <a:blip r:embed="rId15"/>
                <a:stretch>
                  <a:fillRect l="-1758" r="-440" b="-24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5003400" y="4153249"/>
                <a:ext cx="19039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3400" y="4153249"/>
                <a:ext cx="1903919" cy="369332"/>
              </a:xfrm>
              <a:prstGeom prst="rect">
                <a:avLst/>
              </a:prstGeom>
              <a:blipFill rotWithShape="0">
                <a:blip r:embed="rId1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TextBox 69"/>
          <p:cNvSpPr txBox="1"/>
          <p:nvPr/>
        </p:nvSpPr>
        <p:spPr>
          <a:xfrm>
            <a:off x="6427885" y="2398796"/>
            <a:ext cx="2450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b="1" i="1" dirty="0" smtClean="0">
                <a:solidFill>
                  <a:srgbClr val="0000FF"/>
                </a:solidFill>
              </a:rPr>
              <a:t>Full averaging CFAR</a:t>
            </a:r>
          </a:p>
          <a:p>
            <a:pPr algn="ctr">
              <a:buNone/>
            </a:pPr>
            <a:r>
              <a:rPr lang="en-US" sz="1400" i="1" dirty="0" smtClean="0"/>
              <a:t>(both sides used together)</a:t>
            </a:r>
          </a:p>
        </p:txBody>
      </p:sp>
    </p:spTree>
    <p:extLst>
      <p:ext uri="{BB962C8B-B14F-4D97-AF65-F5344CB8AC3E}">
        <p14:creationId xmlns:p14="http://schemas.microsoft.com/office/powerpoint/2010/main" val="3516956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/>
          <p:cNvSpPr/>
          <p:nvPr/>
        </p:nvSpPr>
        <p:spPr bwMode="auto">
          <a:xfrm>
            <a:off x="1058332" y="2185419"/>
            <a:ext cx="2849051" cy="3823164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0" fontAlgn="base" latinLnBrk="0" hangingPunct="0">
              <a:lnSpc>
                <a:spcPct val="88000"/>
              </a:lnSpc>
              <a:spcBef>
                <a:spcPct val="30000"/>
              </a:spcBef>
              <a:spcAft>
                <a:spcPct val="0"/>
              </a:spcAft>
              <a:buClrTx/>
              <a:buSzPct val="78000"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charset="0"/>
              </a:rPr>
              <a:t>Cell</a:t>
            </a:r>
            <a:endParaRPr lang="en-US" sz="1200" b="1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88000"/>
              </a:lnSpc>
              <a:spcBef>
                <a:spcPct val="30000"/>
              </a:spcBef>
              <a:spcAft>
                <a:spcPct val="0"/>
              </a:spcAft>
              <a:buClrTx/>
              <a:buSzPct val="78000"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charset="0"/>
              </a:rPr>
              <a:t>processing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Left/Right Training Cells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3276939" y="0"/>
            <a:ext cx="2581156" cy="253018"/>
          </a:xfrm>
        </p:spPr>
        <p:txBody>
          <a:bodyPr>
            <a:normAutofit fontScale="70000" lnSpcReduction="20000"/>
          </a:bodyPr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3276935" y="6604982"/>
            <a:ext cx="2581156" cy="253018"/>
          </a:xfrm>
        </p:spPr>
        <p:txBody>
          <a:bodyPr>
            <a:normAutofit fontScale="70000" lnSpcReduction="20000"/>
          </a:bodyPr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478049" y="1632852"/>
            <a:ext cx="2279176" cy="284897"/>
            <a:chOff x="2967133" y="2347598"/>
            <a:chExt cx="2279176" cy="284897"/>
          </a:xfrm>
        </p:grpSpPr>
        <p:sp>
          <p:nvSpPr>
            <p:cNvPr id="9" name="Rectangle 8"/>
            <p:cNvSpPr/>
            <p:nvPr/>
          </p:nvSpPr>
          <p:spPr>
            <a:xfrm>
              <a:off x="2967133" y="2347598"/>
              <a:ext cx="284897" cy="2848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252030" y="2347598"/>
              <a:ext cx="284897" cy="2848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536927" y="2347598"/>
              <a:ext cx="284897" cy="2848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21824" y="2347598"/>
              <a:ext cx="284897" cy="2848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106721" y="2347598"/>
              <a:ext cx="284897" cy="2848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391618" y="2347598"/>
              <a:ext cx="284897" cy="2848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78387" y="2347598"/>
              <a:ext cx="284897" cy="2848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961412" y="2347598"/>
              <a:ext cx="284897" cy="2848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18503" y="1632852"/>
            <a:ext cx="2279176" cy="284897"/>
            <a:chOff x="2967133" y="2347598"/>
            <a:chExt cx="2279176" cy="284897"/>
          </a:xfrm>
        </p:grpSpPr>
        <p:sp>
          <p:nvSpPr>
            <p:cNvPr id="18" name="Rectangle 17"/>
            <p:cNvSpPr/>
            <p:nvPr/>
          </p:nvSpPr>
          <p:spPr>
            <a:xfrm>
              <a:off x="2967133" y="2347598"/>
              <a:ext cx="284897" cy="2848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252030" y="2347598"/>
              <a:ext cx="284897" cy="2848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536927" y="2347598"/>
              <a:ext cx="284897" cy="2848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821824" y="2347598"/>
              <a:ext cx="284897" cy="2848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106721" y="2347598"/>
              <a:ext cx="284897" cy="2848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391618" y="2347598"/>
              <a:ext cx="284897" cy="2848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678387" y="2347598"/>
              <a:ext cx="284897" cy="2848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961412" y="2347598"/>
              <a:ext cx="284897" cy="2848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4095415" y="1632851"/>
            <a:ext cx="284897" cy="2848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907383" y="1141224"/>
            <a:ext cx="66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b="1" i="1" dirty="0" smtClean="0"/>
              <a:t>CUT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648695" y="1141224"/>
            <a:ext cx="1937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1400" i="1" dirty="0" smtClean="0"/>
              <a:t>Left-side Training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889147" y="1141224"/>
            <a:ext cx="1937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1400" i="1" dirty="0" smtClean="0"/>
              <a:t>Right-side Training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373506" y="1915861"/>
                <a:ext cx="1945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3506" y="1915861"/>
                <a:ext cx="194540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28125" t="-43478" r="-100000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515261" y="2864717"/>
                <a:ext cx="3075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5261" y="2864717"/>
                <a:ext cx="307520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0000" t="-46667" r="-6200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1503367" y="3585839"/>
                <a:ext cx="1969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367" y="3585839"/>
                <a:ext cx="196977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8125" r="-21875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3482545" y="3585839"/>
                <a:ext cx="6224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2545" y="3585839"/>
                <a:ext cx="622413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6863" t="-43478" r="-24510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/>
          <p:cNvSpPr txBox="1"/>
          <p:nvPr/>
        </p:nvSpPr>
        <p:spPr>
          <a:xfrm>
            <a:off x="2567084" y="4090224"/>
            <a:ext cx="469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-1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2340144" y="3643566"/>
                <a:ext cx="3043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144" y="3643566"/>
                <a:ext cx="304314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8000" t="-2222" r="-4000" b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2848618" y="3643566"/>
                <a:ext cx="4774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8618" y="3643566"/>
                <a:ext cx="477438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266" t="-2222" r="-3797" b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3482545" y="4208137"/>
                <a:ext cx="16952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2545" y="4208137"/>
                <a:ext cx="1695208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518" t="-43478" r="-719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3323573" y="5091820"/>
                <a:ext cx="204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573" y="5091820"/>
                <a:ext cx="204415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4706" r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1652499" y="5091820"/>
                <a:ext cx="1969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499" y="5091820"/>
                <a:ext cx="196977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25000" r="-25000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2844933" y="5168652"/>
                <a:ext cx="4690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933" y="5168652"/>
                <a:ext cx="469065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Group 86"/>
          <p:cNvGrpSpPr/>
          <p:nvPr/>
        </p:nvGrpSpPr>
        <p:grpSpPr>
          <a:xfrm>
            <a:off x="1401740" y="1922458"/>
            <a:ext cx="2355485" cy="4167522"/>
            <a:chOff x="1401740" y="1922458"/>
            <a:chExt cx="2355485" cy="4167522"/>
          </a:xfrm>
        </p:grpSpPr>
        <p:sp>
          <p:nvSpPr>
            <p:cNvPr id="30" name="Freeform 29"/>
            <p:cNvSpPr/>
            <p:nvPr/>
          </p:nvSpPr>
          <p:spPr bwMode="auto">
            <a:xfrm>
              <a:off x="1770347" y="1922458"/>
              <a:ext cx="848566" cy="1233983"/>
            </a:xfrm>
            <a:custGeom>
              <a:avLst/>
              <a:gdLst>
                <a:gd name="connsiteX0" fmla="*/ 532660 w 532660"/>
                <a:gd name="connsiteY0" fmla="*/ 0 h 1189608"/>
                <a:gd name="connsiteX1" fmla="*/ 532660 w 532660"/>
                <a:gd name="connsiteY1" fmla="*/ 328474 h 1189608"/>
                <a:gd name="connsiteX2" fmla="*/ 0 w 532660"/>
                <a:gd name="connsiteY2" fmla="*/ 861134 h 1189608"/>
                <a:gd name="connsiteX3" fmla="*/ 0 w 532660"/>
                <a:gd name="connsiteY3" fmla="*/ 1189608 h 1189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2660" h="1189608">
                  <a:moveTo>
                    <a:pt x="532660" y="0"/>
                  </a:moveTo>
                  <a:lnTo>
                    <a:pt x="532660" y="328474"/>
                  </a:lnTo>
                  <a:lnTo>
                    <a:pt x="0" y="861134"/>
                  </a:lnTo>
                  <a:lnTo>
                    <a:pt x="0" y="1189608"/>
                  </a:lnTo>
                </a:path>
              </a:pathLst>
            </a:custGeom>
            <a:noFill/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lowchart: Summing Junction 32"/>
            <p:cNvSpPr/>
            <p:nvPr/>
          </p:nvSpPr>
          <p:spPr bwMode="auto">
            <a:xfrm>
              <a:off x="3272168" y="2562270"/>
              <a:ext cx="264180" cy="264180"/>
            </a:xfrm>
            <a:prstGeom prst="flowChartSummingJunction">
              <a:avLst/>
            </a:prstGeom>
            <a:noFill/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88000"/>
                </a:lnSpc>
                <a:spcBef>
                  <a:spcPct val="30000"/>
                </a:spcBef>
                <a:spcAft>
                  <a:spcPct val="0"/>
                </a:spcAft>
                <a:buClrTx/>
                <a:buSzPct val="78000"/>
                <a:buNone/>
                <a:tabLst/>
              </a:pPr>
              <a:endPara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Freeform 33"/>
            <p:cNvSpPr/>
            <p:nvPr/>
          </p:nvSpPr>
          <p:spPr bwMode="auto">
            <a:xfrm>
              <a:off x="3087337" y="2267484"/>
              <a:ext cx="177430" cy="422082"/>
            </a:xfrm>
            <a:custGeom>
              <a:avLst/>
              <a:gdLst>
                <a:gd name="connsiteX0" fmla="*/ 0 w 115410"/>
                <a:gd name="connsiteY0" fmla="*/ 0 h 381740"/>
                <a:gd name="connsiteX1" fmla="*/ 0 w 115410"/>
                <a:gd name="connsiteY1" fmla="*/ 381740 h 381740"/>
                <a:gd name="connsiteX2" fmla="*/ 115410 w 115410"/>
                <a:gd name="connsiteY2" fmla="*/ 381740 h 38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410" h="381740">
                  <a:moveTo>
                    <a:pt x="0" y="0"/>
                  </a:moveTo>
                  <a:lnTo>
                    <a:pt x="0" y="381740"/>
                  </a:lnTo>
                  <a:lnTo>
                    <a:pt x="115410" y="381740"/>
                  </a:lnTo>
                </a:path>
              </a:pathLst>
            </a:custGeom>
            <a:noFill/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/>
            <p:cNvSpPr/>
            <p:nvPr/>
          </p:nvSpPr>
          <p:spPr bwMode="auto">
            <a:xfrm rot="16200000" flipH="1">
              <a:off x="2863367" y="2026465"/>
              <a:ext cx="295746" cy="787205"/>
            </a:xfrm>
            <a:custGeom>
              <a:avLst/>
              <a:gdLst>
                <a:gd name="connsiteX0" fmla="*/ 0 w 115410"/>
                <a:gd name="connsiteY0" fmla="*/ 0 h 381740"/>
                <a:gd name="connsiteX1" fmla="*/ 0 w 115410"/>
                <a:gd name="connsiteY1" fmla="*/ 381740 h 381740"/>
                <a:gd name="connsiteX2" fmla="*/ 115410 w 115410"/>
                <a:gd name="connsiteY2" fmla="*/ 381740 h 38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410" h="381740">
                  <a:moveTo>
                    <a:pt x="0" y="0"/>
                  </a:moveTo>
                  <a:lnTo>
                    <a:pt x="0" y="381740"/>
                  </a:lnTo>
                  <a:lnTo>
                    <a:pt x="115410" y="381740"/>
                  </a:lnTo>
                </a:path>
              </a:pathLst>
            </a:custGeom>
            <a:noFill/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/>
            <p:cNvCxnSpPr/>
            <p:nvPr/>
          </p:nvCxnSpPr>
          <p:spPr bwMode="auto">
            <a:xfrm>
              <a:off x="3404841" y="2826450"/>
              <a:ext cx="0" cy="329991"/>
            </a:xfrm>
            <a:prstGeom prst="straightConnector1">
              <a:avLst/>
            </a:prstGeom>
            <a:solidFill>
              <a:srgbClr val="99CCFF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1401740" y="3166299"/>
                  <a:ext cx="705934" cy="36933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</m:e>
                        </m:d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1740" y="3166299"/>
                  <a:ext cx="705934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3051291" y="3166299"/>
                  <a:ext cx="705934" cy="36933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</m:e>
                        </m:d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1291" y="3166299"/>
                  <a:ext cx="705934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Arrow Connector 42"/>
            <p:cNvCxnSpPr/>
            <p:nvPr/>
          </p:nvCxnSpPr>
          <p:spPr bwMode="auto">
            <a:xfrm>
              <a:off x="3404841" y="3535631"/>
              <a:ext cx="0" cy="377417"/>
            </a:xfrm>
            <a:prstGeom prst="straightConnector1">
              <a:avLst/>
            </a:prstGeom>
            <a:solidFill>
              <a:srgbClr val="99CCFF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44" name="Straight Arrow Connector 43"/>
            <p:cNvCxnSpPr/>
            <p:nvPr/>
          </p:nvCxnSpPr>
          <p:spPr bwMode="auto">
            <a:xfrm>
              <a:off x="1754707" y="3535631"/>
              <a:ext cx="0" cy="1604696"/>
            </a:xfrm>
            <a:prstGeom prst="straightConnector1">
              <a:avLst/>
            </a:prstGeom>
            <a:solidFill>
              <a:srgbClr val="99CCFF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45" name="Flowchart: Summing Junction 44"/>
            <p:cNvSpPr/>
            <p:nvPr/>
          </p:nvSpPr>
          <p:spPr bwMode="auto">
            <a:xfrm>
              <a:off x="2079241" y="3910043"/>
              <a:ext cx="264180" cy="264180"/>
            </a:xfrm>
            <a:prstGeom prst="flowChartSummingJunction">
              <a:avLst/>
            </a:prstGeom>
            <a:noFill/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88000"/>
                </a:lnSpc>
                <a:spcBef>
                  <a:spcPct val="30000"/>
                </a:spcBef>
                <a:spcAft>
                  <a:spcPct val="0"/>
                </a:spcAft>
                <a:buClrTx/>
                <a:buSzPct val="78000"/>
                <a:buNone/>
                <a:tabLst/>
              </a:pPr>
              <a:endPara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charset="0"/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 bwMode="auto">
            <a:xfrm>
              <a:off x="1754707" y="4042133"/>
              <a:ext cx="330435" cy="0"/>
            </a:xfrm>
            <a:prstGeom prst="straightConnector1">
              <a:avLst/>
            </a:prstGeom>
            <a:solidFill>
              <a:srgbClr val="99CCFF"/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49" name="Straight Arrow Connector 48"/>
            <p:cNvCxnSpPr/>
            <p:nvPr/>
          </p:nvCxnSpPr>
          <p:spPr bwMode="auto">
            <a:xfrm>
              <a:off x="2347549" y="4042133"/>
              <a:ext cx="330435" cy="0"/>
            </a:xfrm>
            <a:prstGeom prst="straightConnector1">
              <a:avLst/>
            </a:prstGeom>
            <a:solidFill>
              <a:srgbClr val="99CCFF"/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50" name="Flowchart: Or 49"/>
            <p:cNvSpPr/>
            <p:nvPr/>
          </p:nvSpPr>
          <p:spPr bwMode="auto">
            <a:xfrm>
              <a:off x="3272168" y="3928168"/>
              <a:ext cx="264180" cy="264180"/>
            </a:xfrm>
            <a:prstGeom prst="flowChartOr">
              <a:avLst/>
            </a:prstGeom>
            <a:noFill/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88000"/>
                </a:lnSpc>
                <a:spcBef>
                  <a:spcPct val="30000"/>
                </a:spcBef>
                <a:spcAft>
                  <a:spcPct val="0"/>
                </a:spcAft>
                <a:buClrTx/>
                <a:buSzPct val="78000"/>
                <a:buNone/>
                <a:tabLst/>
              </a:pPr>
              <a:endPara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Freeform 50"/>
            <p:cNvSpPr/>
            <p:nvPr/>
          </p:nvSpPr>
          <p:spPr bwMode="auto">
            <a:xfrm>
              <a:off x="1885874" y="4038790"/>
              <a:ext cx="327660" cy="327660"/>
            </a:xfrm>
            <a:custGeom>
              <a:avLst/>
              <a:gdLst>
                <a:gd name="connsiteX0" fmla="*/ 0 w 327660"/>
                <a:gd name="connsiteY0" fmla="*/ 0 h 327660"/>
                <a:gd name="connsiteX1" fmla="*/ 0 w 327660"/>
                <a:gd name="connsiteY1" fmla="*/ 327660 h 327660"/>
                <a:gd name="connsiteX2" fmla="*/ 327660 w 327660"/>
                <a:gd name="connsiteY2" fmla="*/ 327660 h 327660"/>
                <a:gd name="connsiteX3" fmla="*/ 327660 w 327660"/>
                <a:gd name="connsiteY3" fmla="*/ 144780 h 32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7660" h="327660">
                  <a:moveTo>
                    <a:pt x="0" y="0"/>
                  </a:moveTo>
                  <a:lnTo>
                    <a:pt x="0" y="327660"/>
                  </a:lnTo>
                  <a:lnTo>
                    <a:pt x="327660" y="327660"/>
                  </a:lnTo>
                  <a:lnTo>
                    <a:pt x="327660" y="144780"/>
                  </a:lnTo>
                </a:path>
              </a:pathLst>
            </a:custGeom>
            <a:noFill/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/>
            <p:cNvCxnSpPr>
              <a:endCxn id="66" idx="0"/>
            </p:cNvCxnSpPr>
            <p:nvPr/>
          </p:nvCxnSpPr>
          <p:spPr bwMode="auto">
            <a:xfrm flipH="1">
              <a:off x="3404258" y="3925847"/>
              <a:ext cx="583" cy="665570"/>
            </a:xfrm>
            <a:prstGeom prst="straightConnector1">
              <a:avLst/>
            </a:prstGeom>
            <a:solidFill>
              <a:srgbClr val="99CCFF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58" name="Isosceles Triangle 57"/>
            <p:cNvSpPr/>
            <p:nvPr/>
          </p:nvSpPr>
          <p:spPr bwMode="auto">
            <a:xfrm rot="5400000">
              <a:off x="2676647" y="3910043"/>
              <a:ext cx="264180" cy="264180"/>
            </a:xfrm>
            <a:prstGeom prst="triangle">
              <a:avLst/>
            </a:prstGeom>
            <a:noFill/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88000"/>
                </a:lnSpc>
                <a:spcBef>
                  <a:spcPct val="30000"/>
                </a:spcBef>
                <a:spcAft>
                  <a:spcPct val="0"/>
                </a:spcAft>
                <a:buClrTx/>
                <a:buSzPct val="78000"/>
                <a:buNone/>
                <a:tabLst/>
              </a:pPr>
              <a:endPara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charset="0"/>
              </a:endParaRPr>
            </a:p>
          </p:txBody>
        </p:sp>
        <p:cxnSp>
          <p:nvCxnSpPr>
            <p:cNvPr id="60" name="Straight Arrow Connector 59"/>
            <p:cNvCxnSpPr/>
            <p:nvPr/>
          </p:nvCxnSpPr>
          <p:spPr bwMode="auto">
            <a:xfrm>
              <a:off x="2940827" y="4042133"/>
              <a:ext cx="330435" cy="0"/>
            </a:xfrm>
            <a:prstGeom prst="straightConnector1">
              <a:avLst/>
            </a:prstGeom>
            <a:solidFill>
              <a:srgbClr val="99CCFF"/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3051291" y="4591417"/>
                  <a:ext cx="705934" cy="36933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</m:e>
                        </m:rad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1291" y="4591417"/>
                  <a:ext cx="705934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Straight Arrow Connector 68"/>
            <p:cNvCxnSpPr/>
            <p:nvPr/>
          </p:nvCxnSpPr>
          <p:spPr bwMode="auto">
            <a:xfrm flipH="1">
              <a:off x="3404842" y="4955661"/>
              <a:ext cx="1" cy="180876"/>
            </a:xfrm>
            <a:prstGeom prst="straightConnector1">
              <a:avLst/>
            </a:prstGeom>
            <a:solidFill>
              <a:srgbClr val="99CCFF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73" name="Freeform 72"/>
            <p:cNvSpPr/>
            <p:nvPr/>
          </p:nvSpPr>
          <p:spPr bwMode="auto">
            <a:xfrm>
              <a:off x="1752600" y="5414788"/>
              <a:ext cx="577969" cy="212664"/>
            </a:xfrm>
            <a:custGeom>
              <a:avLst/>
              <a:gdLst>
                <a:gd name="connsiteX0" fmla="*/ 0 w 2202180"/>
                <a:gd name="connsiteY0" fmla="*/ 0 h 632460"/>
                <a:gd name="connsiteX1" fmla="*/ 0 w 2202180"/>
                <a:gd name="connsiteY1" fmla="*/ 632460 h 632460"/>
                <a:gd name="connsiteX2" fmla="*/ 2202180 w 2202180"/>
                <a:gd name="connsiteY2" fmla="*/ 632460 h 632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2180" h="632460">
                  <a:moveTo>
                    <a:pt x="0" y="0"/>
                  </a:moveTo>
                  <a:lnTo>
                    <a:pt x="0" y="632460"/>
                  </a:lnTo>
                  <a:lnTo>
                    <a:pt x="2202180" y="632460"/>
                  </a:lnTo>
                </a:path>
              </a:pathLst>
            </a:custGeom>
            <a:noFill/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 bwMode="auto">
            <a:xfrm flipH="1">
              <a:off x="3187432" y="5414789"/>
              <a:ext cx="216826" cy="212663"/>
            </a:xfrm>
            <a:custGeom>
              <a:avLst/>
              <a:gdLst>
                <a:gd name="connsiteX0" fmla="*/ 0 w 2202180"/>
                <a:gd name="connsiteY0" fmla="*/ 0 h 632460"/>
                <a:gd name="connsiteX1" fmla="*/ 0 w 2202180"/>
                <a:gd name="connsiteY1" fmla="*/ 632460 h 632460"/>
                <a:gd name="connsiteX2" fmla="*/ 2202180 w 2202180"/>
                <a:gd name="connsiteY2" fmla="*/ 632460 h 632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2180" h="632460">
                  <a:moveTo>
                    <a:pt x="0" y="0"/>
                  </a:moveTo>
                  <a:lnTo>
                    <a:pt x="0" y="632460"/>
                  </a:lnTo>
                  <a:lnTo>
                    <a:pt x="2202180" y="632460"/>
                  </a:lnTo>
                </a:path>
              </a:pathLst>
            </a:custGeom>
            <a:noFill/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/>
            <p:cNvSpPr/>
            <p:nvPr/>
          </p:nvSpPr>
          <p:spPr bwMode="auto">
            <a:xfrm rot="16200000" flipH="1">
              <a:off x="2923251" y="5491617"/>
              <a:ext cx="264180" cy="264180"/>
            </a:xfrm>
            <a:prstGeom prst="triangle">
              <a:avLst/>
            </a:prstGeom>
            <a:noFill/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88000"/>
                </a:lnSpc>
                <a:spcBef>
                  <a:spcPct val="30000"/>
                </a:spcBef>
                <a:spcAft>
                  <a:spcPct val="0"/>
                </a:spcAft>
                <a:buClrTx/>
                <a:buSzPct val="78000"/>
                <a:buNone/>
                <a:tabLst/>
              </a:pPr>
              <a:endPara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charset="0"/>
              </a:endParaRPr>
            </a:p>
          </p:txBody>
        </p:sp>
        <p:sp>
          <p:nvSpPr>
            <p:cNvPr id="77" name="Flowchart: Or 76"/>
            <p:cNvSpPr/>
            <p:nvPr/>
          </p:nvSpPr>
          <p:spPr bwMode="auto">
            <a:xfrm>
              <a:off x="2340144" y="5495362"/>
              <a:ext cx="264180" cy="264180"/>
            </a:xfrm>
            <a:prstGeom prst="flowChartOr">
              <a:avLst/>
            </a:prstGeom>
            <a:noFill/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88000"/>
                </a:lnSpc>
                <a:spcBef>
                  <a:spcPct val="30000"/>
                </a:spcBef>
                <a:spcAft>
                  <a:spcPct val="0"/>
                </a:spcAft>
                <a:buClrTx/>
                <a:buSzPct val="78000"/>
                <a:buNone/>
                <a:tabLst/>
              </a:pPr>
              <a:endPara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charset="0"/>
              </a:endParaRPr>
            </a:p>
          </p:txBody>
        </p:sp>
        <p:cxnSp>
          <p:nvCxnSpPr>
            <p:cNvPr id="81" name="Straight Arrow Connector 80"/>
            <p:cNvCxnSpPr/>
            <p:nvPr/>
          </p:nvCxnSpPr>
          <p:spPr bwMode="auto">
            <a:xfrm rot="5400000">
              <a:off x="2300875" y="5924763"/>
              <a:ext cx="330435" cy="0"/>
            </a:xfrm>
            <a:prstGeom prst="straightConnector1">
              <a:avLst/>
            </a:prstGeom>
            <a:solidFill>
              <a:srgbClr val="99CCFF"/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83" name="Straight Arrow Connector 82"/>
            <p:cNvCxnSpPr/>
            <p:nvPr/>
          </p:nvCxnSpPr>
          <p:spPr bwMode="auto">
            <a:xfrm flipH="1">
              <a:off x="2602504" y="5627239"/>
              <a:ext cx="330435" cy="0"/>
            </a:xfrm>
            <a:prstGeom prst="straightConnector1">
              <a:avLst/>
            </a:prstGeom>
            <a:solidFill>
              <a:srgbClr val="99CCFF"/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1421050" y="6039812"/>
                <a:ext cx="2106938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𝑙𝑒𝑓𝑡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050" y="6039812"/>
                <a:ext cx="2106938" cy="391582"/>
              </a:xfrm>
              <a:prstGeom prst="rect">
                <a:avLst/>
              </a:prstGeom>
              <a:blipFill rotWithShape="0">
                <a:blip r:embed="rId1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Rectangle 85"/>
          <p:cNvSpPr/>
          <p:nvPr/>
        </p:nvSpPr>
        <p:spPr bwMode="auto">
          <a:xfrm>
            <a:off x="5292636" y="2621280"/>
            <a:ext cx="1131024" cy="59436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88000"/>
              </a:lnSpc>
              <a:spcBef>
                <a:spcPct val="30000"/>
              </a:spcBef>
              <a:spcAft>
                <a:spcPct val="0"/>
              </a:spcAft>
              <a:buClrTx/>
              <a:buSzPct val="78000"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Cell</a:t>
            </a:r>
          </a:p>
          <a:p>
            <a:pPr marL="0" marR="0" indent="0" algn="ctr" defTabSz="914400" rtl="0" eaLnBrk="0" fontAlgn="base" latinLnBrk="0" hangingPunct="0">
              <a:lnSpc>
                <a:spcPct val="88000"/>
              </a:lnSpc>
              <a:spcBef>
                <a:spcPct val="30000"/>
              </a:spcBef>
              <a:spcAft>
                <a:spcPct val="0"/>
              </a:spcAft>
              <a:buClrTx/>
              <a:buSzPct val="78000"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Processing</a:t>
            </a:r>
          </a:p>
        </p:txBody>
      </p:sp>
      <p:cxnSp>
        <p:nvCxnSpPr>
          <p:cNvPr id="88" name="Straight Arrow Connector 87"/>
          <p:cNvCxnSpPr/>
          <p:nvPr/>
        </p:nvCxnSpPr>
        <p:spPr bwMode="auto">
          <a:xfrm>
            <a:off x="5858089" y="1922458"/>
            <a:ext cx="1" cy="698822"/>
          </a:xfrm>
          <a:prstGeom prst="straightConnector1">
            <a:avLst/>
          </a:prstGeom>
          <a:solidFill>
            <a:srgbClr val="99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0" name="Straight Arrow Connector 89"/>
          <p:cNvCxnSpPr/>
          <p:nvPr/>
        </p:nvCxnSpPr>
        <p:spPr bwMode="auto">
          <a:xfrm>
            <a:off x="5858089" y="3217835"/>
            <a:ext cx="0" cy="738646"/>
          </a:xfrm>
          <a:prstGeom prst="straightConnector1">
            <a:avLst/>
          </a:prstGeom>
          <a:solidFill>
            <a:srgbClr val="99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5877535" y="3382580"/>
                <a:ext cx="2150821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𝑟𝑖𝑔h𝑡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7535" y="3382580"/>
                <a:ext cx="2150821" cy="391902"/>
              </a:xfrm>
              <a:prstGeom prst="rect">
                <a:avLst/>
              </a:prstGeom>
              <a:blipFill rotWithShape="0">
                <a:blip r:embed="rId16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Flowchart: Decision 91"/>
          <p:cNvSpPr/>
          <p:nvPr/>
        </p:nvSpPr>
        <p:spPr bwMode="auto">
          <a:xfrm>
            <a:off x="5411538" y="3956481"/>
            <a:ext cx="893102" cy="598378"/>
          </a:xfrm>
          <a:prstGeom prst="flowChartDecision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88000"/>
              </a:lnSpc>
              <a:spcBef>
                <a:spcPct val="30000"/>
              </a:spcBef>
              <a:spcAft>
                <a:spcPct val="0"/>
              </a:spcAft>
              <a:buClrTx/>
              <a:buSzPct val="78000"/>
              <a:buNone/>
              <a:tabLst/>
            </a:pPr>
            <a:r>
              <a:rPr lang="en-US" sz="1200" b="1" dirty="0" smtClean="0">
                <a:latin typeface="Arial" charset="0"/>
              </a:rPr>
              <a:t>Compare</a:t>
            </a:r>
            <a:endParaRPr kumimoji="0" lang="en-US" sz="1200" b="1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3" name="Freeform 92"/>
          <p:cNvSpPr/>
          <p:nvPr/>
        </p:nvSpPr>
        <p:spPr bwMode="auto">
          <a:xfrm>
            <a:off x="2468880" y="4564380"/>
            <a:ext cx="3390900" cy="1524000"/>
          </a:xfrm>
          <a:custGeom>
            <a:avLst/>
            <a:gdLst>
              <a:gd name="connsiteX0" fmla="*/ 0 w 3390900"/>
              <a:gd name="connsiteY0" fmla="*/ 1524000 h 1524000"/>
              <a:gd name="connsiteX1" fmla="*/ 3390900 w 3390900"/>
              <a:gd name="connsiteY1" fmla="*/ 1524000 h 1524000"/>
              <a:gd name="connsiteX2" fmla="*/ 3390900 w 3390900"/>
              <a:gd name="connsiteY2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90900" h="1524000">
                <a:moveTo>
                  <a:pt x="0" y="1524000"/>
                </a:moveTo>
                <a:lnTo>
                  <a:pt x="3390900" y="1524000"/>
                </a:lnTo>
                <a:lnTo>
                  <a:pt x="3390900" y="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Arrow Connector 94"/>
          <p:cNvCxnSpPr/>
          <p:nvPr/>
        </p:nvCxnSpPr>
        <p:spPr bwMode="auto">
          <a:xfrm rot="16200000">
            <a:off x="6673963" y="3888395"/>
            <a:ext cx="0" cy="738646"/>
          </a:xfrm>
          <a:prstGeom prst="straightConnector1">
            <a:avLst/>
          </a:prstGeom>
          <a:solidFill>
            <a:srgbClr val="99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6" name="TextBox 95"/>
          <p:cNvSpPr txBox="1"/>
          <p:nvPr/>
        </p:nvSpPr>
        <p:spPr>
          <a:xfrm>
            <a:off x="6554810" y="2065389"/>
            <a:ext cx="2450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b="1" i="1" dirty="0" smtClean="0">
                <a:solidFill>
                  <a:srgbClr val="0000FF"/>
                </a:solidFill>
              </a:rPr>
              <a:t>Single-sided CFAR</a:t>
            </a:r>
          </a:p>
          <a:p>
            <a:pPr algn="ctr">
              <a:buNone/>
            </a:pPr>
            <a:r>
              <a:rPr lang="en-US" sz="1400" i="1" dirty="0" smtClean="0"/>
              <a:t>(both sides independent)</a:t>
            </a:r>
          </a:p>
        </p:txBody>
      </p:sp>
    </p:spTree>
    <p:extLst>
      <p:ext uri="{BB962C8B-B14F-4D97-AF65-F5344CB8AC3E}">
        <p14:creationId xmlns:p14="http://schemas.microsoft.com/office/powerpoint/2010/main" val="2346108558"/>
      </p:ext>
    </p:extLst>
  </p:cSld>
  <p:clrMapOvr>
    <a:masterClrMapping/>
  </p:clrMapOvr>
</p:sld>
</file>

<file path=ppt/theme/theme1.xml><?xml version="1.0" encoding="utf-8"?>
<a:theme xmlns:a="http://schemas.openxmlformats.org/drawingml/2006/main" name="EZJA Briefing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ND Briefing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F348D"/>
        </a:solidFill>
        <a:ln w="12700" cap="flat" cmpd="sng" algn="ctr">
          <a:noFill/>
          <a:prstDash val="solid"/>
          <a:round/>
          <a:headEnd type="none" w="sm" len="sm"/>
          <a:tailEnd type="none" w="sm" len="sm"/>
        </a:ln>
        <a:effectLst/>
        <a:scene3d>
          <a:camera prst="orthographicFront"/>
          <a:lightRig rig="threePt" dir="t"/>
        </a:scene3d>
        <a:sp3d>
          <a:bevelT w="165100" prst="coolSlant"/>
        </a:sp3d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88000"/>
          </a:lnSpc>
          <a:spcBef>
            <a:spcPct val="30000"/>
          </a:spcBef>
          <a:spcAft>
            <a:spcPct val="0"/>
          </a:spcAft>
          <a:buClrTx/>
          <a:buSzPct val="78000"/>
          <a:buNone/>
          <a:tabLst/>
          <a:defRPr kumimoji="0" sz="2000" b="1" i="0" u="none" strike="noStrike" cap="none" normalizeH="0" baseline="0" dirty="0" smtClean="0">
            <a:ln>
              <a:noFill/>
            </a:ln>
            <a:solidFill>
              <a:srgbClr val="FFFF00"/>
            </a:solidFill>
            <a:effectLst/>
            <a:latin typeface="Arial" charset="0"/>
          </a:defRPr>
        </a:defPPr>
      </a:lstStyle>
    </a:spDef>
    <a:lnDef>
      <a:spPr bwMode="auto">
        <a:solidFill>
          <a:srgbClr val="99CCFF"/>
        </a:solidFill>
        <a:ln w="254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buNone/>
          <a:defRPr dirty="0" smtClean="0"/>
        </a:defPPr>
      </a:lstStyle>
    </a:txDef>
  </a:objectDefaults>
  <a:extraClrSchemeLst>
    <a:extraClrScheme>
      <a:clrScheme name="END Briefing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D Briefing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D Briefing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D Briefing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D Briefing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D Briefing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D Briefing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EZJA.Briefing.Template.4.21.17  70th Anni</Template>
  <TotalTime>5753</TotalTime>
  <Words>170</Words>
  <Application>Microsoft Office PowerPoint</Application>
  <PresentationFormat>On-screen Show (4:3)</PresentationFormat>
  <Paragraphs>64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Cambria Math</vt:lpstr>
      <vt:lpstr>Symbol</vt:lpstr>
      <vt:lpstr>Wingdings</vt:lpstr>
      <vt:lpstr>EZJA Briefing Template</vt:lpstr>
      <vt:lpstr>(U) MATLAB Tools Adaptive CFAR Processor</vt:lpstr>
      <vt:lpstr>Current Capabilities</vt:lpstr>
      <vt:lpstr>Things To Add/Explore</vt:lpstr>
      <vt:lpstr>Adaptive CFAR Thresholding</vt:lpstr>
      <vt:lpstr>Independent Left/Right Training Cells</vt:lpstr>
    </vt:vector>
  </TitlesOfParts>
  <Company>U.S. Department of Defense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(U) MATLAB Tools – CFAR Processor</dc:title>
  <dc:creator>Jeff A. Hole</dc:creator>
  <cp:lastModifiedBy>Jeff A. Hole</cp:lastModifiedBy>
  <cp:revision>17</cp:revision>
  <dcterms:created xsi:type="dcterms:W3CDTF">2018-10-22T14:05:30Z</dcterms:created>
  <dcterms:modified xsi:type="dcterms:W3CDTF">2020-01-16T17:16:20Z</dcterms:modified>
</cp:coreProperties>
</file>