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3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88" y="1134542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(U) Briefing Title</a:t>
            </a:r>
            <a:endParaRPr lang="en-US" dirty="0"/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122010" y="6695605"/>
            <a:ext cx="461665" cy="10836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0BFB7304-C677-4B52-A9BA-4CA0FA7524D0}" type="datetime1">
              <a:rPr lang="en-US" sz="800"/>
              <a:pPr algn="r">
                <a:buFont typeface="Wingdings" pitchFamily="2" charset="2"/>
                <a:buNone/>
              </a:pPr>
              <a:t>1/16/2020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0413" y="2757479"/>
            <a:ext cx="4421187" cy="1501245"/>
          </a:xfrm>
          <a:ln w="9525"/>
        </p:spPr>
        <p:txBody>
          <a:bodyPr lIns="90488" tIns="44450" rIns="90488" bIns="44450"/>
          <a:lstStyle>
            <a:lvl1pPr marL="0" indent="0" algn="ctr">
              <a:buFont typeface="Wingdings" pitchFamily="2" charset="2"/>
              <a:buNone/>
              <a:defRPr sz="1600" baseline="0"/>
            </a:lvl1pPr>
          </a:lstStyle>
          <a:p>
            <a:r>
              <a:rPr lang="en-US" dirty="0" smtClean="0"/>
              <a:t>Name(s)</a:t>
            </a:r>
          </a:p>
          <a:p>
            <a:fld id="{60A65875-E1EA-4287-B5E4-4A17A9759535}" type="datetime3">
              <a:rPr lang="en-US" smtClean="0"/>
              <a:pPr/>
              <a:t>28 April 2015</a:t>
            </a:fld>
            <a:endParaRPr lang="en-US" dirty="0" smtClean="0"/>
          </a:p>
          <a:p>
            <a:r>
              <a:rPr lang="en-US" dirty="0" smtClean="0"/>
              <a:t>(937) 904-XXXX </a:t>
            </a:r>
          </a:p>
          <a:p>
            <a:r>
              <a:rPr lang="en-US" dirty="0" smtClean="0"/>
              <a:t>DSN: 674-XXXX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Page </a:t>
            </a:r>
            <a:fld id="{EB4272A9-551D-4104-9843-8D6103A9AB27}" type="slidenum">
              <a:rPr lang="en-US" sz="1000" smtClean="0">
                <a:solidFill>
                  <a:schemeClr val="tx1"/>
                </a:solidFill>
              </a:rPr>
              <a:pPr>
                <a:buNone/>
              </a:pPr>
              <a:t>‹#›</a:t>
            </a:fld>
            <a:r>
              <a:rPr lang="en-US" sz="1000" dirty="0" smtClean="0">
                <a:solidFill>
                  <a:schemeClr val="tx1"/>
                </a:solidFill>
              </a:rPr>
              <a:t> of</a:t>
            </a:r>
            <a:r>
              <a:rPr lang="en-US" sz="1000" baseline="0" dirty="0" smtClean="0">
                <a:solidFill>
                  <a:schemeClr val="tx1"/>
                </a:solidFill>
              </a:rPr>
              <a:t> 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0" y="5850996"/>
            <a:ext cx="9144000" cy="4143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ctr">
              <a:buNone/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Distribution Statement D:  Distribution is authorized to the Department of Defense and U.S. DoD contractors only.   Administrative/Operational Use,</a:t>
            </a:r>
            <a:b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and other requests for this document shall be referred to AFLCMC/EZJA, Building 11A, 1970 Monahan Way Wright-Patterson AFB, OH 45433.</a:t>
            </a:r>
            <a:endParaRPr lang="en-US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2465050" y="6364777"/>
            <a:ext cx="4198265" cy="108363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8000"/>
              </a:lnSpc>
              <a:spcBef>
                <a:spcPct val="30000"/>
              </a:spcBef>
              <a:buSzPct val="78000"/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</a:rPr>
              <a:t>AFLCMC/EZJA </a:t>
            </a:r>
            <a:r>
              <a:rPr lang="en-US" sz="800" b="1" dirty="0" smtClean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1970 Monahan Way, </a:t>
            </a:r>
            <a:r>
              <a:rPr lang="en-US" sz="800" b="1" dirty="0" err="1">
                <a:solidFill>
                  <a:srgbClr val="000000"/>
                </a:solidFill>
              </a:rPr>
              <a:t>Bldg</a:t>
            </a:r>
            <a:r>
              <a:rPr lang="en-US" sz="800" b="1" dirty="0">
                <a:solidFill>
                  <a:srgbClr val="000000"/>
                </a:solidFill>
              </a:rPr>
              <a:t> 11A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Wright-Patterson AFB, Ohio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</a:t>
            </a:r>
            <a:r>
              <a:rPr lang="en-US" sz="800" b="1" dirty="0">
                <a:solidFill>
                  <a:srgbClr val="000000"/>
                </a:solidFill>
              </a:rPr>
              <a:t> 45433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6810" y="412994"/>
            <a:ext cx="8490401" cy="4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Combat Effectiveness and Vulnerability Analysis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" y="2537351"/>
            <a:ext cx="3076993" cy="306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27295" y="5509241"/>
            <a:ext cx="2289409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9900"/>
                </a:solidFill>
              </a:rPr>
              <a:t>This slide is unclassified</a:t>
            </a:r>
          </a:p>
        </p:txBody>
      </p:sp>
      <p:sp>
        <p:nvSpPr>
          <p:cNvPr id="18" name="Text Placeholder 4"/>
          <p:cNvSpPr txBox="1">
            <a:spLocks/>
          </p:cNvSpPr>
          <p:nvPr userDrawn="1"/>
        </p:nvSpPr>
        <p:spPr>
          <a:xfrm>
            <a:off x="3906907" y="8461"/>
            <a:ext cx="1321196" cy="25301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B050"/>
                </a:solidFill>
              </a:rPr>
              <a:t>UNCLASSIFIED</a:t>
            </a:r>
            <a:endParaRPr lang="en-US" kern="0" dirty="0" smtClean="0">
              <a:solidFill>
                <a:srgbClr val="00B050"/>
              </a:solidFill>
            </a:endParaRPr>
          </a:p>
        </p:txBody>
      </p:sp>
      <p:sp>
        <p:nvSpPr>
          <p:cNvPr id="19" name="Text Placeholder 4"/>
          <p:cNvSpPr txBox="1">
            <a:spLocks/>
          </p:cNvSpPr>
          <p:nvPr userDrawn="1"/>
        </p:nvSpPr>
        <p:spPr>
          <a:xfrm>
            <a:off x="3898441" y="6595564"/>
            <a:ext cx="1321195" cy="253018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B050"/>
                </a:solidFill>
              </a:rPr>
              <a:t>UNCLASSIFIED</a:t>
            </a:r>
            <a:endParaRPr lang="en-US" kern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7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56" y="1380038"/>
            <a:ext cx="3798267" cy="40978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233" y="294781"/>
            <a:ext cx="7132938" cy="113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96A722-13C8-4074-BFEB-86980DD2D66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38F3-182E-4670-910A-3CBDB21E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96A722-13C8-4074-BFEB-86980DD2D66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38F3-182E-4670-910A-3CBDB21E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134533"/>
            <a:ext cx="8428037" cy="515620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2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134533"/>
            <a:ext cx="4137025" cy="5147734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4138612" cy="5139267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1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54013" y="3731501"/>
            <a:ext cx="4137025" cy="2610032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43438" y="3731741"/>
            <a:ext cx="4138612" cy="2601326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4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0588" y="1100667"/>
            <a:ext cx="4079345" cy="260636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0588" y="3822357"/>
            <a:ext cx="4087812" cy="2476843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00668"/>
            <a:ext cx="4086224" cy="5215466"/>
          </a:xfrm>
        </p:spPr>
        <p:txBody>
          <a:bodyPr>
            <a:normAutofit/>
          </a:bodyPr>
          <a:lstStyle>
            <a:lvl1pPr>
              <a:defRPr sz="2000"/>
            </a:lvl1pPr>
            <a:lvl2pPr marL="548640" indent="-228600">
              <a:defRPr sz="1800"/>
            </a:lvl2pPr>
            <a:lvl3pPr marL="822960" indent="-228600">
              <a:defRPr sz="1600"/>
            </a:lvl3pPr>
            <a:lvl4pPr marL="1097280" indent="-228600">
              <a:defRPr sz="1400"/>
            </a:lvl4pPr>
            <a:lvl5pPr marL="1371600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2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7132" y="1100667"/>
            <a:ext cx="8568267" cy="260636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3822357"/>
            <a:ext cx="8559800" cy="251071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&amp;Title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696995"/>
            <a:ext cx="4137025" cy="4627605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05233"/>
            <a:ext cx="4138612" cy="4619368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7554" y="1124451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351522" y="1112095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5927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Horz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3"/>
          </p:nvPr>
        </p:nvSpPr>
        <p:spPr>
          <a:xfrm>
            <a:off x="337751" y="3822357"/>
            <a:ext cx="8450649" cy="251071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8818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58332" y="377287"/>
            <a:ext cx="6970025" cy="5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107643"/>
            <a:ext cx="8428037" cy="523389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96838" y="6694488"/>
            <a:ext cx="395287" cy="9366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3A77E5B8-F2F4-4C7A-97C9-4FBCCE67BFAB}" type="datetime1">
              <a:rPr lang="en-US" sz="700"/>
              <a:pPr algn="r">
                <a:buFont typeface="Wingdings" pitchFamily="2" charset="2"/>
                <a:buNone/>
              </a:pPr>
              <a:t>1/16/2020</a:t>
            </a:fld>
            <a:endParaRPr lang="en-US" dirty="0"/>
          </a:p>
        </p:txBody>
      </p:sp>
      <p:sp>
        <p:nvSpPr>
          <p:cNvPr id="19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23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/>
              <a:t>Page </a:t>
            </a:r>
            <a:fld id="{EB4272A9-551D-4104-9843-8D6103A9AB27}" type="slidenum">
              <a:rPr lang="en-US" sz="1000" smtClean="0"/>
              <a:pPr>
                <a:buNone/>
              </a:pPr>
              <a:t>‹#›</a:t>
            </a:fld>
            <a:r>
              <a:rPr lang="en-US" sz="1000" dirty="0" smtClean="0"/>
              <a:t> of</a:t>
            </a:r>
            <a:r>
              <a:rPr lang="en-US" sz="1000" baseline="0" dirty="0" smtClean="0"/>
              <a:t> 6</a:t>
            </a:r>
            <a:endParaRPr lang="en-US" sz="1000" dirty="0"/>
          </a:p>
        </p:txBody>
      </p:sp>
      <p:pic>
        <p:nvPicPr>
          <p:cNvPr id="12" name="Picture 2" descr="C:\Users\ft4dwph\AppData\Local\Microsoft\Windows\Temporary Internet Files\Content.Outlook\LELKI7OT\Atch 2 AFLCMC Emblem - Color 2012 (2)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38160" y="45720"/>
            <a:ext cx="914400" cy="902335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6200"/>
            <a:ext cx="792980" cy="855515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 userDrawn="1"/>
        </p:nvSpPr>
        <p:spPr>
          <a:xfrm>
            <a:off x="3906907" y="8461"/>
            <a:ext cx="1321196" cy="25301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B050"/>
                </a:solidFill>
              </a:rPr>
              <a:t>UNCLASSIFIED</a:t>
            </a:r>
            <a:endParaRPr lang="en-US" kern="0" dirty="0" smtClean="0">
              <a:solidFill>
                <a:srgbClr val="00B050"/>
              </a:solidFill>
            </a:endParaRPr>
          </a:p>
        </p:txBody>
      </p:sp>
      <p:sp>
        <p:nvSpPr>
          <p:cNvPr id="14" name="Text Placeholder 4"/>
          <p:cNvSpPr txBox="1">
            <a:spLocks/>
          </p:cNvSpPr>
          <p:nvPr userDrawn="1"/>
        </p:nvSpPr>
        <p:spPr>
          <a:xfrm>
            <a:off x="3898441" y="6595564"/>
            <a:ext cx="1321195" cy="253018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B050"/>
                </a:solidFill>
              </a:rPr>
              <a:t>UNCLASSIFIED</a:t>
            </a:r>
            <a:endParaRPr lang="en-US" kern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b="1" i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1600" b="1" i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1600" b="1" i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1600" b="1" i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(U) MATLAB Tools – CFAR Processor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1-dimensional CFAR</a:t>
            </a:r>
          </a:p>
          <a:p>
            <a:pPr lvl="1"/>
            <a:r>
              <a:rPr lang="en-US" dirty="0" smtClean="0"/>
              <a:t>Arbitrary number of training cells and guard cells for both sides of the cell-under-test (CUT)</a:t>
            </a:r>
          </a:p>
          <a:p>
            <a:pPr lvl="1"/>
            <a:r>
              <a:rPr lang="en-US" dirty="0" smtClean="0"/>
              <a:t>A signal matrix can be input (</a:t>
            </a:r>
            <a:r>
              <a:rPr lang="en-US" dirty="0" err="1" smtClean="0"/>
              <a:t>NxM</a:t>
            </a:r>
            <a:r>
              <a:rPr lang="en-US" dirty="0" smtClean="0"/>
              <a:t>) and an argument specifying which dimension to apply the CFAR across</a:t>
            </a:r>
          </a:p>
          <a:p>
            <a:pPr lvl="2"/>
            <a:r>
              <a:rPr lang="en-US" dirty="0" smtClean="0"/>
              <a:t>Utilizes </a:t>
            </a:r>
            <a:r>
              <a:rPr lang="en-US" dirty="0" err="1" smtClean="0"/>
              <a:t>vectorized</a:t>
            </a:r>
            <a:r>
              <a:rPr lang="en-US" dirty="0" smtClean="0"/>
              <a:t> MATLAB features for fast operation</a:t>
            </a:r>
          </a:p>
          <a:p>
            <a:endParaRPr lang="en-US" dirty="0"/>
          </a:p>
          <a:p>
            <a:r>
              <a:rPr lang="en-US" dirty="0" smtClean="0"/>
              <a:t>2-dimensional CFAR</a:t>
            </a:r>
          </a:p>
          <a:p>
            <a:pPr lvl="1"/>
            <a:r>
              <a:rPr lang="en-US" dirty="0" smtClean="0"/>
              <a:t>Arbitrary number of training cells in both dimensions for number of training cells and guard cells.</a:t>
            </a:r>
          </a:p>
          <a:p>
            <a:pPr lvl="2"/>
            <a:r>
              <a:rPr lang="en-US" i="1" dirty="0" smtClean="0"/>
              <a:t>Currently limited to centered CUT in both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Add/Explore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variance measures on left and right side training cells</a:t>
            </a:r>
          </a:p>
          <a:p>
            <a:pPr lvl="1"/>
            <a:r>
              <a:rPr lang="en-US" dirty="0" smtClean="0"/>
              <a:t>Weight sides differently based on relative magnitude (small feature extraction might perform better)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8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Mathematical Relationships</a:t>
            </a:r>
            <a:br>
              <a:rPr lang="en-US" dirty="0" smtClean="0"/>
            </a:br>
            <a:r>
              <a:rPr lang="en-US" dirty="0" smtClean="0"/>
              <a:t>2-D CFAR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Total number of cells in CFAR kernel footprint</a:t>
                </a:r>
              </a:p>
              <a:p>
                <a:pPr lvl="1"/>
                <a:r>
                  <a:rPr lang="en-US" i="1" dirty="0" smtClean="0"/>
                  <a:t>Assuming the same number of training and guard cells on each side (symmetrical CFAR footprint)</a:t>
                </a:r>
                <a:endParaRPr lang="en-US" b="1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 smtClean="0"/>
                  <a:t> # of horizontal training cells (on one side)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# of horizontal </a:t>
                </a:r>
                <a:r>
                  <a:rPr lang="en-US" i="1" dirty="0" smtClean="0"/>
                  <a:t>guard cells </a:t>
                </a:r>
                <a:r>
                  <a:rPr lang="en-US" i="1" dirty="0"/>
                  <a:t>(on one side</a:t>
                </a:r>
                <a:r>
                  <a:rPr lang="en-US" i="1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# of </a:t>
                </a:r>
                <a:r>
                  <a:rPr lang="en-US" i="1" dirty="0" smtClean="0"/>
                  <a:t>vertical training </a:t>
                </a:r>
                <a:r>
                  <a:rPr lang="en-US" i="1" dirty="0"/>
                  <a:t>cells (on one side)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# of </a:t>
                </a:r>
                <a:r>
                  <a:rPr lang="en-US" i="1" dirty="0" smtClean="0"/>
                  <a:t>vertical guard </a:t>
                </a:r>
                <a:r>
                  <a:rPr lang="en-US" i="1" dirty="0"/>
                  <a:t>cells (on one side)</a:t>
                </a:r>
              </a:p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9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68444" y="2246489"/>
            <a:ext cx="197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+1 is for the cell-under-test, which contributes to the overall footprint area</a:t>
            </a:r>
          </a:p>
        </p:txBody>
      </p:sp>
    </p:spTree>
    <p:extLst>
      <p:ext uri="{BB962C8B-B14F-4D97-AF65-F5344CB8AC3E}">
        <p14:creationId xmlns:p14="http://schemas.microsoft.com/office/powerpoint/2010/main" val="19402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Mathematical Relationships</a:t>
            </a:r>
            <a:br>
              <a:rPr lang="en-US" dirty="0" smtClean="0"/>
            </a:br>
            <a:r>
              <a:rPr lang="en-US" dirty="0" smtClean="0"/>
              <a:t>2-D CFAR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Total number of cells in CFAR kernel footprint</a:t>
                </a:r>
              </a:p>
              <a:p>
                <a:pPr lvl="1"/>
                <a:r>
                  <a:rPr lang="en-US" i="1" dirty="0" smtClean="0"/>
                  <a:t>Assuming asymmetrical CFAR footprint</a:t>
                </a:r>
                <a:endParaRPr lang="en-US" b="1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 smtClean="0"/>
                  <a:t> # of horizontal training cells (on right side, left side respectively)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# of horizontal </a:t>
                </a:r>
                <a:r>
                  <a:rPr lang="en-US" i="1" dirty="0" smtClean="0"/>
                  <a:t>guard cells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# of </a:t>
                </a:r>
                <a:r>
                  <a:rPr lang="en-US" i="1" dirty="0" smtClean="0"/>
                  <a:t>vertical training </a:t>
                </a:r>
                <a:r>
                  <a:rPr lang="en-US" i="1" dirty="0"/>
                  <a:t>cells (on one side)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# of </a:t>
                </a:r>
                <a:r>
                  <a:rPr lang="en-US" i="1" dirty="0" smtClean="0"/>
                  <a:t>vertical guard </a:t>
                </a:r>
                <a:r>
                  <a:rPr lang="en-US" i="1" dirty="0"/>
                  <a:t>cells (on one side)</a:t>
                </a:r>
              </a:p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9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68444" y="2246489"/>
            <a:ext cx="197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+1 is for the cell-under-test, which contributes to the overall footprint area</a:t>
            </a:r>
          </a:p>
        </p:txBody>
      </p:sp>
    </p:spTree>
    <p:extLst>
      <p:ext uri="{BB962C8B-B14F-4D97-AF65-F5344CB8AC3E}">
        <p14:creationId xmlns:p14="http://schemas.microsoft.com/office/powerpoint/2010/main" val="14508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Edge/Border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107643"/>
            <a:ext cx="8586787" cy="5233890"/>
          </a:xfrm>
        </p:spPr>
        <p:txBody>
          <a:bodyPr/>
          <a:lstStyle/>
          <a:p>
            <a:r>
              <a:rPr lang="en-US" dirty="0" smtClean="0"/>
              <a:t>The default operation is to calculate the number of active averaging cells at each cell-under-test (CUT).</a:t>
            </a:r>
          </a:p>
          <a:p>
            <a:pPr lvl="1"/>
            <a:r>
              <a:rPr lang="en-US" dirty="0" smtClean="0"/>
              <a:t>This can be accomplished in a single line of code: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normFactors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conv2(ones(size(signal)),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cfar_kernel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‘same’);</a:t>
            </a:r>
          </a:p>
          <a:p>
            <a:endParaRPr lang="en-US" dirty="0"/>
          </a:p>
          <a:p>
            <a:r>
              <a:rPr lang="en-US" dirty="0" smtClean="0"/>
              <a:t>Using this, we can run the one liner: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threshold * conv2(signal,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cfar_kernel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‘same’) ./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normFactors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76330"/>
      </p:ext>
    </p:extLst>
  </p:cSld>
  <p:clrMapOvr>
    <a:masterClrMapping/>
  </p:clrMapOvr>
</p:sld>
</file>

<file path=ppt/theme/theme1.xml><?xml version="1.0" encoding="utf-8"?>
<a:theme xmlns:a="http://schemas.openxmlformats.org/drawingml/2006/main" name="EZJA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ND Brief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F348D"/>
        </a:solidFill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orthographicFront"/>
          <a:lightRig rig="threePt" dir="t"/>
        </a:scene3d>
        <a:sp3d>
          <a:bevelT w="165100" prst="coolSlant"/>
        </a:sp3d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88000"/>
          </a:lnSpc>
          <a:spcBef>
            <a:spcPct val="30000"/>
          </a:spcBef>
          <a:spcAft>
            <a:spcPct val="0"/>
          </a:spcAft>
          <a:buClrTx/>
          <a:buSzPct val="78000"/>
          <a:buNone/>
          <a:tabLst/>
          <a:defRPr kumimoji="0" sz="2000" b="1" i="0" u="none" strike="noStrike" cap="none" normalizeH="0" baseline="0" dirty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99CCFF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 smtClean="0"/>
        </a:defPPr>
      </a:lstStyle>
    </a:txDef>
  </a:objectDefaults>
  <a:extraClrSchemeLst>
    <a:extraClrScheme>
      <a:clrScheme name="END Briefing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Briefing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EZJA.Briefing.Template.4.21.17  70th Anni</Template>
  <TotalTime>62108</TotalTime>
  <Words>248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Courier New</vt:lpstr>
      <vt:lpstr>Symbol</vt:lpstr>
      <vt:lpstr>Wingdings</vt:lpstr>
      <vt:lpstr>EZJA Briefing Template</vt:lpstr>
      <vt:lpstr>(U) MATLAB Tools – CFAR Processor</vt:lpstr>
      <vt:lpstr>Current Capabilities</vt:lpstr>
      <vt:lpstr>Things To Add/Explore</vt:lpstr>
      <vt:lpstr>Some Mathematical Relationships 2-D CFAR</vt:lpstr>
      <vt:lpstr>Some Mathematical Relationships 2-D CFAR</vt:lpstr>
      <vt:lpstr>Edge/Border Cases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(U) MATLAB Tools – CFAR Processor</dc:title>
  <dc:creator>Jeff A. Hole</dc:creator>
  <cp:lastModifiedBy>Jeff A. Hole</cp:lastModifiedBy>
  <cp:revision>10</cp:revision>
  <dcterms:created xsi:type="dcterms:W3CDTF">2018-10-22T14:05:30Z</dcterms:created>
  <dcterms:modified xsi:type="dcterms:W3CDTF">2020-01-16T17:46:28Z</dcterms:modified>
</cp:coreProperties>
</file>