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3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88" y="1134542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(U) Briefing Title</a:t>
            </a:r>
            <a:endParaRPr lang="en-US" dirty="0"/>
          </a:p>
        </p:txBody>
      </p:sp>
      <p:sp>
        <p:nvSpPr>
          <p:cNvPr id="222252" name="Text Box 44"/>
          <p:cNvSpPr txBox="1">
            <a:spLocks noChangeArrowheads="1"/>
          </p:cNvSpPr>
          <p:nvPr/>
        </p:nvSpPr>
        <p:spPr bwMode="auto">
          <a:xfrm>
            <a:off x="122010" y="6695605"/>
            <a:ext cx="461665" cy="10836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r">
              <a:buFont typeface="Wingdings" pitchFamily="2" charset="2"/>
              <a:buNone/>
            </a:pPr>
            <a:fld id="{0BFB7304-C677-4B52-A9BA-4CA0FA7524D0}" type="datetime1">
              <a:rPr lang="en-US" sz="800"/>
              <a:pPr algn="r">
                <a:buFont typeface="Wingdings" pitchFamily="2" charset="2"/>
                <a:buNone/>
              </a:pPr>
              <a:t>8/19/2019</a:t>
            </a:fld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0413" y="2757479"/>
            <a:ext cx="4421187" cy="1501245"/>
          </a:xfrm>
          <a:ln w="9525"/>
        </p:spPr>
        <p:txBody>
          <a:bodyPr lIns="90488" tIns="44450" rIns="90488" bIns="44450"/>
          <a:lstStyle>
            <a:lvl1pPr marL="0" indent="0" algn="ctr">
              <a:buFont typeface="Wingdings" pitchFamily="2" charset="2"/>
              <a:buNone/>
              <a:defRPr sz="1600" baseline="0"/>
            </a:lvl1pPr>
          </a:lstStyle>
          <a:p>
            <a:r>
              <a:rPr lang="en-US" dirty="0" smtClean="0"/>
              <a:t>Name(s)</a:t>
            </a:r>
          </a:p>
          <a:p>
            <a:fld id="{60A65875-E1EA-4287-B5E4-4A17A9759535}" type="datetime3">
              <a:rPr lang="en-US" smtClean="0"/>
              <a:pPr/>
              <a:t>28 April 2015</a:t>
            </a:fld>
            <a:endParaRPr lang="en-US" dirty="0" smtClean="0"/>
          </a:p>
          <a:p>
            <a:r>
              <a:rPr lang="en-US" dirty="0" smtClean="0"/>
              <a:t>(937) 904-XXXX </a:t>
            </a:r>
          </a:p>
          <a:p>
            <a:r>
              <a:rPr lang="en-US" dirty="0" smtClean="0"/>
              <a:t>DSN: 674-XXXX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8869" y="6587910"/>
            <a:ext cx="944490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Page </a:t>
            </a:r>
            <a:fld id="{EB4272A9-551D-4104-9843-8D6103A9AB27}" type="slidenum">
              <a:rPr lang="en-US" sz="1000" smtClean="0">
                <a:solidFill>
                  <a:schemeClr val="tx1"/>
                </a:solidFill>
              </a:rPr>
              <a:pPr>
                <a:buNone/>
              </a:pPr>
              <a:t>‹#›</a:t>
            </a:fld>
            <a:r>
              <a:rPr lang="en-US" sz="1000" dirty="0" smtClean="0">
                <a:solidFill>
                  <a:schemeClr val="tx1"/>
                </a:solidFill>
              </a:rPr>
              <a:t> of</a:t>
            </a:r>
            <a:r>
              <a:rPr lang="en-US" sz="1000" baseline="0" dirty="0" smtClean="0">
                <a:solidFill>
                  <a:schemeClr val="tx1"/>
                </a:solidFill>
              </a:rPr>
              <a:t> 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3"/>
          <p:cNvSpPr txBox="1">
            <a:spLocks/>
          </p:cNvSpPr>
          <p:nvPr/>
        </p:nvSpPr>
        <p:spPr>
          <a:xfrm>
            <a:off x="0" y="5850996"/>
            <a:ext cx="9144000" cy="4143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algn="ctr">
              <a:buNone/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Distribution Statement D:  Distribution is authorized to the Department of Defense and U.S. DoD contractors only.   Administrative/Operational Use,</a:t>
            </a:r>
            <a:b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and other requests for this document shall be referred to AFLCMC/EZJA, Building 11A, 1970 Monahan Way Wright-Patterson AFB, OH 45433.</a:t>
            </a:r>
            <a:endParaRPr lang="en-US" sz="9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05"/>
          <p:cNvSpPr>
            <a:spLocks noChangeArrowheads="1"/>
          </p:cNvSpPr>
          <p:nvPr/>
        </p:nvSpPr>
        <p:spPr bwMode="auto">
          <a:xfrm flipV="1">
            <a:off x="5858" y="6380500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205"/>
          <p:cNvSpPr>
            <a:spLocks noChangeArrowheads="1"/>
          </p:cNvSpPr>
          <p:nvPr/>
        </p:nvSpPr>
        <p:spPr bwMode="auto">
          <a:xfrm flipV="1">
            <a:off x="0" y="961697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34640" y="905256"/>
            <a:ext cx="3474720" cy="184666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</a:rPr>
              <a:t>AFLCMC… Providing the Warfighter’s Edge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</a:endParaRP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2465050" y="6364777"/>
            <a:ext cx="4198265" cy="108363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88000"/>
              </a:lnSpc>
              <a:spcBef>
                <a:spcPct val="30000"/>
              </a:spcBef>
              <a:buSzPct val="78000"/>
              <a:buFont typeface="Wingdings" pitchFamily="2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</a:rPr>
              <a:t>AFLCMC/EZJA </a:t>
            </a:r>
            <a:r>
              <a:rPr lang="en-US" sz="800" b="1" dirty="0" smtClean="0">
                <a:solidFill>
                  <a:srgbClr val="000000"/>
                </a:solidFill>
                <a:sym typeface="Symbol" pitchFamily="18" charset="2"/>
              </a:rPr>
              <a:t> </a:t>
            </a:r>
            <a:r>
              <a:rPr lang="en-US" sz="800" b="1" dirty="0">
                <a:solidFill>
                  <a:srgbClr val="000000"/>
                </a:solidFill>
              </a:rPr>
              <a:t>1970 Monahan Way, </a:t>
            </a:r>
            <a:r>
              <a:rPr lang="en-US" sz="800" b="1" dirty="0" err="1">
                <a:solidFill>
                  <a:srgbClr val="000000"/>
                </a:solidFill>
              </a:rPr>
              <a:t>Bldg</a:t>
            </a:r>
            <a:r>
              <a:rPr lang="en-US" sz="800" b="1" dirty="0">
                <a:solidFill>
                  <a:srgbClr val="000000"/>
                </a:solidFill>
              </a:rPr>
              <a:t> 11A </a:t>
            </a:r>
            <a:r>
              <a:rPr lang="en-US" sz="800" b="1" dirty="0">
                <a:solidFill>
                  <a:srgbClr val="000000"/>
                </a:solidFill>
                <a:sym typeface="Symbol" pitchFamily="18" charset="2"/>
              </a:rPr>
              <a:t> </a:t>
            </a:r>
            <a:r>
              <a:rPr lang="en-US" sz="800" b="1" dirty="0">
                <a:solidFill>
                  <a:srgbClr val="000000"/>
                </a:solidFill>
              </a:rPr>
              <a:t>Wright-Patterson AFB, Ohio </a:t>
            </a:r>
            <a:r>
              <a:rPr lang="en-US" sz="800" b="1" dirty="0">
                <a:solidFill>
                  <a:srgbClr val="000000"/>
                </a:solidFill>
                <a:sym typeface="Symbol" pitchFamily="18" charset="2"/>
              </a:rPr>
              <a:t></a:t>
            </a:r>
            <a:r>
              <a:rPr lang="en-US" sz="800" b="1" dirty="0">
                <a:solidFill>
                  <a:srgbClr val="000000"/>
                </a:solidFill>
              </a:rPr>
              <a:t> 45433 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26810" y="412994"/>
            <a:ext cx="8490401" cy="47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Combat Effectiveness and Vulnerability Analysis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97" y="2537351"/>
            <a:ext cx="3076993" cy="306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479702" y="8461"/>
            <a:ext cx="2175597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CLASSIFICATION BANNER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71240" y="6595564"/>
            <a:ext cx="2175597" cy="253018"/>
          </a:xfrm>
        </p:spPr>
        <p:txBody>
          <a:bodyPr wrap="none" anchor="b" anchorCtr="0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CLASSIFICATION BANNER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27295" y="5509241"/>
            <a:ext cx="2289409" cy="281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9900"/>
                </a:solidFill>
              </a:rPr>
              <a:t>This slide is unclassified</a:t>
            </a:r>
          </a:p>
        </p:txBody>
      </p:sp>
    </p:spTree>
    <p:extLst>
      <p:ext uri="{BB962C8B-B14F-4D97-AF65-F5344CB8AC3E}">
        <p14:creationId xmlns:p14="http://schemas.microsoft.com/office/powerpoint/2010/main" val="20242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925" t="1745" r="17701" b="36173"/>
          <a:stretch/>
        </p:blipFill>
        <p:spPr>
          <a:xfrm>
            <a:off x="1732547" y="6014"/>
            <a:ext cx="5562132" cy="68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FA12A9-4F56-40A9-B7FF-A174E63FC2F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D40F55C-5A8D-4B02-94C1-DDC9F66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3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850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ntent -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3" y="1134533"/>
            <a:ext cx="8428037" cy="5156200"/>
          </a:xfrm>
        </p:spPr>
        <p:txBody>
          <a:bodyPr/>
          <a:lstStyle>
            <a:lvl2pPr marL="548640">
              <a:defRPr i="0"/>
            </a:lvl2pPr>
            <a:lvl3pPr marL="822960">
              <a:defRPr i="0"/>
            </a:lvl3pPr>
            <a:lvl4pPr marL="1097280">
              <a:defRPr i="0"/>
            </a:lvl4pPr>
            <a:lvl5pPr marL="1371600">
              <a:defRPr i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40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195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-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134533"/>
            <a:ext cx="4137025" cy="5147734"/>
          </a:xfrm>
        </p:spPr>
        <p:txBody>
          <a:bodyPr/>
          <a:lstStyle>
            <a:lvl1pPr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43000"/>
            <a:ext cx="4138612" cy="5139267"/>
          </a:xfrm>
        </p:spPr>
        <p:txBody>
          <a:bodyPr/>
          <a:lstStyle>
            <a:lvl1pPr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4213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&amp;Title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696995"/>
            <a:ext cx="4137025" cy="4627605"/>
          </a:xfrm>
        </p:spPr>
        <p:txBody>
          <a:bodyPr/>
          <a:lstStyle>
            <a:lvl1pPr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05233"/>
            <a:ext cx="4138612" cy="4619368"/>
          </a:xfrm>
        </p:spPr>
        <p:txBody>
          <a:bodyPr/>
          <a:lstStyle>
            <a:lvl1pPr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7554" y="1124451"/>
            <a:ext cx="4138612" cy="514880"/>
          </a:xfrm>
        </p:spPr>
        <p:txBody>
          <a:bodyPr/>
          <a:lstStyle>
            <a:lvl1pPr marL="0" indent="0" algn="ctr">
              <a:buNone/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351522" y="1112095"/>
            <a:ext cx="4138612" cy="514880"/>
          </a:xfrm>
        </p:spPr>
        <p:txBody>
          <a:bodyPr/>
          <a:lstStyle>
            <a:lvl1pPr marL="0" indent="0" algn="ctr">
              <a:buNone/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969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075267"/>
            <a:ext cx="4137025" cy="2582723"/>
          </a:xfrm>
        </p:spPr>
        <p:txBody>
          <a:bodyPr/>
          <a:lstStyle>
            <a:lvl1pPr marL="274320"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83733"/>
            <a:ext cx="4138612" cy="2582105"/>
          </a:xfrm>
        </p:spPr>
        <p:txBody>
          <a:bodyPr/>
          <a:lstStyle>
            <a:lvl1pPr marL="274320"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54013" y="3731501"/>
            <a:ext cx="4137025" cy="2610032"/>
          </a:xfrm>
        </p:spPr>
        <p:txBody>
          <a:bodyPr/>
          <a:lstStyle>
            <a:lvl1pPr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43438" y="3731741"/>
            <a:ext cx="4138612" cy="2601326"/>
          </a:xfrm>
        </p:spPr>
        <p:txBody>
          <a:bodyPr/>
          <a:lstStyle>
            <a:lvl1pPr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7813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00588" y="1100667"/>
            <a:ext cx="4079345" cy="2606360"/>
          </a:xfrm>
        </p:spPr>
        <p:txBody>
          <a:bodyPr/>
          <a:lstStyle>
            <a:lvl2pPr marL="548640">
              <a:defRPr i="0"/>
            </a:lvl2pPr>
            <a:lvl3pPr marL="822960">
              <a:defRPr i="0"/>
            </a:lvl3pPr>
            <a:lvl4pPr marL="1097280">
              <a:defRPr i="0"/>
            </a:lvl4pPr>
            <a:lvl5pPr marL="1371600">
              <a:defRPr i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00588" y="3822357"/>
            <a:ext cx="4087812" cy="2476843"/>
          </a:xfrm>
        </p:spPr>
        <p:txBody>
          <a:bodyPr/>
          <a:lstStyle>
            <a:lvl2pPr marL="548640">
              <a:defRPr i="0"/>
            </a:lvl2pPr>
            <a:lvl3pPr marL="822960">
              <a:defRPr i="0"/>
            </a:lvl3pPr>
            <a:lvl4pPr marL="1097280">
              <a:defRPr i="0"/>
            </a:lvl4pPr>
            <a:lvl5pPr marL="1371600">
              <a:defRPr i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100668"/>
            <a:ext cx="4086224" cy="5215466"/>
          </a:xfrm>
        </p:spPr>
        <p:txBody>
          <a:bodyPr>
            <a:normAutofit/>
          </a:bodyPr>
          <a:lstStyle>
            <a:lvl1pPr>
              <a:defRPr sz="2000"/>
            </a:lvl1pPr>
            <a:lvl2pPr marL="548640" indent="-228600">
              <a:defRPr sz="1800" i="0"/>
            </a:lvl2pPr>
            <a:lvl3pPr marL="822960" indent="-228600">
              <a:defRPr sz="1600" i="0"/>
            </a:lvl3pPr>
            <a:lvl4pPr marL="1097280" indent="-228600">
              <a:defRPr sz="1400" i="0"/>
            </a:lvl4pPr>
            <a:lvl5pPr marL="1371600" indent="-228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58332" y="377287"/>
            <a:ext cx="6970025" cy="5279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846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ntent 2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47132" y="1100667"/>
            <a:ext cx="8568267" cy="2606360"/>
          </a:xfrm>
        </p:spPr>
        <p:txBody>
          <a:bodyPr/>
          <a:lstStyle>
            <a:lvl2pPr marL="548640">
              <a:defRPr i="0"/>
            </a:lvl2pPr>
            <a:lvl3pPr marL="822960">
              <a:defRPr i="0"/>
            </a:lvl3pPr>
            <a:lvl4pPr marL="1097280">
              <a:defRPr i="0"/>
            </a:lvl4pPr>
            <a:lvl5pPr marL="1371600">
              <a:defRPr i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5600" y="3822357"/>
            <a:ext cx="8559800" cy="2510710"/>
          </a:xfrm>
        </p:spPr>
        <p:txBody>
          <a:bodyPr/>
          <a:lstStyle>
            <a:lvl2pPr marL="548640">
              <a:defRPr i="0"/>
            </a:lvl2pPr>
            <a:lvl3pPr marL="822960">
              <a:defRPr i="0"/>
            </a:lvl3pPr>
            <a:lvl4pPr marL="1097280">
              <a:defRPr i="0"/>
            </a:lvl4pPr>
            <a:lvl5pPr marL="1371600">
              <a:defRPr i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8332" y="377287"/>
            <a:ext cx="6970025" cy="5279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107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Horz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3"/>
          </p:nvPr>
        </p:nvSpPr>
        <p:spPr>
          <a:xfrm>
            <a:off x="337751" y="3822357"/>
            <a:ext cx="8450649" cy="2510710"/>
          </a:xfrm>
        </p:spPr>
        <p:txBody>
          <a:bodyPr/>
          <a:lstStyle>
            <a:lvl2pPr marL="548640">
              <a:defRPr i="0"/>
            </a:lvl2pPr>
            <a:lvl3pPr marL="822960">
              <a:defRPr i="0"/>
            </a:lvl3pPr>
            <a:lvl4pPr marL="1097280">
              <a:defRPr i="0"/>
            </a:lvl4pPr>
            <a:lvl5pPr marL="1371600">
              <a:defRPr i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075267"/>
            <a:ext cx="4137025" cy="2582723"/>
          </a:xfrm>
        </p:spPr>
        <p:txBody>
          <a:bodyPr/>
          <a:lstStyle>
            <a:lvl1pPr marL="274320"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83733"/>
            <a:ext cx="4138612" cy="2582105"/>
          </a:xfrm>
        </p:spPr>
        <p:txBody>
          <a:bodyPr/>
          <a:lstStyle>
            <a:lvl1pPr marL="274320"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930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3094" y="33868"/>
            <a:ext cx="783643" cy="703209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58332" y="377287"/>
            <a:ext cx="6970025" cy="52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107643"/>
            <a:ext cx="8428037" cy="523389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77" name="Text Box 53"/>
          <p:cNvSpPr txBox="1">
            <a:spLocks noChangeArrowheads="1"/>
          </p:cNvSpPr>
          <p:nvPr/>
        </p:nvSpPr>
        <p:spPr bwMode="auto">
          <a:xfrm>
            <a:off x="96838" y="6694488"/>
            <a:ext cx="395287" cy="9366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r">
              <a:buFont typeface="Wingdings" pitchFamily="2" charset="2"/>
              <a:buNone/>
            </a:pPr>
            <a:fld id="{3A77E5B8-F2F4-4C7A-97C9-4FBCCE67BFAB}" type="datetime1">
              <a:rPr lang="en-US" sz="700"/>
              <a:pPr algn="r">
                <a:buFont typeface="Wingdings" pitchFamily="2" charset="2"/>
                <a:buNone/>
              </a:pPr>
              <a:t>8/19/2019</a:t>
            </a:fld>
            <a:endParaRPr lang="en-US" dirty="0"/>
          </a:p>
        </p:txBody>
      </p:sp>
      <p:sp>
        <p:nvSpPr>
          <p:cNvPr id="19" name="Rectangle 205"/>
          <p:cNvSpPr>
            <a:spLocks noChangeArrowheads="1"/>
          </p:cNvSpPr>
          <p:nvPr/>
        </p:nvSpPr>
        <p:spPr bwMode="auto">
          <a:xfrm flipV="1">
            <a:off x="0" y="961697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34640" y="905256"/>
            <a:ext cx="3474720" cy="184666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</a:rPr>
              <a:t>AFLCMC… Providing the Warfighter’s Edge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4670" y="74116"/>
            <a:ext cx="829733" cy="82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581" y="259663"/>
            <a:ext cx="690035" cy="678739"/>
          </a:xfrm>
          <a:prstGeom prst="rect">
            <a:avLst/>
          </a:prstGeom>
          <a:noFill/>
        </p:spPr>
      </p:pic>
      <p:sp>
        <p:nvSpPr>
          <p:cNvPr id="23" name="Rectangle 205"/>
          <p:cNvSpPr>
            <a:spLocks noChangeArrowheads="1"/>
          </p:cNvSpPr>
          <p:nvPr/>
        </p:nvSpPr>
        <p:spPr bwMode="auto">
          <a:xfrm flipV="1">
            <a:off x="5858" y="6380500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18869" y="6587910"/>
            <a:ext cx="944490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 smtClean="0"/>
              <a:t>Page </a:t>
            </a:r>
            <a:fld id="{EB4272A9-551D-4104-9843-8D6103A9AB27}" type="slidenum">
              <a:rPr lang="en-US" sz="1000" smtClean="0"/>
              <a:pPr>
                <a:buNone/>
              </a:pPr>
              <a:t>‹#›</a:t>
            </a:fld>
            <a:r>
              <a:rPr lang="en-US" sz="1000" dirty="0" smtClean="0"/>
              <a:t> of</a:t>
            </a:r>
            <a:r>
              <a:rPr lang="en-US" sz="1000" baseline="0" dirty="0" smtClean="0"/>
              <a:t> 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775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87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87000"/>
        </a:lnSpc>
        <a:spcBef>
          <a:spcPct val="30000"/>
        </a:spcBef>
        <a:spcAft>
          <a:spcPct val="0"/>
        </a:spcAft>
        <a:buSzPct val="80000"/>
        <a:buChar char="–"/>
        <a:defRPr b="1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7000"/>
        </a:lnSpc>
        <a:spcBef>
          <a:spcPct val="30000"/>
        </a:spcBef>
        <a:spcAft>
          <a:spcPct val="0"/>
        </a:spcAft>
        <a:buSzPct val="80000"/>
        <a:buChar char="»"/>
        <a:defRPr sz="1600" b="1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­"/>
        <a:defRPr sz="1600" b="1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56251"/>
      </p:ext>
    </p:extLst>
  </p:cSld>
  <p:clrMapOvr>
    <a:masterClrMapping/>
  </p:clrMapOvr>
</p:sld>
</file>

<file path=ppt/theme/theme1.xml><?xml version="1.0" encoding="utf-8"?>
<a:theme xmlns:a="http://schemas.openxmlformats.org/drawingml/2006/main" name="EZJA Brief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ND Briefing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F348D"/>
        </a:solidFill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orthographicFront"/>
          <a:lightRig rig="threePt" dir="t"/>
        </a:scene3d>
        <a:sp3d>
          <a:bevelT w="165100" prst="coolSlant"/>
        </a:sp3d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88000"/>
          </a:lnSpc>
          <a:spcBef>
            <a:spcPct val="30000"/>
          </a:spcBef>
          <a:spcAft>
            <a:spcPct val="0"/>
          </a:spcAft>
          <a:buClrTx/>
          <a:buSzPct val="78000"/>
          <a:buNone/>
          <a:tabLst/>
          <a:defRPr kumimoji="0" sz="2000" b="1" i="0" u="none" strike="noStrike" cap="none" normalizeH="0" baseline="0" dirty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solidFill>
          <a:srgbClr val="99CCFF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buNone/>
          <a:defRPr dirty="0" smtClean="0"/>
        </a:defPPr>
      </a:lstStyle>
    </a:txDef>
  </a:objectDefaults>
  <a:extraClrSchemeLst>
    <a:extraClrScheme>
      <a:clrScheme name="END Briefing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Briefing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EZJA.Briefing.Template.12.12.2018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Symbol</vt:lpstr>
      <vt:lpstr>Wingdings</vt:lpstr>
      <vt:lpstr>EZJA Briefing Template</vt:lpstr>
      <vt:lpstr>PowerPoint Presentation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A. Hole</dc:creator>
  <cp:lastModifiedBy>Jeff A. Hole</cp:lastModifiedBy>
  <cp:revision>2</cp:revision>
  <dcterms:created xsi:type="dcterms:W3CDTF">2019-08-19T19:58:22Z</dcterms:created>
  <dcterms:modified xsi:type="dcterms:W3CDTF">2019-08-19T19:58:45Z</dcterms:modified>
</cp:coreProperties>
</file>