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3" r:id="rId3"/>
    <p:sldId id="264" r:id="rId4"/>
    <p:sldId id="265" r:id="rId5"/>
    <p:sldId id="285" r:id="rId6"/>
    <p:sldId id="290" r:id="rId7"/>
    <p:sldId id="286" r:id="rId8"/>
    <p:sldId id="291" r:id="rId9"/>
    <p:sldId id="287" r:id="rId10"/>
    <p:sldId id="292" r:id="rId11"/>
    <p:sldId id="288" r:id="rId12"/>
    <p:sldId id="293" r:id="rId13"/>
    <p:sldId id="289" r:id="rId14"/>
    <p:sldId id="294" r:id="rId15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98"/>
    <a:srgbClr val="9C5B32"/>
    <a:srgbClr val="FFFFFF"/>
    <a:srgbClr val="D19163"/>
    <a:srgbClr val="E2C8A6"/>
    <a:srgbClr val="837057"/>
    <a:srgbClr val="8D6245"/>
    <a:srgbClr val="68564A"/>
    <a:srgbClr val="76523C"/>
    <a:srgbClr val="0301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36" d="100"/>
          <a:sy n="36" d="100"/>
        </p:scale>
        <p:origin x="1396" y="4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xmlns="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A01F6-44E6-448B-9319-3BC869F75E0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31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A01F6-44E6-448B-9319-3BC869F75E0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5150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A01F6-44E6-448B-9319-3BC869F75E03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20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A01F6-44E6-448B-9319-3BC869F75E03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7644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A01F6-44E6-448B-9319-3BC869F75E03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434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A01F6-44E6-448B-9319-3BC869F75E03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4575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AA1B-DFB8-467D-A20E-1BF5C572C99B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FELIPE AGUIAR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60646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AA1B-DFB8-467D-A20E-1BF5C572C99B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FELIPE AGUIAR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67376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AA1B-DFB8-467D-A20E-1BF5C572C99B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FELIPE AGUIAR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352510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AA1B-DFB8-467D-A20E-1BF5C572C99B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FELIPE AGUIAR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894228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FELIPE AGUIAR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44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FELIPE AGUIAR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4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16/01/2025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FELIPE AGUIAR</a:t>
            </a:r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797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AA1B-DFB8-467D-A20E-1BF5C572C99B}" type="datetime1">
              <a:rPr lang="pt-BR" smtClean="0"/>
              <a:t>16/01/2025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FELIPE AGUIAR</a:t>
            </a: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922657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AA1B-DFB8-467D-A20E-1BF5C572C99B}" type="datetime1">
              <a:rPr lang="pt-BR" smtClean="0"/>
              <a:t>16/01/2025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FELIPE AGUIAR</a:t>
            </a: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37775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FELIPE AGUIAR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5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mtClean="0"/>
              <a:t>SELETORES CSS PARA JEDIS - FELIPE AGUIAR</a:t>
            </a: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26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 smtClean="0"/>
              <a:t>SELETORES CSS PARA JEDIS - FELIPE AGUIAR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3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-19700" y="0"/>
            <a:ext cx="9620900" cy="12801600"/>
          </a:xfrm>
          <a:prstGeom prst="rect">
            <a:avLst/>
          </a:prstGeom>
          <a:solidFill>
            <a:srgbClr val="03010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0665" y="2667184"/>
            <a:ext cx="7772400" cy="7772400"/>
          </a:xfrm>
          <a:prstGeom prst="rect">
            <a:avLst/>
          </a:prstGeom>
        </p:spPr>
      </p:pic>
      <p:sp>
        <p:nvSpPr>
          <p:cNvPr id="14" name="fundo_subtitulo">
            <a:extLst>
              <a:ext uri="{FF2B5EF4-FFF2-40B4-BE49-F238E27FC236}">
                <a16:creationId xmlns:a16="http://schemas.microsoft.com/office/drawing/2014/main" xmlns="" id="{CECE1AD7-AD65-2877-B848-F4A38CF96147}"/>
              </a:ext>
            </a:extLst>
          </p:cNvPr>
          <p:cNvSpPr/>
          <p:nvPr/>
        </p:nvSpPr>
        <p:spPr>
          <a:xfrm>
            <a:off x="0" y="2014154"/>
            <a:ext cx="9601200" cy="830997"/>
          </a:xfrm>
          <a:prstGeom prst="rect">
            <a:avLst/>
          </a:prstGeom>
          <a:solidFill>
            <a:srgbClr val="765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xmlns="" id="{87405FB1-0AFE-DF6D-4838-8755D3F2C988}"/>
              </a:ext>
            </a:extLst>
          </p:cNvPr>
          <p:cNvSpPr txBox="1"/>
          <p:nvPr/>
        </p:nvSpPr>
        <p:spPr>
          <a:xfrm>
            <a:off x="371400" y="816259"/>
            <a:ext cx="9350779" cy="1938992"/>
          </a:xfrm>
          <a:prstGeom prst="rect">
            <a:avLst/>
          </a:prstGeom>
          <a:noFill/>
          <a:effectLst>
            <a:glow rad="1104900">
              <a:schemeClr val="accent1">
                <a:alpha val="28000"/>
              </a:schemeClr>
            </a:glow>
            <a:outerShdw blurRad="50800" dist="50800" dir="5400000" algn="ctr" rotWithShape="0">
              <a:srgbClr val="000000"/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6000" dirty="0" smtClean="0">
                <a:ln>
                  <a:solidFill>
                    <a:srgbClr val="8D6245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latin typeface="Berlin Sans FB Demi" panose="020E0802020502020306" pitchFamily="34" charset="0"/>
              </a:rPr>
              <a:t>SÍNDROME DE BURNOUT</a:t>
            </a:r>
            <a:endParaRPr lang="pt-BR" sz="6000" dirty="0" smtClean="0">
              <a:ln>
                <a:solidFill>
                  <a:srgbClr val="8D6245"/>
                </a:solidFill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glow rad="228600">
                  <a:schemeClr val="accent3">
                    <a:satMod val="175000"/>
                    <a:alpha val="40000"/>
                  </a:schemeClr>
                </a:glow>
              </a:effectLst>
              <a:latin typeface="Berlin Sans FB Demi" panose="020E0802020502020306" pitchFamily="34" charset="0"/>
            </a:endParaRPr>
          </a:p>
          <a:p>
            <a:endParaRPr lang="pt-BR" sz="6000" dirty="0">
              <a:solidFill>
                <a:schemeClr val="bg1"/>
              </a:solidFill>
              <a:effectLst>
                <a:glow rad="342900">
                  <a:srgbClr val="37ABFF"/>
                </a:glow>
              </a:effectLst>
              <a:latin typeface="8BIT WONDER" panose="00000400000000000000" pitchFamily="2" charset="0"/>
            </a:endParaRPr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xmlns="" id="{429024B7-8E30-E5DB-74CA-5CCE07B84C5A}"/>
              </a:ext>
            </a:extLst>
          </p:cNvPr>
          <p:cNvSpPr txBox="1"/>
          <p:nvPr/>
        </p:nvSpPr>
        <p:spPr>
          <a:xfrm>
            <a:off x="93636" y="2063533"/>
            <a:ext cx="9628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solidFill>
                  <a:srgbClr val="D2B498"/>
                </a:solidFill>
                <a:latin typeface="Impact" panose="020B0806030902050204" pitchFamily="34" charset="0"/>
              </a:rPr>
              <a:t>COMO RECUPERAR SUA ENERGIA NO TRABALHO</a:t>
            </a:r>
          </a:p>
          <a:p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xmlns="" id="{6275A980-272E-6995-30C1-C7DA34BD34F2}"/>
              </a:ext>
            </a:extLst>
          </p:cNvPr>
          <p:cNvSpPr txBox="1"/>
          <p:nvPr/>
        </p:nvSpPr>
        <p:spPr>
          <a:xfrm>
            <a:off x="3008282" y="11632661"/>
            <a:ext cx="3584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D0A27"/>
                </a:solidFill>
                <a:latin typeface="Impact" panose="020B0806030902050204" pitchFamily="34" charset="0"/>
              </a:rPr>
              <a:t>FELIPE AGUIAR</a:t>
            </a:r>
          </a:p>
        </p:txBody>
      </p:sp>
      <p:sp>
        <p:nvSpPr>
          <p:cNvPr id="15" name="subtitulo_componente">
            <a:extLst>
              <a:ext uri="{FF2B5EF4-FFF2-40B4-BE49-F238E27FC236}">
                <a16:creationId xmlns:a16="http://schemas.microsoft.com/office/drawing/2014/main" xmlns="" id="{4AC64B63-F496-F80D-2DF0-D95D155A98DB}"/>
              </a:ext>
            </a:extLst>
          </p:cNvPr>
          <p:cNvSpPr txBox="1"/>
          <p:nvPr/>
        </p:nvSpPr>
        <p:spPr>
          <a:xfrm>
            <a:off x="0" y="10358189"/>
            <a:ext cx="9601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pt-BR" sz="3200" b="1" dirty="0">
                <a:solidFill>
                  <a:srgbClr val="E2C8A6"/>
                </a:solidFill>
                <a:latin typeface="Arial" panose="020B0604020202020204" pitchFamily="34" charset="0"/>
              </a:rPr>
              <a:t>Supere o esgotamento, recupere sua energia e alcance o equilíbrio entre vida e trabalho.</a:t>
            </a:r>
            <a:endParaRPr lang="pt-BR" sz="3200" dirty="0">
              <a:solidFill>
                <a:srgbClr val="E2C8A6"/>
              </a:solidFill>
              <a:latin typeface="Arial" panose="020B0604020202020204" pitchFamily="34" charset="0"/>
            </a:endParaRPr>
          </a:p>
          <a:p>
            <a:pPr algn="ctr"/>
            <a:endParaRPr lang="pt-BR" sz="3200" dirty="0">
              <a:solidFill>
                <a:srgbClr val="E2C8A6"/>
              </a:solidFill>
              <a:latin typeface="+mj-lt"/>
            </a:endParaRPr>
          </a:p>
        </p:txBody>
      </p:sp>
      <p:sp>
        <p:nvSpPr>
          <p:cNvPr id="23" name="fundo_subtitulo">
            <a:extLst>
              <a:ext uri="{FF2B5EF4-FFF2-40B4-BE49-F238E27FC236}">
                <a16:creationId xmlns:a16="http://schemas.microsoft.com/office/drawing/2014/main" xmlns="" id="{CECE1AD7-AD65-2877-B848-F4A38CF96147}"/>
              </a:ext>
            </a:extLst>
          </p:cNvPr>
          <p:cNvSpPr/>
          <p:nvPr/>
        </p:nvSpPr>
        <p:spPr>
          <a:xfrm>
            <a:off x="2584938" y="11738650"/>
            <a:ext cx="3675185" cy="725008"/>
          </a:xfrm>
          <a:prstGeom prst="rect">
            <a:avLst/>
          </a:prstGeom>
          <a:solidFill>
            <a:srgbClr val="7652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subtitulo">
            <a:extLst>
              <a:ext uri="{FF2B5EF4-FFF2-40B4-BE49-F238E27FC236}">
                <a16:creationId xmlns:a16="http://schemas.microsoft.com/office/drawing/2014/main" xmlns="" id="{429024B7-8E30-E5DB-74CA-5CCE07B84C5A}"/>
              </a:ext>
            </a:extLst>
          </p:cNvPr>
          <p:cNvSpPr txBox="1"/>
          <p:nvPr/>
        </p:nvSpPr>
        <p:spPr>
          <a:xfrm>
            <a:off x="2765860" y="11734517"/>
            <a:ext cx="416248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 smtClean="0">
                <a:solidFill>
                  <a:srgbClr val="D2B498"/>
                </a:solidFill>
                <a:latin typeface="Impact" panose="020B0806030902050204" pitchFamily="34" charset="0"/>
              </a:rPr>
              <a:t>JAQUELINE VIETRO</a:t>
            </a:r>
          </a:p>
          <a:p>
            <a:endParaRPr lang="pt-BR" sz="4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92277" y="2833557"/>
            <a:ext cx="7816645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lvl="1"/>
            <a:r>
              <a:rPr lang="pt-BR" sz="2400" b="1" dirty="0"/>
              <a:t>Terapia Cognitivo-Comportamental (TCC)</a:t>
            </a:r>
            <a:r>
              <a:rPr lang="pt-BR" sz="2400" dirty="0"/>
              <a:t>: Ajuda a identificar e modificar padrões de pensamento e comportamento prejudiciais relacionados ao trabalho e ao estresse</a:t>
            </a:r>
            <a:r>
              <a:rPr lang="pt-BR" sz="2400" dirty="0" smtClean="0"/>
              <a:t>.</a:t>
            </a:r>
          </a:p>
          <a:p>
            <a:pPr lvl="1"/>
            <a:endParaRPr lang="pt-BR" sz="2400" dirty="0"/>
          </a:p>
          <a:p>
            <a:pPr lvl="1"/>
            <a:r>
              <a:rPr lang="pt-BR" sz="2400" b="1" dirty="0"/>
              <a:t>Terapias de relaxamento</a:t>
            </a:r>
            <a:r>
              <a:rPr lang="pt-BR" sz="2400" dirty="0"/>
              <a:t>: Técnicas como </a:t>
            </a:r>
            <a:r>
              <a:rPr lang="pt-BR" sz="2400" dirty="0" err="1"/>
              <a:t>mindfulness</a:t>
            </a:r>
            <a:r>
              <a:rPr lang="pt-BR" sz="2400" dirty="0"/>
              <a:t>, meditação e yoga podem auxiliar na redução do estresse</a:t>
            </a:r>
            <a:r>
              <a:rPr lang="pt-BR" sz="2400" dirty="0" smtClean="0"/>
              <a:t>.</a:t>
            </a:r>
          </a:p>
          <a:p>
            <a:pPr lvl="1"/>
            <a:endParaRPr lang="pt-BR" sz="2400" dirty="0"/>
          </a:p>
          <a:p>
            <a:pPr lvl="1"/>
            <a:r>
              <a:rPr lang="pt-BR" sz="2400" b="1" dirty="0"/>
              <a:t>Uso de medicamentos</a:t>
            </a:r>
            <a:r>
              <a:rPr lang="pt-BR" sz="2400" dirty="0"/>
              <a:t>: Em casos mais graves, o médico pode prescrever antidepressivos ou ansiolíticos para aliviar os sintomas mais intensos.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1714215" y="74417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Tipos de tratamento </a:t>
            </a:r>
            <a:r>
              <a:rPr lang="pt-BR" dirty="0" smtClean="0"/>
              <a:t>recomendados</a:t>
            </a:r>
            <a:endParaRPr lang="pt-BR" dirty="0"/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25710" y="11865189"/>
            <a:ext cx="7783122" cy="681567"/>
          </a:xfrm>
        </p:spPr>
        <p:txBody>
          <a:bodyPr/>
          <a:lstStyle/>
          <a:p>
            <a:pPr algn="l"/>
            <a:r>
              <a:rPr lang="pt-BR" dirty="0" smtClean="0"/>
              <a:t>BURNOUT: COMO RECUPERAR SUA ENERGIA NO TRABLHO - JAQUELINE VIETRO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xmlns="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sp>
        <p:nvSpPr>
          <p:cNvPr id="10" name="Divisa 9"/>
          <p:cNvSpPr/>
          <p:nvPr/>
        </p:nvSpPr>
        <p:spPr>
          <a:xfrm rot="16200000">
            <a:off x="-226536" y="-419770"/>
            <a:ext cx="2264948" cy="839541"/>
          </a:xfrm>
          <a:prstGeom prst="chevron">
            <a:avLst/>
          </a:prstGeom>
          <a:gradFill flip="none" rotWithShape="1">
            <a:gsLst>
              <a:gs pos="0">
                <a:srgbClr val="9C5B32">
                  <a:shade val="30000"/>
                  <a:satMod val="115000"/>
                </a:srgbClr>
              </a:gs>
              <a:gs pos="50000">
                <a:srgbClr val="9C5B32">
                  <a:shade val="67500"/>
                  <a:satMod val="115000"/>
                </a:srgbClr>
              </a:gs>
              <a:gs pos="100000">
                <a:srgbClr val="9C5B32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77800">
              <a:srgbClr val="E2C8A6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D19163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1226725" y="2077989"/>
            <a:ext cx="7731978" cy="127167"/>
          </a:xfrm>
          <a:prstGeom prst="rect">
            <a:avLst/>
          </a:prstGeom>
          <a:gradFill flip="none" rotWithShape="1">
            <a:gsLst>
              <a:gs pos="0">
                <a:srgbClr val="D19163"/>
              </a:gs>
              <a:gs pos="81000">
                <a:srgbClr val="D2B498">
                  <a:shade val="67500"/>
                  <a:satMod val="115000"/>
                </a:srgbClr>
              </a:gs>
              <a:gs pos="100000">
                <a:srgbClr val="D2B49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D19163"/>
                </a:solidFill>
              </a:ln>
              <a:solidFill>
                <a:srgbClr val="D19163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47" y="9812221"/>
            <a:ext cx="1725706" cy="19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50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0B0E586-87BE-933D-F40E-E3BBA13856E0}"/>
              </a:ext>
            </a:extLst>
          </p:cNvPr>
          <p:cNvSpPr/>
          <p:nvPr/>
        </p:nvSpPr>
        <p:spPr>
          <a:xfrm>
            <a:off x="0" y="0"/>
            <a:ext cx="9618785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93533FB0-D3C0-9791-4F72-0D1731465A20}"/>
              </a:ext>
            </a:extLst>
          </p:cNvPr>
          <p:cNvSpPr txBox="1"/>
          <p:nvPr/>
        </p:nvSpPr>
        <p:spPr>
          <a:xfrm>
            <a:off x="263769" y="7173462"/>
            <a:ext cx="9337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rgbClr val="D2B498"/>
                </a:solidFill>
                <a:latin typeface="Impact" panose="020B0806030902050204" pitchFamily="34" charset="0"/>
              </a:defRPr>
            </a:lvl1pPr>
          </a:lstStyle>
          <a:p>
            <a:r>
              <a:rPr lang="pt-BR" dirty="0" smtClean="0"/>
              <a:t>Melhorando a Condição de Vida e Trabalho</a:t>
            </a:r>
            <a:endParaRPr lang="pt-BR" dirty="0"/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xmlns="" id="{0E49EEBC-3AEF-FA23-4067-E0866590C14C}"/>
              </a:ext>
            </a:extLst>
          </p:cNvPr>
          <p:cNvSpPr txBox="1"/>
          <p:nvPr/>
        </p:nvSpPr>
        <p:spPr>
          <a:xfrm>
            <a:off x="3720805" y="2330969"/>
            <a:ext cx="41401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b="1" dirty="0" smtClean="0">
                <a:ln w="57150" cmpd="sng">
                  <a:solidFill>
                    <a:srgbClr val="D19163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05</a:t>
            </a:r>
            <a:endParaRPr lang="pt-BR" sz="19900" b="1" dirty="0">
              <a:ln w="57150" cmpd="sng">
                <a:solidFill>
                  <a:srgbClr val="D19163"/>
                </a:solidFill>
                <a:prstDash val="solid"/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553879" y="6122352"/>
            <a:ext cx="8505176" cy="106262"/>
          </a:xfrm>
          <a:prstGeom prst="rect">
            <a:avLst/>
          </a:prstGeom>
          <a:gradFill flip="none" rotWithShape="1">
            <a:gsLst>
              <a:gs pos="1000">
                <a:srgbClr val="8D6245">
                  <a:shade val="30000"/>
                  <a:satMod val="115000"/>
                </a:srgbClr>
              </a:gs>
              <a:gs pos="50000">
                <a:srgbClr val="8D6245">
                  <a:shade val="67500"/>
                  <a:satMod val="115000"/>
                </a:srgbClr>
              </a:gs>
              <a:gs pos="100000">
                <a:srgbClr val="D1916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D19163"/>
                </a:solidFill>
              </a:ln>
              <a:solidFill>
                <a:srgbClr val="D19163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06" y="2563327"/>
            <a:ext cx="1901854" cy="243006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400300" y="6077635"/>
            <a:ext cx="4800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Entendendo a Síndrome de </a:t>
            </a:r>
            <a:r>
              <a:rPr lang="pt-BR" b="1" dirty="0" err="1"/>
              <a:t>Burnout</a:t>
            </a:r>
            <a:r>
              <a:rPr lang="pt-BR" b="1" dirty="0"/>
              <a:t> no Ambiente de Trabalho</a:t>
            </a:r>
          </a:p>
        </p:txBody>
      </p:sp>
    </p:spTree>
    <p:extLst>
      <p:ext uri="{BB962C8B-B14F-4D97-AF65-F5344CB8AC3E}">
        <p14:creationId xmlns:p14="http://schemas.microsoft.com/office/powerpoint/2010/main" val="268021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92277" y="2939063"/>
            <a:ext cx="781664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Superar </a:t>
            </a:r>
            <a:r>
              <a:rPr lang="pt-BR" sz="2400" dirty="0"/>
              <a:t>o </a:t>
            </a:r>
            <a:r>
              <a:rPr lang="pt-BR" sz="2400" dirty="0" err="1"/>
              <a:t>burnout</a:t>
            </a:r>
            <a:r>
              <a:rPr lang="pt-BR" sz="2400" dirty="0"/>
              <a:t> também envolve mudar alguns hábitos diários e estabelecer um novo equilíbrio entre vida pessoal e profissional. Aqui estão algumas dicas práticas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r>
              <a:rPr lang="pt-BR" sz="2400" b="1" dirty="0"/>
              <a:t>Estabeleça limites claros</a:t>
            </a:r>
            <a:r>
              <a:rPr lang="pt-BR" sz="2400" dirty="0"/>
              <a:t>: Defina horários para trabalhar e descansar, evitando sobrecarga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b="1" dirty="0"/>
              <a:t>Pratique o autocuidado</a:t>
            </a:r>
            <a:r>
              <a:rPr lang="pt-BR" sz="2400" dirty="0"/>
              <a:t>: Dedique tempo a atividades que promovam seu bem-estar, como exercícios, leitura ou meditação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b="1" dirty="0"/>
              <a:t>Desconecte-se</a:t>
            </a:r>
            <a:r>
              <a:rPr lang="pt-BR" sz="2400" dirty="0"/>
              <a:t>: Reserve momentos longe das telas e das demandas do trabalho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b="1" dirty="0"/>
              <a:t>Organize sua rotina</a:t>
            </a:r>
            <a:r>
              <a:rPr lang="pt-BR" sz="2400" dirty="0"/>
              <a:t>: Planeje suas tarefas de forma realista e priorize as mais importantes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b="1" dirty="0"/>
              <a:t>Busque atividades prazerosas</a:t>
            </a:r>
            <a:r>
              <a:rPr lang="pt-BR" sz="2400" dirty="0"/>
              <a:t>: Encontre espaço na sua agenda para hobbies ou momentos de lazer.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1714215" y="533151"/>
            <a:ext cx="78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Melhorando a Condição de Vida e Trabalho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25710" y="11865189"/>
            <a:ext cx="7783122" cy="681567"/>
          </a:xfrm>
        </p:spPr>
        <p:txBody>
          <a:bodyPr/>
          <a:lstStyle/>
          <a:p>
            <a:pPr algn="l"/>
            <a:r>
              <a:rPr lang="pt-BR" dirty="0" smtClean="0"/>
              <a:t>BURNOUT: COMO RECUPERAR SUA ENERGIA NO TRABLHO - JAQUELINE VIETRO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xmlns="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/>
          </a:p>
        </p:txBody>
      </p:sp>
      <p:sp>
        <p:nvSpPr>
          <p:cNvPr id="10" name="Divisa 9"/>
          <p:cNvSpPr/>
          <p:nvPr/>
        </p:nvSpPr>
        <p:spPr>
          <a:xfrm rot="16200000">
            <a:off x="-226536" y="-419770"/>
            <a:ext cx="2264948" cy="839541"/>
          </a:xfrm>
          <a:prstGeom prst="chevron">
            <a:avLst/>
          </a:prstGeom>
          <a:gradFill flip="none" rotWithShape="1">
            <a:gsLst>
              <a:gs pos="0">
                <a:srgbClr val="9C5B32">
                  <a:shade val="30000"/>
                  <a:satMod val="115000"/>
                </a:srgbClr>
              </a:gs>
              <a:gs pos="50000">
                <a:srgbClr val="9C5B32">
                  <a:shade val="67500"/>
                  <a:satMod val="115000"/>
                </a:srgbClr>
              </a:gs>
              <a:gs pos="100000">
                <a:srgbClr val="9C5B32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77800">
              <a:srgbClr val="E2C8A6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D19163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1226725" y="2253839"/>
            <a:ext cx="7731978" cy="127167"/>
          </a:xfrm>
          <a:prstGeom prst="rect">
            <a:avLst/>
          </a:prstGeom>
          <a:gradFill flip="none" rotWithShape="1">
            <a:gsLst>
              <a:gs pos="0">
                <a:srgbClr val="D19163"/>
              </a:gs>
              <a:gs pos="81000">
                <a:srgbClr val="D2B498">
                  <a:shade val="67500"/>
                  <a:satMod val="115000"/>
                </a:srgbClr>
              </a:gs>
              <a:gs pos="100000">
                <a:srgbClr val="D2B49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D19163"/>
                </a:solidFill>
              </a:ln>
              <a:solidFill>
                <a:srgbClr val="D19163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47" y="9812221"/>
            <a:ext cx="1725706" cy="19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2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0B0E586-87BE-933D-F40E-E3BBA13856E0}"/>
              </a:ext>
            </a:extLst>
          </p:cNvPr>
          <p:cNvSpPr/>
          <p:nvPr/>
        </p:nvSpPr>
        <p:spPr>
          <a:xfrm>
            <a:off x="-175847" y="0"/>
            <a:ext cx="9952893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93533FB0-D3C0-9791-4F72-0D1731465A20}"/>
              </a:ext>
            </a:extLst>
          </p:cNvPr>
          <p:cNvSpPr txBox="1"/>
          <p:nvPr/>
        </p:nvSpPr>
        <p:spPr>
          <a:xfrm>
            <a:off x="263769" y="7173462"/>
            <a:ext cx="9337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rgbClr val="D2B498"/>
                </a:solidFill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Coloque Sua Saúde em Primeiro Lugar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xmlns="" id="{0E49EEBC-3AEF-FA23-4067-E0866590C14C}"/>
              </a:ext>
            </a:extLst>
          </p:cNvPr>
          <p:cNvSpPr txBox="1"/>
          <p:nvPr/>
        </p:nvSpPr>
        <p:spPr>
          <a:xfrm>
            <a:off x="3720805" y="2330969"/>
            <a:ext cx="414017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b="1" dirty="0" smtClean="0">
                <a:ln w="57150" cmpd="sng">
                  <a:solidFill>
                    <a:srgbClr val="D19163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06</a:t>
            </a:r>
          </a:p>
          <a:p>
            <a:pPr algn="ctr"/>
            <a:endParaRPr lang="pt-BR" sz="19900" b="1" dirty="0">
              <a:ln w="57150" cmpd="sng">
                <a:solidFill>
                  <a:srgbClr val="D19163"/>
                </a:solidFill>
                <a:prstDash val="solid"/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553879" y="6122352"/>
            <a:ext cx="8505176" cy="106262"/>
          </a:xfrm>
          <a:prstGeom prst="rect">
            <a:avLst/>
          </a:prstGeom>
          <a:gradFill flip="none" rotWithShape="1">
            <a:gsLst>
              <a:gs pos="1000">
                <a:srgbClr val="8D6245">
                  <a:shade val="30000"/>
                  <a:satMod val="115000"/>
                </a:srgbClr>
              </a:gs>
              <a:gs pos="50000">
                <a:srgbClr val="8D6245">
                  <a:shade val="67500"/>
                  <a:satMod val="115000"/>
                </a:srgbClr>
              </a:gs>
              <a:gs pos="100000">
                <a:srgbClr val="D1916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D19163"/>
                </a:solidFill>
              </a:ln>
              <a:solidFill>
                <a:srgbClr val="D19163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06" y="2563327"/>
            <a:ext cx="1901854" cy="243006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400300" y="6077635"/>
            <a:ext cx="4800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Entendendo a Síndrome de </a:t>
            </a:r>
            <a:r>
              <a:rPr lang="pt-BR" b="1" dirty="0" err="1"/>
              <a:t>Burnout</a:t>
            </a:r>
            <a:r>
              <a:rPr lang="pt-BR" b="1" dirty="0"/>
              <a:t> no Ambiente de Trabalho</a:t>
            </a:r>
          </a:p>
        </p:txBody>
      </p:sp>
    </p:spTree>
    <p:extLst>
      <p:ext uri="{BB962C8B-B14F-4D97-AF65-F5344CB8AC3E}">
        <p14:creationId xmlns:p14="http://schemas.microsoft.com/office/powerpoint/2010/main" val="70875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92277" y="3185249"/>
            <a:ext cx="781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Enfrentar o </a:t>
            </a:r>
            <a:r>
              <a:rPr lang="pt-BR" sz="2400" dirty="0" err="1"/>
              <a:t>burnout</a:t>
            </a:r>
            <a:r>
              <a:rPr lang="pt-BR" sz="2400" dirty="0"/>
              <a:t> requer coragem para reconhecer que algo não vai bem e tomar as medidas necessárias para mudar. Lembre-se de que sua saúde mental é um recurso valioso e merece atenção. Ao identificar os sinais, buscar tratamento adequado e implementar mudanças positivas, você pode transformar sua relação com o trabalho e reconquistar uma vida mais equilibrada e saudável.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1714215" y="533151"/>
            <a:ext cx="78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Coloque Sua Saúde em Primeiro Lugar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25710" y="11865189"/>
            <a:ext cx="7783122" cy="681567"/>
          </a:xfrm>
        </p:spPr>
        <p:txBody>
          <a:bodyPr/>
          <a:lstStyle/>
          <a:p>
            <a:pPr algn="l"/>
            <a:r>
              <a:rPr lang="pt-BR" dirty="0" smtClean="0"/>
              <a:t>BURNOUT: COMO RECUPERAR SUA ENERGIA NO TRABLHO - JAQUELINE VIETRO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xmlns="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/>
          </a:p>
        </p:txBody>
      </p:sp>
      <p:sp>
        <p:nvSpPr>
          <p:cNvPr id="10" name="Divisa 9"/>
          <p:cNvSpPr/>
          <p:nvPr/>
        </p:nvSpPr>
        <p:spPr>
          <a:xfrm rot="16200000">
            <a:off x="-226536" y="-419770"/>
            <a:ext cx="2264948" cy="839541"/>
          </a:xfrm>
          <a:prstGeom prst="chevron">
            <a:avLst/>
          </a:prstGeom>
          <a:gradFill flip="none" rotWithShape="1">
            <a:gsLst>
              <a:gs pos="0">
                <a:srgbClr val="9C5B32">
                  <a:shade val="30000"/>
                  <a:satMod val="115000"/>
                </a:srgbClr>
              </a:gs>
              <a:gs pos="50000">
                <a:srgbClr val="9C5B32">
                  <a:shade val="67500"/>
                  <a:satMod val="115000"/>
                </a:srgbClr>
              </a:gs>
              <a:gs pos="100000">
                <a:srgbClr val="9C5B32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77800">
              <a:srgbClr val="E2C8A6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D19163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1226725" y="2253839"/>
            <a:ext cx="7731978" cy="127167"/>
          </a:xfrm>
          <a:prstGeom prst="rect">
            <a:avLst/>
          </a:prstGeom>
          <a:gradFill flip="none" rotWithShape="1">
            <a:gsLst>
              <a:gs pos="0">
                <a:srgbClr val="D19163"/>
              </a:gs>
              <a:gs pos="81000">
                <a:srgbClr val="D2B498">
                  <a:shade val="67500"/>
                  <a:satMod val="115000"/>
                </a:srgbClr>
              </a:gs>
              <a:gs pos="100000">
                <a:srgbClr val="D2B49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D19163"/>
                </a:solidFill>
              </a:ln>
              <a:solidFill>
                <a:srgbClr val="D19163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47" y="9812221"/>
            <a:ext cx="1725706" cy="19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70768" y="2999059"/>
            <a:ext cx="78166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</a:t>
            </a:r>
            <a:r>
              <a:rPr lang="pt-BR" sz="2400" dirty="0" err="1"/>
              <a:t>burnout</a:t>
            </a:r>
            <a:r>
              <a:rPr lang="pt-BR" sz="2400" dirty="0"/>
              <a:t> é mais do que cansaço — é um esgotamento profundo que afeta sua energia, produtividade e bem-estar. No mundo acelerado de hoje, muitas pessoas enfrentam essa condição sem perceber o impacto que ela tem em suas vidas</a:t>
            </a:r>
            <a:r>
              <a:rPr lang="pt-BR" sz="2400" dirty="0" smtClean="0"/>
              <a:t>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 smtClean="0"/>
              <a:t>Este </a:t>
            </a:r>
            <a:r>
              <a:rPr lang="pt-BR" sz="2400" dirty="0" err="1"/>
              <a:t>eBook</a:t>
            </a:r>
            <a:r>
              <a:rPr lang="pt-BR" sz="2400" dirty="0"/>
              <a:t> foi criado para ajudar você a identificar os sinais do </a:t>
            </a:r>
            <a:r>
              <a:rPr lang="pt-BR" sz="2400" dirty="0" err="1"/>
              <a:t>burnout</a:t>
            </a:r>
            <a:r>
              <a:rPr lang="pt-BR" sz="2400" dirty="0"/>
              <a:t>, entender suas causas e, o mais importante, adotar estratégias práticas para recuperar sua energia e criar uma relação mais saudável com o trabalho</a:t>
            </a:r>
            <a:r>
              <a:rPr lang="pt-BR" sz="2400" dirty="0" smtClean="0"/>
              <a:t>.</a:t>
            </a:r>
          </a:p>
          <a:p>
            <a:pPr algn="ctr"/>
            <a:endParaRPr lang="pt-BR" sz="2400" dirty="0"/>
          </a:p>
          <a:p>
            <a:pPr algn="ctr"/>
            <a:r>
              <a:rPr lang="pt-BR" sz="2400" dirty="0" smtClean="0"/>
              <a:t>Vamos </a:t>
            </a:r>
            <a:r>
              <a:rPr lang="pt-BR" sz="2400" dirty="0"/>
              <a:t>juntos explorar caminhos para transformar sua rotina e colocar sua saúde mental em primeiro lugar. Você merece trabalhar com equilíbrio e qualidade de vida!</a:t>
            </a:r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1969477" y="777781"/>
            <a:ext cx="71745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 smtClean="0">
                <a:latin typeface="Impact" panose="020B0806030902050204" pitchFamily="34" charset="0"/>
              </a:rPr>
              <a:t>UM BREVE RESUMO SOBRE A SÍNDROME DE BURNOUT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D950483A-1B7C-BC8A-AFE0-E5A3B512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1966F1B7-35CA-277C-5D23-E67A2444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  <p:sp>
        <p:nvSpPr>
          <p:cNvPr id="7" name="Divisa 6"/>
          <p:cNvSpPr/>
          <p:nvPr/>
        </p:nvSpPr>
        <p:spPr>
          <a:xfrm rot="16200000">
            <a:off x="-226536" y="-419770"/>
            <a:ext cx="2264948" cy="839541"/>
          </a:xfrm>
          <a:prstGeom prst="chevron">
            <a:avLst/>
          </a:prstGeom>
          <a:gradFill flip="none" rotWithShape="1">
            <a:gsLst>
              <a:gs pos="0">
                <a:srgbClr val="9C5B32">
                  <a:shade val="30000"/>
                  <a:satMod val="115000"/>
                </a:srgbClr>
              </a:gs>
              <a:gs pos="50000">
                <a:srgbClr val="9C5B32">
                  <a:shade val="67500"/>
                  <a:satMod val="115000"/>
                </a:srgbClr>
              </a:gs>
              <a:gs pos="100000">
                <a:srgbClr val="9C5B32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77800">
              <a:srgbClr val="E2C8A6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D19163"/>
              </a:solidFill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22" t="888" r="43610" b="-888"/>
          <a:stretch/>
        </p:blipFill>
        <p:spPr>
          <a:xfrm>
            <a:off x="3584851" y="8440612"/>
            <a:ext cx="2414259" cy="3083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0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0B0E586-87BE-933D-F40E-E3BBA13856E0}"/>
              </a:ext>
            </a:extLst>
          </p:cNvPr>
          <p:cNvSpPr/>
          <p:nvPr/>
        </p:nvSpPr>
        <p:spPr>
          <a:xfrm>
            <a:off x="-87926" y="0"/>
            <a:ext cx="9689125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93533FB0-D3C0-9791-4F72-0D1731465A20}"/>
              </a:ext>
            </a:extLst>
          </p:cNvPr>
          <p:cNvSpPr txBox="1"/>
          <p:nvPr/>
        </p:nvSpPr>
        <p:spPr>
          <a:xfrm>
            <a:off x="175844" y="7138295"/>
            <a:ext cx="9337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 smtClean="0">
                <a:solidFill>
                  <a:srgbClr val="D2B498"/>
                </a:solidFill>
                <a:latin typeface="Impact" panose="020B0806030902050204" pitchFamily="34" charset="0"/>
              </a:rPr>
              <a:t>ENTENDENDO A SÍNDROME DE BURNOUT NO AMBIENTE DE TRABALHO</a:t>
            </a:r>
            <a:endParaRPr lang="pt-BR" sz="6000" b="1" dirty="0">
              <a:solidFill>
                <a:srgbClr val="D2B498"/>
              </a:solidFill>
              <a:latin typeface="Impact" panose="020B0806030902050204" pitchFamily="34" charset="0"/>
            </a:endParaRP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xmlns="" id="{0E49EEBC-3AEF-FA23-4067-E0866590C14C}"/>
              </a:ext>
            </a:extLst>
          </p:cNvPr>
          <p:cNvSpPr txBox="1"/>
          <p:nvPr/>
        </p:nvSpPr>
        <p:spPr>
          <a:xfrm>
            <a:off x="3720805" y="2330969"/>
            <a:ext cx="41401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b="1" dirty="0">
                <a:ln w="57150" cmpd="sng">
                  <a:solidFill>
                    <a:srgbClr val="D19163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548012" y="6188051"/>
            <a:ext cx="8505176" cy="106262"/>
          </a:xfrm>
          <a:prstGeom prst="rect">
            <a:avLst/>
          </a:prstGeom>
          <a:gradFill flip="none" rotWithShape="1">
            <a:gsLst>
              <a:gs pos="1000">
                <a:srgbClr val="8D6245">
                  <a:shade val="30000"/>
                  <a:satMod val="115000"/>
                </a:srgbClr>
              </a:gs>
              <a:gs pos="50000">
                <a:srgbClr val="8D6245">
                  <a:shade val="67500"/>
                  <a:satMod val="115000"/>
                </a:srgbClr>
              </a:gs>
              <a:gs pos="100000">
                <a:srgbClr val="D1916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D19163"/>
                </a:solidFill>
              </a:ln>
              <a:solidFill>
                <a:srgbClr val="D19163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06" y="2563327"/>
            <a:ext cx="1901854" cy="243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92277" y="3536936"/>
            <a:ext cx="78166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síndrome de </a:t>
            </a:r>
            <a:r>
              <a:rPr lang="pt-BR" sz="2400" dirty="0" err="1"/>
              <a:t>burnout</a:t>
            </a:r>
            <a:r>
              <a:rPr lang="pt-BR" sz="2400" dirty="0"/>
              <a:t> é um problema cada vez mais comum no ambiente de trabalho, especialmente em profissões que exigem alta performance, longas jornadas e um nível elevado de responsabilidade. Ela é caracterizada por um estado de exaustão extrema, tanto física quanto emocional, que vai muito além do cansaço comum. O </a:t>
            </a:r>
            <a:r>
              <a:rPr lang="pt-BR" sz="2400" dirty="0" err="1"/>
              <a:t>burnout</a:t>
            </a:r>
            <a:r>
              <a:rPr lang="pt-BR" sz="2400" dirty="0"/>
              <a:t> pode comprometer seriamente a qualidade de vida e o desempenho profissional, tornando fundamental entender suas causas e como enfrentá-lo.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Entendendo a Síndrome de </a:t>
            </a:r>
            <a:r>
              <a:rPr lang="pt-BR" sz="4000" dirty="0" err="1">
                <a:latin typeface="Impact" panose="020B0806030902050204" pitchFamily="34" charset="0"/>
              </a:rPr>
              <a:t>Burnout</a:t>
            </a:r>
            <a:r>
              <a:rPr lang="pt-BR" sz="4000" dirty="0">
                <a:latin typeface="Impact" panose="020B0806030902050204" pitchFamily="34" charset="0"/>
              </a:rPr>
              <a:t> no Ambiente de Trabalho</a:t>
            </a:r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25710" y="11865189"/>
            <a:ext cx="7783122" cy="681567"/>
          </a:xfrm>
        </p:spPr>
        <p:txBody>
          <a:bodyPr/>
          <a:lstStyle/>
          <a:p>
            <a:pPr algn="l"/>
            <a:r>
              <a:rPr lang="pt-BR" dirty="0" smtClean="0"/>
              <a:t>BURNOUT: COMO RECUPERAR SUA ENERGIA NO TRABLHO - JAQUELINE VIETRO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xmlns="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10" name="Divisa 9"/>
          <p:cNvSpPr/>
          <p:nvPr/>
        </p:nvSpPr>
        <p:spPr>
          <a:xfrm rot="16200000">
            <a:off x="-226536" y="-419770"/>
            <a:ext cx="2264948" cy="839541"/>
          </a:xfrm>
          <a:prstGeom prst="chevron">
            <a:avLst/>
          </a:prstGeom>
          <a:gradFill flip="none" rotWithShape="1">
            <a:gsLst>
              <a:gs pos="0">
                <a:srgbClr val="9C5B32">
                  <a:shade val="30000"/>
                  <a:satMod val="115000"/>
                </a:srgbClr>
              </a:gs>
              <a:gs pos="50000">
                <a:srgbClr val="9C5B32">
                  <a:shade val="67500"/>
                  <a:satMod val="115000"/>
                </a:srgbClr>
              </a:gs>
              <a:gs pos="100000">
                <a:srgbClr val="9C5B32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77800">
              <a:srgbClr val="E2C8A6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D19163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1226725" y="2693456"/>
            <a:ext cx="7731978" cy="127167"/>
          </a:xfrm>
          <a:prstGeom prst="rect">
            <a:avLst/>
          </a:prstGeom>
          <a:gradFill flip="none" rotWithShape="1">
            <a:gsLst>
              <a:gs pos="0">
                <a:srgbClr val="D19163"/>
              </a:gs>
              <a:gs pos="81000">
                <a:srgbClr val="D2B498">
                  <a:shade val="67500"/>
                  <a:satMod val="115000"/>
                </a:srgbClr>
              </a:gs>
              <a:gs pos="100000">
                <a:srgbClr val="D2B49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D19163"/>
                </a:solidFill>
              </a:ln>
              <a:solidFill>
                <a:srgbClr val="D19163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47" y="9548446"/>
            <a:ext cx="1725706" cy="19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191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93533FB0-D3C0-9791-4F72-0D1731465A20}"/>
              </a:ext>
            </a:extLst>
          </p:cNvPr>
          <p:cNvSpPr txBox="1"/>
          <p:nvPr/>
        </p:nvSpPr>
        <p:spPr>
          <a:xfrm>
            <a:off x="158259" y="7138295"/>
            <a:ext cx="9337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rgbClr val="D2B498"/>
                </a:solidFill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A Importância do Diagnóstico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xmlns="" id="{0E49EEBC-3AEF-FA23-4067-E0866590C14C}"/>
              </a:ext>
            </a:extLst>
          </p:cNvPr>
          <p:cNvSpPr txBox="1"/>
          <p:nvPr/>
        </p:nvSpPr>
        <p:spPr>
          <a:xfrm>
            <a:off x="3720805" y="2330969"/>
            <a:ext cx="41401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b="1" dirty="0" smtClean="0">
                <a:ln w="57150" cmpd="sng">
                  <a:solidFill>
                    <a:srgbClr val="D19163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02</a:t>
            </a:r>
            <a:endParaRPr lang="pt-BR" sz="19900" b="1" dirty="0">
              <a:ln w="57150" cmpd="sng">
                <a:solidFill>
                  <a:srgbClr val="D19163"/>
                </a:solidFill>
                <a:prstDash val="solid"/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536294" y="6122352"/>
            <a:ext cx="8505176" cy="106262"/>
          </a:xfrm>
          <a:prstGeom prst="rect">
            <a:avLst/>
          </a:prstGeom>
          <a:gradFill flip="none" rotWithShape="1">
            <a:gsLst>
              <a:gs pos="1000">
                <a:srgbClr val="8D6245">
                  <a:shade val="30000"/>
                  <a:satMod val="115000"/>
                </a:srgbClr>
              </a:gs>
              <a:gs pos="50000">
                <a:srgbClr val="8D6245">
                  <a:shade val="67500"/>
                  <a:satMod val="115000"/>
                </a:srgbClr>
              </a:gs>
              <a:gs pos="100000">
                <a:srgbClr val="D1916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D19163"/>
                </a:solidFill>
              </a:ln>
              <a:solidFill>
                <a:srgbClr val="D19163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06" y="2563327"/>
            <a:ext cx="1901854" cy="243006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400300" y="6077635"/>
            <a:ext cx="4800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Entendendo a Síndrome de </a:t>
            </a:r>
            <a:r>
              <a:rPr lang="pt-BR" b="1" dirty="0" err="1"/>
              <a:t>Burnout</a:t>
            </a:r>
            <a:r>
              <a:rPr lang="pt-BR" b="1" dirty="0"/>
              <a:t> no Ambiente de Trabalho</a:t>
            </a:r>
          </a:p>
        </p:txBody>
      </p:sp>
    </p:spTree>
    <p:extLst>
      <p:ext uri="{BB962C8B-B14F-4D97-AF65-F5344CB8AC3E}">
        <p14:creationId xmlns:p14="http://schemas.microsoft.com/office/powerpoint/2010/main" val="14477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47" y="9812221"/>
            <a:ext cx="1725706" cy="1969746"/>
          </a:xfrm>
          <a:prstGeom prst="rect">
            <a:avLst/>
          </a:prstGeom>
        </p:spPr>
      </p:pic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962617" y="2446693"/>
            <a:ext cx="7816645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Reconhecer os sinais do </a:t>
            </a:r>
            <a:r>
              <a:rPr lang="pt-BR" sz="2400" dirty="0" err="1"/>
              <a:t>burnout</a:t>
            </a:r>
            <a:r>
              <a:rPr lang="pt-BR" sz="2400" dirty="0"/>
              <a:t> é essencial para evitar que a condição se agrave. Muitas vezes, os sintomas podem ser confundidos com estresse temporário, mas o </a:t>
            </a:r>
            <a:r>
              <a:rPr lang="pt-BR" sz="2400" dirty="0" err="1"/>
              <a:t>burnout</a:t>
            </a:r>
            <a:r>
              <a:rPr lang="pt-BR" sz="2400" dirty="0"/>
              <a:t> apresenta características específicas, como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Exaustão constante</a:t>
            </a:r>
            <a:r>
              <a:rPr lang="pt-BR" sz="2400" dirty="0"/>
              <a:t>: Sensação de cansaço que não melhora mesmo após descanso</a:t>
            </a:r>
            <a:r>
              <a:rPr lang="pt-BR" sz="24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Despersonalização</a:t>
            </a:r>
            <a:r>
              <a:rPr lang="pt-BR" sz="2400" dirty="0"/>
              <a:t>: Sentimento de desconexão com o trabalho ou colegas</a:t>
            </a:r>
            <a:r>
              <a:rPr lang="pt-BR" sz="24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Redução da eficácia</a:t>
            </a:r>
            <a:r>
              <a:rPr lang="pt-BR" sz="2400" dirty="0"/>
              <a:t>: Queda significativa no desempenho e dificuldade para concluir tarefas</a:t>
            </a:r>
            <a:r>
              <a:rPr lang="pt-BR" sz="24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/>
              <a:t>Alterações emocionais</a:t>
            </a:r>
            <a:r>
              <a:rPr lang="pt-BR" sz="2400" dirty="0"/>
              <a:t>: Irritabilidade, tristeza frequente e perda de motivação</a:t>
            </a:r>
            <a:r>
              <a:rPr lang="pt-BR" sz="2400" dirty="0" smtClean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b="1" dirty="0" smtClean="0"/>
              <a:t>Problemas </a:t>
            </a:r>
            <a:r>
              <a:rPr lang="pt-BR" sz="2400" b="1" dirty="0"/>
              <a:t>físicos</a:t>
            </a:r>
            <a:r>
              <a:rPr lang="pt-BR" sz="2400" dirty="0"/>
              <a:t>: Dores de cabeça, tensão muscular, insônia ou distúrbios digestivos</a:t>
            </a:r>
            <a:r>
              <a:rPr lang="pt-BR" sz="2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2400" dirty="0"/>
          </a:p>
          <a:p>
            <a:r>
              <a:rPr lang="pt-BR" sz="2400" dirty="0"/>
              <a:t>Se esses sinais forem negligenciados, o </a:t>
            </a:r>
            <a:r>
              <a:rPr lang="pt-BR" sz="2400" dirty="0" err="1"/>
              <a:t>burnout</a:t>
            </a:r>
            <a:r>
              <a:rPr lang="pt-BR" sz="2400" dirty="0"/>
              <a:t> pode levar a sérias consequências, incluindo depressão, ansiedade e problemas crônicos de saúde. Por isso, buscar um diagnóstico precoce é crucial.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A Importância do Diagnóstico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25710" y="11865189"/>
            <a:ext cx="7783122" cy="681567"/>
          </a:xfrm>
        </p:spPr>
        <p:txBody>
          <a:bodyPr/>
          <a:lstStyle/>
          <a:p>
            <a:pPr algn="l"/>
            <a:r>
              <a:rPr lang="pt-BR" dirty="0" smtClean="0"/>
              <a:t>BURNOUT: COMO RECUPERAR SUA ENERGIA NO TRABLHO - JAQUELINE VIETRO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xmlns="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  <p:sp>
        <p:nvSpPr>
          <p:cNvPr id="10" name="Divisa 9"/>
          <p:cNvSpPr/>
          <p:nvPr/>
        </p:nvSpPr>
        <p:spPr>
          <a:xfrm rot="16200000">
            <a:off x="-226536" y="-419770"/>
            <a:ext cx="2264948" cy="839541"/>
          </a:xfrm>
          <a:prstGeom prst="chevron">
            <a:avLst/>
          </a:prstGeom>
          <a:gradFill flip="none" rotWithShape="1">
            <a:gsLst>
              <a:gs pos="0">
                <a:srgbClr val="9C5B32">
                  <a:shade val="30000"/>
                  <a:satMod val="115000"/>
                </a:srgbClr>
              </a:gs>
              <a:gs pos="50000">
                <a:srgbClr val="9C5B32">
                  <a:shade val="67500"/>
                  <a:satMod val="115000"/>
                </a:srgbClr>
              </a:gs>
              <a:gs pos="100000">
                <a:srgbClr val="9C5B32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77800">
              <a:srgbClr val="E2C8A6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D19163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1226725" y="2077989"/>
            <a:ext cx="7731978" cy="127167"/>
          </a:xfrm>
          <a:prstGeom prst="rect">
            <a:avLst/>
          </a:prstGeom>
          <a:gradFill flip="none" rotWithShape="1">
            <a:gsLst>
              <a:gs pos="0">
                <a:srgbClr val="D19163"/>
              </a:gs>
              <a:gs pos="81000">
                <a:srgbClr val="D2B498">
                  <a:shade val="67500"/>
                  <a:satMod val="115000"/>
                </a:srgbClr>
              </a:gs>
              <a:gs pos="100000">
                <a:srgbClr val="D2B49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D19163"/>
                </a:solidFill>
              </a:ln>
              <a:solidFill>
                <a:srgbClr val="D19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30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0B0E586-87BE-933D-F40E-E3BBA13856E0}"/>
              </a:ext>
            </a:extLst>
          </p:cNvPr>
          <p:cNvSpPr/>
          <p:nvPr/>
        </p:nvSpPr>
        <p:spPr>
          <a:xfrm>
            <a:off x="0" y="0"/>
            <a:ext cx="9618785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93533FB0-D3C0-9791-4F72-0D1731465A20}"/>
              </a:ext>
            </a:extLst>
          </p:cNvPr>
          <p:cNvSpPr txBox="1"/>
          <p:nvPr/>
        </p:nvSpPr>
        <p:spPr>
          <a:xfrm>
            <a:off x="263769" y="7173462"/>
            <a:ext cx="93374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rgbClr val="D2B498"/>
                </a:solidFill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Como Buscar Tratamento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xmlns="" id="{0E49EEBC-3AEF-FA23-4067-E0866590C14C}"/>
              </a:ext>
            </a:extLst>
          </p:cNvPr>
          <p:cNvSpPr txBox="1"/>
          <p:nvPr/>
        </p:nvSpPr>
        <p:spPr>
          <a:xfrm>
            <a:off x="3720805" y="2330969"/>
            <a:ext cx="41401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b="1" dirty="0" smtClean="0">
                <a:ln w="57150" cmpd="sng">
                  <a:solidFill>
                    <a:srgbClr val="D19163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03</a:t>
            </a:r>
            <a:endParaRPr lang="pt-BR" sz="19900" b="1" dirty="0">
              <a:ln w="57150" cmpd="sng">
                <a:solidFill>
                  <a:srgbClr val="D19163"/>
                </a:solidFill>
                <a:prstDash val="solid"/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553879" y="6122352"/>
            <a:ext cx="8505176" cy="106262"/>
          </a:xfrm>
          <a:prstGeom prst="rect">
            <a:avLst/>
          </a:prstGeom>
          <a:gradFill flip="none" rotWithShape="1">
            <a:gsLst>
              <a:gs pos="1000">
                <a:srgbClr val="8D6245">
                  <a:shade val="30000"/>
                  <a:satMod val="115000"/>
                </a:srgbClr>
              </a:gs>
              <a:gs pos="50000">
                <a:srgbClr val="8D6245">
                  <a:shade val="67500"/>
                  <a:satMod val="115000"/>
                </a:srgbClr>
              </a:gs>
              <a:gs pos="100000">
                <a:srgbClr val="D1916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D19163"/>
                </a:solidFill>
              </a:ln>
              <a:solidFill>
                <a:srgbClr val="D19163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06" y="2563327"/>
            <a:ext cx="1901854" cy="243006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400300" y="6077635"/>
            <a:ext cx="4800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Entendendo a Síndrome de </a:t>
            </a:r>
            <a:r>
              <a:rPr lang="pt-BR" b="1" dirty="0" err="1"/>
              <a:t>Burnout</a:t>
            </a:r>
            <a:r>
              <a:rPr lang="pt-BR" b="1" dirty="0"/>
              <a:t> no Ambiente de Trabalho</a:t>
            </a:r>
          </a:p>
        </p:txBody>
      </p:sp>
    </p:spTree>
    <p:extLst>
      <p:ext uri="{BB962C8B-B14F-4D97-AF65-F5344CB8AC3E}">
        <p14:creationId xmlns:p14="http://schemas.microsoft.com/office/powerpoint/2010/main" val="28916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xmlns="" id="{5F8A268F-DF04-2C6F-1AF7-579F8D46FDD0}"/>
              </a:ext>
            </a:extLst>
          </p:cNvPr>
          <p:cNvSpPr txBox="1"/>
          <p:nvPr/>
        </p:nvSpPr>
        <p:spPr>
          <a:xfrm>
            <a:off x="892277" y="2833557"/>
            <a:ext cx="7816645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 você suspeita que pode estar sofrendo de </a:t>
            </a:r>
            <a:r>
              <a:rPr lang="pt-BR" sz="2400" dirty="0" err="1"/>
              <a:t>burnout</a:t>
            </a:r>
            <a:r>
              <a:rPr lang="pt-BR" sz="2400" dirty="0"/>
              <a:t>, o primeiro passo é procurar ajuda profissional. Aqui estão algumas etapas importantes</a:t>
            </a:r>
            <a:r>
              <a:rPr lang="pt-BR" sz="2400" dirty="0" smtClean="0"/>
              <a:t>:</a:t>
            </a:r>
          </a:p>
          <a:p>
            <a:endParaRPr lang="pt-BR" sz="2400" dirty="0"/>
          </a:p>
          <a:p>
            <a:pPr>
              <a:buFont typeface="+mj-lt"/>
              <a:buAutoNum type="arabicPeriod"/>
            </a:pPr>
            <a:r>
              <a:rPr lang="pt-BR" sz="2400" b="1" dirty="0"/>
              <a:t>Consulte um psicólogo ou psiquiatra</a:t>
            </a:r>
            <a:r>
              <a:rPr lang="pt-BR" sz="2400" dirty="0"/>
              <a:t>: Esses especialistas podem avaliar sua condição e propor um plano de tratamento personalizado</a:t>
            </a:r>
            <a:r>
              <a:rPr lang="pt-BR" sz="2400" dirty="0" smtClean="0"/>
              <a:t>.</a:t>
            </a:r>
          </a:p>
          <a:p>
            <a:pPr>
              <a:buFont typeface="+mj-lt"/>
              <a:buAutoNum type="arabicPeriod"/>
            </a:pPr>
            <a:endParaRPr lang="pt-BR" sz="2400" dirty="0"/>
          </a:p>
          <a:p>
            <a:pPr>
              <a:buFont typeface="+mj-lt"/>
              <a:buAutoNum type="arabicPeriod"/>
            </a:pPr>
            <a:r>
              <a:rPr lang="pt-BR" sz="2400" b="1" dirty="0" smtClean="0"/>
              <a:t>Converse </a:t>
            </a:r>
            <a:r>
              <a:rPr lang="pt-BR" sz="2400" b="1" dirty="0"/>
              <a:t>com seu médico</a:t>
            </a:r>
            <a:r>
              <a:rPr lang="pt-BR" sz="2400" dirty="0"/>
              <a:t>: Em alguns casos, pode ser necessário o uso de medicamentos para ajudar a lidar com sintomas como ansiedade ou insônia</a:t>
            </a:r>
            <a:r>
              <a:rPr lang="pt-BR" sz="2400" dirty="0" smtClean="0"/>
              <a:t>.</a:t>
            </a:r>
          </a:p>
          <a:p>
            <a:pPr>
              <a:buFont typeface="+mj-lt"/>
              <a:buAutoNum type="arabicPeriod"/>
            </a:pPr>
            <a:endParaRPr lang="pt-BR" sz="2400" dirty="0"/>
          </a:p>
          <a:p>
            <a:pPr>
              <a:buFont typeface="+mj-lt"/>
              <a:buAutoNum type="arabicPeriod"/>
            </a:pPr>
            <a:r>
              <a:rPr lang="pt-BR" sz="2400" b="1" dirty="0"/>
              <a:t>Procure apoio no trabalho</a:t>
            </a:r>
            <a:r>
              <a:rPr lang="pt-BR" sz="2400" dirty="0"/>
              <a:t>: Se possível, fale com seu gestor ou equipe de recursos humanos para buscar soluções que aliviem a carga de trabalho ou ofereçam maior suporte</a:t>
            </a:r>
            <a:r>
              <a:rPr lang="pt-BR" sz="2400" dirty="0" smtClean="0"/>
              <a:t>.</a:t>
            </a:r>
          </a:p>
          <a:p>
            <a:pPr>
              <a:buFont typeface="+mj-lt"/>
              <a:buAutoNum type="arabicPeriod"/>
            </a:pPr>
            <a:endParaRPr lang="pt-BR" sz="2400" dirty="0"/>
          </a:p>
          <a:p>
            <a:pPr>
              <a:buFont typeface="+mj-lt"/>
              <a:buAutoNum type="arabicPeriod"/>
            </a:pPr>
            <a:r>
              <a:rPr lang="pt-BR" sz="2400" b="1" dirty="0"/>
              <a:t>Amplie sua rede de suporte</a:t>
            </a:r>
            <a:r>
              <a:rPr lang="pt-BR" sz="2400" dirty="0"/>
              <a:t>: Compartilhe suas preocupações com familiares e amigos. Ter um sistema de apoio emocional pode fazer toda a diferença.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26767187-6DF7-80A9-F3B9-FCD72DDF717D}"/>
              </a:ext>
            </a:extLst>
          </p:cNvPr>
          <p:cNvSpPr txBox="1"/>
          <p:nvPr/>
        </p:nvSpPr>
        <p:spPr>
          <a:xfrm>
            <a:off x="1784555" y="83209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Como Buscar Tratamento</a:t>
            </a:r>
          </a:p>
        </p:txBody>
      </p:sp>
      <p:sp>
        <p:nvSpPr>
          <p:cNvPr id="19" name="Espaço Reservado para Rodapé 18">
            <a:extLst>
              <a:ext uri="{FF2B5EF4-FFF2-40B4-BE49-F238E27FC236}">
                <a16:creationId xmlns:a16="http://schemas.microsoft.com/office/drawing/2014/main" xmlns="" id="{106B9400-10F5-C4D9-5FB4-31020CF6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25710" y="11865189"/>
            <a:ext cx="7783122" cy="681567"/>
          </a:xfrm>
        </p:spPr>
        <p:txBody>
          <a:bodyPr/>
          <a:lstStyle/>
          <a:p>
            <a:pPr algn="l"/>
            <a:r>
              <a:rPr lang="pt-BR" dirty="0" smtClean="0"/>
              <a:t>BURNOUT: COMO RECUPERAR SUA ENERGIA NO TRABLHO - JAQUELINE VIETRO</a:t>
            </a:r>
            <a:endParaRPr lang="pt-BR" dirty="0"/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xmlns="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10" name="Divisa 9"/>
          <p:cNvSpPr/>
          <p:nvPr/>
        </p:nvSpPr>
        <p:spPr>
          <a:xfrm rot="16200000">
            <a:off x="-226536" y="-419770"/>
            <a:ext cx="2264948" cy="839541"/>
          </a:xfrm>
          <a:prstGeom prst="chevron">
            <a:avLst/>
          </a:prstGeom>
          <a:gradFill flip="none" rotWithShape="1">
            <a:gsLst>
              <a:gs pos="0">
                <a:srgbClr val="9C5B32">
                  <a:shade val="30000"/>
                  <a:satMod val="115000"/>
                </a:srgbClr>
              </a:gs>
              <a:gs pos="50000">
                <a:srgbClr val="9C5B32">
                  <a:shade val="67500"/>
                  <a:satMod val="115000"/>
                </a:srgbClr>
              </a:gs>
              <a:gs pos="100000">
                <a:srgbClr val="9C5B32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glow rad="177800">
              <a:srgbClr val="E2C8A6">
                <a:alpha val="8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D19163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1226725" y="2077989"/>
            <a:ext cx="7731978" cy="127167"/>
          </a:xfrm>
          <a:prstGeom prst="rect">
            <a:avLst/>
          </a:prstGeom>
          <a:gradFill flip="none" rotWithShape="1">
            <a:gsLst>
              <a:gs pos="0">
                <a:srgbClr val="D19163"/>
              </a:gs>
              <a:gs pos="81000">
                <a:srgbClr val="D2B498">
                  <a:shade val="67500"/>
                  <a:satMod val="115000"/>
                </a:srgbClr>
              </a:gs>
              <a:gs pos="100000">
                <a:srgbClr val="D2B498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D19163"/>
                </a:solidFill>
              </a:ln>
              <a:solidFill>
                <a:srgbClr val="D19163"/>
              </a:solidFill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747" y="9812221"/>
            <a:ext cx="1725706" cy="196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xmlns="" id="{B0B0E586-87BE-933D-F40E-E3BBA13856E0}"/>
              </a:ext>
            </a:extLst>
          </p:cNvPr>
          <p:cNvSpPr/>
          <p:nvPr/>
        </p:nvSpPr>
        <p:spPr>
          <a:xfrm>
            <a:off x="-35169" y="0"/>
            <a:ext cx="9653954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xmlns="" id="{93533FB0-D3C0-9791-4F72-0D1731465A20}"/>
              </a:ext>
            </a:extLst>
          </p:cNvPr>
          <p:cNvSpPr txBox="1"/>
          <p:nvPr/>
        </p:nvSpPr>
        <p:spPr>
          <a:xfrm>
            <a:off x="263769" y="7173462"/>
            <a:ext cx="93374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6000" b="1">
                <a:solidFill>
                  <a:srgbClr val="D2B498"/>
                </a:solidFill>
                <a:latin typeface="Impact" panose="020B0806030902050204" pitchFamily="34" charset="0"/>
              </a:defRPr>
            </a:lvl1pPr>
          </a:lstStyle>
          <a:p>
            <a:r>
              <a:rPr lang="pt-BR" dirty="0"/>
              <a:t>Tipos de tratamento recomendados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xmlns="" id="{0E49EEBC-3AEF-FA23-4067-E0866590C14C}"/>
              </a:ext>
            </a:extLst>
          </p:cNvPr>
          <p:cNvSpPr txBox="1"/>
          <p:nvPr/>
        </p:nvSpPr>
        <p:spPr>
          <a:xfrm>
            <a:off x="3720805" y="2330969"/>
            <a:ext cx="4140178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9900" b="1" dirty="0" smtClean="0">
                <a:ln w="57150" cmpd="sng">
                  <a:solidFill>
                    <a:srgbClr val="D19163"/>
                  </a:solidFill>
                  <a:prstDash val="solid"/>
                </a:ln>
                <a:noFill/>
                <a:latin typeface="Impact" panose="020B0806030902050204" pitchFamily="34" charset="0"/>
              </a:rPr>
              <a:t>04</a:t>
            </a:r>
            <a:endParaRPr lang="pt-BR" sz="19900" b="1" dirty="0">
              <a:ln w="57150" cmpd="sng">
                <a:solidFill>
                  <a:srgbClr val="D19163"/>
                </a:solidFill>
                <a:prstDash val="solid"/>
              </a:ln>
              <a:noFill/>
              <a:latin typeface="Impact" panose="020B080603090205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xmlns="" id="{FA80E993-76DA-56CE-427C-CE1D83BD30C1}"/>
              </a:ext>
            </a:extLst>
          </p:cNvPr>
          <p:cNvSpPr/>
          <p:nvPr/>
        </p:nvSpPr>
        <p:spPr>
          <a:xfrm>
            <a:off x="553879" y="6122352"/>
            <a:ext cx="8505176" cy="106262"/>
          </a:xfrm>
          <a:prstGeom prst="rect">
            <a:avLst/>
          </a:prstGeom>
          <a:gradFill flip="none" rotWithShape="1">
            <a:gsLst>
              <a:gs pos="1000">
                <a:srgbClr val="8D6245">
                  <a:shade val="30000"/>
                  <a:satMod val="115000"/>
                </a:srgbClr>
              </a:gs>
              <a:gs pos="50000">
                <a:srgbClr val="8D6245">
                  <a:shade val="67500"/>
                  <a:satMod val="115000"/>
                </a:srgbClr>
              </a:gs>
              <a:gs pos="100000">
                <a:srgbClr val="D1916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n>
                <a:solidFill>
                  <a:srgbClr val="D19163"/>
                </a:solidFill>
              </a:ln>
              <a:solidFill>
                <a:srgbClr val="D19163"/>
              </a:solidFill>
            </a:endParaRP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xmlns="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xmlns="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206" y="2563327"/>
            <a:ext cx="1901854" cy="2430065"/>
          </a:xfrm>
          <a:prstGeom prst="rect">
            <a:avLst/>
          </a:prstGeom>
        </p:spPr>
      </p:pic>
      <p:sp>
        <p:nvSpPr>
          <p:cNvPr id="8" name="Retângulo 7"/>
          <p:cNvSpPr/>
          <p:nvPr/>
        </p:nvSpPr>
        <p:spPr>
          <a:xfrm>
            <a:off x="2400300" y="6077635"/>
            <a:ext cx="48006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/>
              <a:t>Entendendo a Síndrome de </a:t>
            </a:r>
            <a:r>
              <a:rPr lang="pt-BR" b="1" dirty="0" err="1"/>
              <a:t>Burnout</a:t>
            </a:r>
            <a:r>
              <a:rPr lang="pt-BR" b="1" dirty="0"/>
              <a:t> no Ambiente de Trabalho</a:t>
            </a:r>
          </a:p>
        </p:txBody>
      </p:sp>
    </p:spTree>
    <p:extLst>
      <p:ext uri="{BB962C8B-B14F-4D97-AF65-F5344CB8AC3E}">
        <p14:creationId xmlns:p14="http://schemas.microsoft.com/office/powerpoint/2010/main" val="368370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5250</TotalTime>
  <Words>973</Words>
  <Application>Microsoft Office PowerPoint</Application>
  <PresentationFormat>Papel A3 (297x420 mm)</PresentationFormat>
  <Paragraphs>107</Paragraphs>
  <Slides>14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8BIT WONDER</vt:lpstr>
      <vt:lpstr>Arial</vt:lpstr>
      <vt:lpstr>Berlin Sans FB Demi</vt:lpstr>
      <vt:lpstr>Calibri</vt:lpstr>
      <vt:lpstr>Calibri Light</vt:lpstr>
      <vt:lpstr>Impact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jaqueline vietro</cp:lastModifiedBy>
  <cp:revision>27</cp:revision>
  <dcterms:created xsi:type="dcterms:W3CDTF">2023-06-15T14:34:16Z</dcterms:created>
  <dcterms:modified xsi:type="dcterms:W3CDTF">2025-01-16T23:22:05Z</dcterms:modified>
</cp:coreProperties>
</file>