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7"/>
  </p:notesMasterIdLst>
  <p:sldIdLst>
    <p:sldId id="316" r:id="rId2"/>
    <p:sldId id="281" r:id="rId3"/>
    <p:sldId id="283" r:id="rId4"/>
    <p:sldId id="306" r:id="rId5"/>
    <p:sldId id="257" r:id="rId6"/>
    <p:sldId id="285" r:id="rId7"/>
    <p:sldId id="318" r:id="rId8"/>
    <p:sldId id="319" r:id="rId9"/>
    <p:sldId id="320"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8" r:id="rId23"/>
    <p:sldId id="339" r:id="rId24"/>
    <p:sldId id="340" r:id="rId25"/>
    <p:sldId id="341" r:id="rId26"/>
    <p:sldId id="343" r:id="rId27"/>
    <p:sldId id="342" r:id="rId28"/>
    <p:sldId id="324" r:id="rId29"/>
    <p:sldId id="344" r:id="rId30"/>
    <p:sldId id="260" r:id="rId31"/>
    <p:sldId id="345" r:id="rId32"/>
    <p:sldId id="263" r:id="rId33"/>
    <p:sldId id="317" r:id="rId34"/>
    <p:sldId id="264" r:id="rId35"/>
    <p:sldId id="266" r:id="rId36"/>
    <p:sldId id="294" r:id="rId37"/>
    <p:sldId id="267" r:id="rId38"/>
    <p:sldId id="265" r:id="rId39"/>
    <p:sldId id="295" r:id="rId40"/>
    <p:sldId id="296" r:id="rId41"/>
    <p:sldId id="297" r:id="rId42"/>
    <p:sldId id="268" r:id="rId43"/>
    <p:sldId id="346" r:id="rId44"/>
    <p:sldId id="269" r:id="rId45"/>
    <p:sldId id="303" r:id="rId46"/>
    <p:sldId id="270" r:id="rId47"/>
    <p:sldId id="347" r:id="rId48"/>
    <p:sldId id="271" r:id="rId49"/>
    <p:sldId id="298" r:id="rId50"/>
    <p:sldId id="299" r:id="rId51"/>
    <p:sldId id="348" r:id="rId52"/>
    <p:sldId id="304" r:id="rId53"/>
    <p:sldId id="272" r:id="rId54"/>
    <p:sldId id="273" r:id="rId55"/>
    <p:sldId id="300" r:id="rId56"/>
    <p:sldId id="301" r:id="rId57"/>
    <p:sldId id="302" r:id="rId58"/>
    <p:sldId id="274" r:id="rId59"/>
    <p:sldId id="291" r:id="rId60"/>
    <p:sldId id="287" r:id="rId61"/>
    <p:sldId id="289" r:id="rId62"/>
    <p:sldId id="305" r:id="rId63"/>
    <p:sldId id="275" r:id="rId64"/>
    <p:sldId id="276" r:id="rId65"/>
    <p:sldId id="292"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08"/>
    <p:restoredTop sz="94737"/>
  </p:normalViewPr>
  <p:slideViewPr>
    <p:cSldViewPr snapToObjects="1">
      <p:cViewPr varScale="1">
        <p:scale>
          <a:sx n="108" d="100"/>
          <a:sy n="108" d="100"/>
        </p:scale>
        <p:origin x="184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04T03:39:26.014"/>
    </inkml:context>
    <inkml:brush xml:id="br0">
      <inkml:brushProperty name="width" value="0.05" units="cm"/>
      <inkml:brushProperty name="height" value="0.05" units="cm"/>
      <inkml:brushProperty name="color" value="#E71224"/>
    </inkml:brush>
  </inkml:definitions>
  <inkml:trace contextRef="#ctx0" brushRef="#br0">1352 130 24575,'-38'0'0,"-6"-3"0,-1 1 0,-5-3 0,2 0 0,7 2 0,1-1 0,11 2 0,-2 0 0,5-2 0,0 4 0,3-2 0,1 0 0,3 2 0,-1-2 0,2 2 0,4 0 0,-1 0 0,-1 0 0,0 0 0,-2 0 0,-2 0 0,10 0 0,-8 0 0,2 2 0,-10 0 0,-4 2 0,-1 2 0,6-1 0,-1 0 0,3-1 0,5 0 0,0 1 0,2 3 0,-5 1 0,-1 5 0,-4-3 0,-1 5 0,1 0 0,-2 1 0,1 4 0,1-4 0,1-1 0,1-3 0,5 4 0,1-3 0,6 1 0,-2 1 0,6-7 0,-3 6 0,2-1 0,-2 1 0,3 7 0,-4-2 0,1 8 0,-1-4 0,0 4 0,2-5 0,-2 5 0,4-7 0,1 1 0,3-4 0,-1-2 0,1 2 0,-1-3 0,1 3 0,2 0 0,-2 7 0,4-3 0,-2 8 0,4-4 0,-2-8 0,2 6 0,0-7 0,0 5 0,0 0 0,1-6 0,-3 1 0,2-3 0,-2 6 0,0-4 0,1 4 0,1 0 0,2 6 0,2-2 0,0 2 0,0-4 0,0-4 0,-1 5 0,0-7 0,-2 2 0,0-5 0,1 1 0,-1-3 0,-1 0 0,2 0 0,-2-1 0,1 3 0,0-1 0,-1 1 0,1 1 0,1-1 0,0 0 0,0 1 0,2-3 0,3 1 0,1 0 0,3 0 0,8 8 0,7 2 0,8 1 0,7 2 0,0-6 0,-1 2 0,5-2 0,4-2 0,8 0 0,4 1 0,10 1 0,-1 6 0,3-5 0,-11-4 0,-6-4 0,-14-5 0,6 1 0,-8-2 0,-3-3 0,-6 2 0,-10-4 0,16 7 0,2-2 0,17 1 0,-9 0 0,1-2 0,-10 0 0,4-3 0,-6 2 0,0-4 0,1 2 0,-11-2 0,16 0 0,-4 0 0,5 0 0,-1 0 0,-10 0 0,-13 0 0,-8-1 0,-10 2 0,-3-1 0,35 2 0,27 5 0,13-6 0,9 5 0,-32-4 0,-8-2 0,-4 4 0,-3-3 0,13 3 0,3-1 0,17 0 0,14 5 0,7-7 0,-1 5 0,9-4 0,-17-1 0,4 2 0,-12-3 0,-5 0 0,7 0 0,4 0 0,-8 0 0,-15 0 0,-5 0 0,-10 0 0,19 0 0,-8 2 0,-10-1 0,-15 1 0,-22-2 0,11 0 0,7 0 0,17 0 0,3 0 0,3-2 0,-3 1 0,3-1 0,4 2 0,0 0 0,0 0 0,0 0 0,-1 0 0,1 0 0,1 0 0,1 0 0,-8 0 0,8 0 0,-1 2 0,3 1 0,0 0 0,-10-1 0,-3 0 0,-1-2 0,-3 1 0,5-2 0,-11-1 0,2 0 0,0-2 0,-9 1 0,7-3 0,-2 2 0,5-3 0,8 0 0,-2-4 0,6 3 0,-3-7 0,10-1 0,-2-3 0,0-1 0,-2-4 0,-4 0 0,-2-6 0,2-1 0,-6-9 0,7-9 0,1-12 0,-3-1 0,-3-5 0,-7 4 0,-5 2 0,-9 4 0,-2 9 0,-9 1 0,-1 6 0,-5 2 0,-2 8 0,-2 8 0,0 5 0,-1-2 0,-1 1 0,-4-4 0,-2-4 0,-6-8 0,-2-7 0,-5-3 0,-3-3 0,-2-2 0,0 6 0,7-1 0,-6 6 0,4 3 0,-7-6 0,0 9 0,4 0 0,6 14 0,3 5 0,4 4 0,-6-2 0,-2 1 0,-8-5 0,-12-3 0,-12-4 0,0 1 0,-13-2 0,18 8 0,-2 3 0,2 2 0,5 4 0,-7-3 0,-2-2 0,-2 2 0,-13-3 0,1 3 0,-4-3 0,7 2 0,15-1 0,0 5 0,11-1 0,-2 5 0,10-3 0,7 6 0,1-2 0,4 2 0,-13 0 0,-7 0 0,-10 0 0,0-2 0,4 2 0,7-2 0,12 2 0,2 0 0,5 0 0,-9 0 0,-5 0 0,-9-2 0,-6 1 0,3-1 0,-6 0 0,6 2 0,0-2 0,7 2 0,9 0 0,1 0 0,3 0 0,2 0 0,-11 1 0,8 0 0,-12 1 0,0-2 0,-4 2 0,3-2 0,6 2 0,2-2 0,5 0 0,-3 2 0,0-2 0,-4 2 0,-5-2 0,1 0 0,-3 0 0,4 0 0,-5 0 0,2 0 0,-5 0 0,0 0 0,1-2 0,4 2 0,9-2 0,10 2 0,-1 3 0,5-2 0,-8 2 0,4-3 0,-7 0 0,3 0 0,-1 0 0,-4 2 0,1-2 0,-7 2 0,2 0 0,1 0 0,5 0 0,2 0 0,1-1 0,4 0 0,-4 2 0,2-3 0,-5 2 0,-6-2 0,0 2 0,-2-2 0,9 2 0,2-2 0,9 0 0,-1 0 0,1-2 0,-3 2 0,-9-2 0,-1 2 0,-13 2 0,5-1 0,-2 1 0,7-2 0,7 0 0,6 0 0,-3 0 0,4 0 0,-14 0 0,5 0 0,-12 0 0,0 0 0,1-2 0,6 2 0,7-2 0,8 2 0,-3 0 0,5 0 0,-7 0 0,3 0 0,-6 0 0,7 0 0,-2 0 0,7 0 0,-4 1 0,1 0 0,-5 0 0,0-1 0,-4 0 0,5 0 0,0 0 0,9 0 0,-1 0 0,2 0 0,-2 0 0,-1 0 0,-2 0 0,-7 0 0,3 0 0,-6 2 0,7-2 0,2 1 0,1 1 0,2-2 0,-2 1 0,4-1 0,0 0 0,-1 0 0,0 0 0,-3 2 0,-3-2 0,6 1 0,-12-1 0,8 2 0,-8-2 0,3 2 0,0-1 0,2-1 0,4 3 0,-1-3 0,5 3 0,-3-3 0,1 2 0,3-1 0,0-1 0,2 1 0,-7 1 0,10-2 0,-8 2 0,11-2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04T03:44:27.628"/>
    </inkml:context>
    <inkml:brush xml:id="br0">
      <inkml:brushProperty name="width" value="0.05" units="cm"/>
      <inkml:brushProperty name="height" value="0.05" units="cm"/>
      <inkml:brushProperty name="color" value="#E71224"/>
    </inkml:brush>
  </inkml:definitions>
  <inkml:trace contextRef="#ctx0" brushRef="#br0">10221 1 24575,'-26'9'0,"12"-4"0,5 0 0,8-5 0,-24 12 0,-9 2 0,-19 9 0,-7 5 0,14-8 0,-9 7 0,10-7 0,0-1 0,7-6 0,8-1 0,6-4 0,-5 5 0,2-4 0,-13 4 0,11-6 0,-3-1 0,-7-2 0,-5 3 0,-22 1 0,-10 3 0,-17 1 0,6-3 0,32-3 0,-4 0-248,-4 0 1,-3-1 247,-5 2 0,-3 0 0,-10 1 0,-2-1 0,6 1 0,0-1-585,-8 1 0,-1 0 585,0 3 0,-2 0 0,-5-4 0,1 0 0,4 4 0,2 0 0,-2-3 0,4-1 0,19 0 0,5 1 0,-24 6 0,34-8 0,6 2 466,-3-3-466,-17 4 1199,21-4-1199,-5 2 0,-17-1 0,-7 5 0,19-4 0,-2-1 0,2 2 0,0 0 0,-10-1 0,1 1 0,10-1 0,1 1 0,-42 7 0,25-4 0,8 0 0,1-2 0,7-3 0,-3-1 0,3-1 0,-18-3 0,0 3 0,-4-3 0,30 2 0,17-5 0,27 10 0,-19-7 0,7 5 0,-23-8 0,11 0 0,-13-2 0,-5 3 0,-3-1 0,-3 2 0,1 0 0,-2 0 0,4 0 0,-5 0 0,4 0 0,1-2 0,7 1 0,7-2 0,8 0 0,-4 1 0,3 0 0,-12 2 0,-7-2 0,-10 2 0,4-5 0,-5 2 0,34 1 0,-2 0 0,11 2 0,-4 0 0,-13 0 0,-12 0 0,2 0 0,-23 0 0,11 0 0,-3 0 0,7 0 0,25-2 0,4 3 0,21-3 0,-15 9 0,-3-7 0,-7 6 0,2-6 0,-1 0 0,-7 2 0,-14 0 0,-1 5 0,0 0 0,5 0 0,18-3 0,2 0 0,-8-2 0,3 0 0,-24 2 0,10-3 0,-2 3 0,12-4 0,5 4 0,9-4 0,1 1 0,1-1 0,1 0 0,1 0 0,0 0 0,-3 0 0,2-1 0,2 1 0,4-2 0,0 1 0,1-1 0,-4 0 0,2 1 0,-7 1 0,0 0 0,-6 0 0,2 0 0,1 0 0,6 0 0,3 0 0,2 0 0,2 0 0,0 0 0,0 0 0,-4 1 0,-2 0 0,-8 2 0,-3-3 0,-3 2 0,1-2 0,3 0 0,-5 2 0,-8-2 0,-8 2 0,2-2 0,4 0 0,14 0 0,1-1 0,4 0 0,-2 0 0,-4-1 0,-2 1 0,-10-2 0,9 2 0,-5-1 0,-2 2 0,7 0 0,-17 0 0,9 0 0,-2-2 0,2 2 0,2-2 0,-1 0 0,13 0 0,2-4 0,4 2 0,-1-1 0,-14 3 0,2 2 0,-3 0 0,-11 0 0,-6 0 0,-29 0 0,-11 0 0,-13 0 0,1 3 0,20 0 0,-6 5 0,10 1 0,1-3 0,0 0 0,14-4 0,6 0 0,11 1 0,3 1 0,17-2 0,-11 2 0,9-2 0,-16 2 0,-6-1 0,-9 2 0,-7 3 0,10-3 0,11 0 0,14-3 0,15-2 0,7 1 0,3-2 0,4 5 0,-4-4 0,-11 5 0,-9 3 0,-12-1 0,-7 13 0,-2-2 0,-10 9 0,3-2 0,3-1 0,12-4 0,-9 11 0,15-7 0,-15 12 0,4 4 0,3-3 0,-7 9 0,8-7 0,-4 6 0,8-6 0,-5 8 0,1 2 0,2 2 0,1-2 0,0 7 0,5-11 0,1 2 0,13-22 0,6-5 0,8-13 0,-5 5 0,-3 3 0,-1 2 0,2-8 0,5-1 0,2-9 0,2 9 0,-3 5 0,0 8 0,0 5 0,-1 7 0,1-2 0,1 15 0,0 2 0,9 4 0,-1 6 0,9-7 0,-5-9 0,5-5 0,-2-5 0,3-4 0,9 11 0,-7-10 0,8 7 0,-7-6 0,3 1 0,10 9 0,-5-6 0,13 9 0,-9-11 0,7 2 0,9 1 0,7 5 0,4-5 0,2 6 0,3-8 0,-5-1 0,8 3 0,-11-11 0,17 3 0,3-5 0,21-3 0,-39-6 0,0-1 0,36 0 0,-42-5 0,-4-2 0,8-5 0,27 0 0,3-3 0,-36 2 0,0-1 0,44-4 0,-21 0 0,13-3 0,6 0 0,-19-2 0,-20 3 0,-43 5 0,33-4 0,13-3 0,22 1 0,5-7 0,-45 11 0,25-4 0,-26 6 0,23-2 0,-2-3 0,-7 1 0,8-1 0,-14 1 0,8 2 0,3-3 0,-4 3 0,12-3 0,6 0 0,-16 2 0,-6 7 0,-6-1 0,-5 1 0,15-4 0,-8-2 0,3 3 0,-5 0 0,12 1 0,-4-3 0,6 3 0,-1-1 0,2 0 0,4-1 0,-10-2 0,-7 0 0,-3-1 0,-7-1 0,9-2 0,0-1 0,3 3 0,-8 0 0,1 5 0,-6-4 0,10 1 0,1-5 0,2 3 0,-9-2 0,4 2 0,-9-1 0,7-1 0,0 0 0,-4 0 0,4 0 0,-9 1 0,-2-1 0,1 1 0,-10 1 0,15-4 0,-15 3 0,19-5 0,-11 1 0,9-6 0,-5 0 0,1-2 0,-4 6 0,-2-2 0,-6 2 0,0-2 0,-1-1 0,-3 3 0,-2 1 0,-4 3 0,2-5 0,2-5 0,-1 1 0,5-11 0,-5 1 0,2-12 0,-2 2 0,-3-1 0,-5 11 0,4-4 0,-5 1 0,3 0 0,-4-1 0,0 6 0,2-1 0,-2 10 0,1-2 0,-1-1 0,-1-2 0,0-6 0,0 3 0,-2-4 0,0 1 0,-1-8 0,0-1 0,0-6 0,2 0 0,1 2 0,1 7 0,-2 7 0,0 3 0,-2-1 0,0-5 0,0 0 0,0 1 0,0 2 0,0 3 0,0-3 0,0-7 0,0-3 0,-2-2 0,-1-1 0,1 8 0,-2 5 0,2 10 0,0 4 0,1 1 0,-1-1 0,-2-4 0,-2-3 0,1 7 0,-2-6 0,2 10 0,1-4 0,0 6 0,3 4 0,-1 1 0,0-1 0,-4-2 0,-11-15 0,-5 0 0,-5-7 0,4 8 0,6 7 0,8 7 0,0 0 0,3 1 0,-10-4 0,-2-2 0,-11-4 0,7-1 0,0 2 0,7 0 0,1 1 0,6 2 0,1 3 0,6 5 0,1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04T03:44:49.983"/>
    </inkml:context>
    <inkml:brush xml:id="br0">
      <inkml:brushProperty name="width" value="0.05" units="cm"/>
      <inkml:brushProperty name="height" value="0.05" units="cm"/>
      <inkml:brushProperty name="color" value="#E71224"/>
    </inkml:brush>
  </inkml:definitions>
  <inkml:trace contextRef="#ctx0" brushRef="#br0">10773 113 24575,'-27'20'0,"-17"5"0,-17 12 0,-25 6 0,36-15 0,-2 2 0,-5-1 0,-2 0 0,-1 0 0,0 1 0,-1 2 0,2-1 0,6-7 0,2-1 0,5 2 0,2-2 0,-28 7 0,1-8 0,7-4 0,-3-7 0,14 1 0,1-5 0,12-2 0,-24 10 0,10-11 0,-41 13 0,19-11 0,26-2 0,-1-2 0,-33 1 0,-4-3 0,35 0 0,-1 0 0,-4 0 0,0 0 0,6 0 0,-1 0 0,-5-1 0,2-1 0,-21-1 0,12 0 0,-5-10 0,22 4 0,-19-17 0,-1 1 0,0-3 0,-4 1 0,15 11 0,-10-5 0,9 8 0,-10-11 0,2 7 0,8-8 0,7 9 0,6-2 0,2 4 0,7 3 0,-9-1 0,16 6 0,-38-10 0,11 2 0,0-1 0,18 3 0,18 9 0,-9-6 0,-16 4 0,-4-9 0,-7 4 0,0-5 0,-4 2 0,-9-1 0,9 2 0,-6-2 0,7 3 0,1-3 0,-7 5 0,0-1 0,-17-3 0,-7 3 0,14-4 0,-4 5 0,25 0 0,-1 3 0,-3-1 0,-4 4 0,-5-4 0,0 3 0,-7-4 0,32 7 0,-23-4 0,13 1 0,-38-3 0,-1-4 0,33 8 0,0-1 0,-33-7 0,1 4 0,22 1 0,25 2 0,7 4 0,5-2 0,-11 2 0,-13 0 0,-25-3 0,31 3 0,-3 0 0,-12-3 0,-2-1 0,2 4 0,0 0-279,-10-2 1,-1 0 278,6 1 0,1-1 0,4 2 0,3-1 0,7 0 0,3-1 0,-20 2 0,13 0 0,-11 0 0,-23 0 0,31 0 0,-5 0 0,-8 0 0,-1 0 0,6 0 0,2 0 0,1 0 0,4 0 0,-24 0 0,-4 0 557,9-3-557,24 1 0,17-1 0,20 1 0,-17 2 0,11 0 0,-11 0 0,32-1 0,4 3 0,-4 0 0,-15 4 0,-21 7 0,-26 9 0,18-6 0,-1 0 0,-33 14 0,33-13 0,1-1 0,-27 10 0,3-4 0,-12 6 0,8-7 0,-3 1 0,-3-2 0,8-6 0,0 0 0,0-6 0,15 2 0,-8-2 0,8 0 0,-3 0 0,4-6 0,5 3 0,0-5 0,-5 3 0,-11-1 0,9-1 0,5 1 0,22-2 0,-4 0 0,11 4 0,-8-3 0,5 6 0,4-4 0,-5 7 0,-10 1 0,-1 4 0,-3 1 0,7 1 0,6 3 0,1 6 0,3 9 0,-2 2 0,5 18 0,0-4 0,4 18 0,3-13 0,5 6 0,3-11 0,5 2 0,1-7 0,4 0 0,-2-8 0,5-1 0,0-6 0,3-2 0,2 1 0,5 0 0,6 11 0,13 7 0,6 5 0,14 4 0,-5-14 0,9 2 0,-18-21 0,-11-5 0,-1-6 0,15 8 0,42 18 0,-32-17 0,0-1 0,-3 0 0,-1-2 0,47 13 0,-15-11 0,11 8 0,-1-8 0,6 0 0,-27-10 0,17-5 0,-9-1 0,-16-3 0,12 4 0,-24-4 0,0 4 0,-22-5 0,-7 3 0,-21-3 0,9-3 0,42 2 0,-3-3 0,48 6 0,-18 3 0,1-3 0,8 3 0,-23-6 0,8 0 0,-28 1 0,-2 0 0,-6 3 0,46-1 0,6 6 0,-22-7 0,0 0 0,-12 3 0,-3-1 0,40-1 0,-40 2 0,2 2 0,3-3 0,2 0 0,5 3 0,0 1 0,-4-4 0,-3-1 0,23 5 0,8-2 0,-4-1 0,18 2 0,-47-5 0,1-1 0,0 1 0,-2-1 0,42-1 0,-41 1 0,0 0 0,29 3 0,11 1 0,-15 1 0,4-3 0,-42 0 0,-4-3 0,-29-3 0,9 2 0,41-5 0,-1 6 0,24-5 0,-18 4 0,-12 1 0,-4 0 0,-11 2 0,-6-2 0,0 0 0,1 0 0,2 2 0,-12-1 0,-3 1 0,-14-2 0,-1 1 0,13 7 0,25 2 0,13 2 0,29 4 0,-9-7 0,12 5 0,-20-4 0,4-1 0,-38-4 0,18-3 0,-10 0 0,22 1 0,32 0 0,-27 0 0,14-3 0,-31 0 0,-4 0 0,-6 1 0,-4 0 0,-4 1 0,-3-2 0,22 2 0,-34-2 0,40 3 0,-27-3 0,26 2 0,-2 1 0,-15-1 0,4 0 0,-19-2 0,14 0 0,-9 0 0,-8 0 0,-5 0 0,9-6 0,12-8 0,11-3 0,16-14 0,-29 16 0,0-7 0,-2 1 0,-9-4 0,19-12 0,-10 2 0,-1-4 0,-1 6 0,0-6 0,-2 4 0,-2-2 0,-2-5 0,-2 3 0,0-6 0,-5 2 0,0-5 0,0 3 0,-6 4 0,3 4 0,-7 6 0,2 1 0,1-5 0,-3 12 0,0-15 0,-4 10 0,2-6 0,-4 0 0,2 0 0,-2 1 0,0-3 0,-2-2 0,1 8 0,-3-18 0,1 11 0,-1-8 0,-1 8 0,1 6 0,0 2 0,0 3 0,0 3 0,1 3 0,-1 2 0,-1 0 0,-1-2 0,-2-6 0,2 0 0,-2-5 0,1 0 0,-3 2 0,1-2 0,0 5 0,-1 4 0,1 4 0,0 6 0,1 2 0,3 2 0,0 2 0,-1 2 0,-1-1 0,-4-1 0,1-1 0,-3-1 0,0 0 0,1 4 0,-1-1 0,-7 2 0,4-1 0,-8 2 0,5-1 0,-1 2 0,-17-5 0,13 5 0,-24-7 0,20 7 0,1-4 0,13 5 0,10 0 0,-10 2 0,9-2 0,-7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04T14:17:12.400"/>
    </inkml:context>
    <inkml:brush xml:id="br0">
      <inkml:brushProperty name="width" value="0.05" units="cm"/>
      <inkml:brushProperty name="height" value="0.05" units="cm"/>
      <inkml:brushProperty name="color" value="#E71224"/>
    </inkml:brush>
  </inkml:definitions>
  <inkml:trace contextRef="#ctx0" brushRef="#br0">73 159 24575,'0'4'0,"-2"1"0,1-3 0,-3 5 0,3-3 0,-1 2 0,0-1 0,0 4 0,-1-3 0,1 3 0,0-5 0,1 0 0,-1-2 0,2 0 0,-3 2 0,3 1 0,-3 2 0,1 11 0,-1-6 0,-1 7 0,1-8 0,0-4 0,1-1 0,1 3 0,1-6 0,-2 4 0,2-1 0,-1 1 0,1 2 0,-1-1 0,0-2 0,-1 1 0,1-4 0,-1 4 0,0-1 0,-1 0 0,1 1 0,-1 2 0,2-4 0,-1 5 0,1-7 0,1 3 0,0-2 0,1-1 0,0-1 0,16 1 0,5 0 0,10 1 0,-6 0 0,-6-2 0,-7 1 0,-2-3 0,-1 1 0,-4-1 0,-1 0 0,-2 0 0,1 0 0,-2 2 0,1-2 0,-1 1 0,1-1 0,1 0 0,3 0 0,3 0 0,2 0 0,-3 0 0,-2 0 0,14 0 0,-2 2 0,17-2 0,-13 3 0,-5-2 0,-7 0 0,-7 1 0,-1-2 0,0 1 0</inkml:trace>
  <inkml:trace contextRef="#ctx0" brushRef="#br0" timeOffset="2925">63 434 24575,'4'-2'0,"1"-1"0,-1 3 0,1-2 0,0 1 0,-2-1 0,2 2 0,-1-2 0,4 1 0,-1-1 0,4-1 0,0 0 0,1 0 0,2-1 0,-5 1 0,2 1 0,-4 0 0,2 0 0,1-1 0,1 1 0,-3-1 0,0 1 0,-2 1 0,2-2 0,-4 3 0,3-3 0,-1 3 0,5-3 0,2 1 0,1-3 0,1 0 0,-2 0 0,-2-1 0,2 2 0,-3-1 0,2 1 0,0 0 0,3-2 0,0 2 0,5-3 0,-4 3 0,1-3 0,0 4 0,0-6 0,0 5 0,-2-4 0,-3 4 0,0-2 0,-2 3 0,1-3 0,-2 2 0,0 0 0,-1 1 0,-1 0 0,0 0 0,1 0 0,5-1 0,-3 1 0,3 0 0,-4-2 0,-3 2 0,2-3 0,0 3 0,2-3 0,1 3 0,-2-2 0,2 2 0,-3-1 0,4 1 0,-2-2 0,3 3 0,2-3 0,-3 0 0,7 0 0,-7 0 0,2 0 0,-2 1 0,-4 1 0,3 0 0,0-2 0,-1 2 0,3-2 0,-2 2 0,2 1 0,0-1 0,0 0 0,0-2 0,1-1 0,-3 2 0,2-1 0,2 0 0,3-3 0,1 3 0,2-4 0,-5 5 0,6-3 0,-2 1 0,0 1 0,2-3 0,-4 3 0,4-2 0,-4 3 0,2-2 0,-5 4 0,-4 1 0,-4-1 0,15-2 0,51-5 0,-36 4 0,30-2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5B9197-EFDF-564F-BE3E-F86E22D46AB5}" type="datetimeFigureOut">
              <a:rPr lang="en-US" smtClean="0"/>
              <a:pPr/>
              <a:t>11/28/2019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E7D16B-086B-0A47-8FAE-3D9A7A249C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7D16B-086B-0A47-8FAE-3D9A7A249C50}" type="slidenum">
              <a:rPr lang="en-US" smtClean="0"/>
              <a:pPr/>
              <a:t>59</a:t>
            </a:fld>
            <a:endParaRPr lang="en-US"/>
          </a:p>
        </p:txBody>
      </p:sp>
    </p:spTree>
    <p:extLst>
      <p:ext uri="{BB962C8B-B14F-4D97-AF65-F5344CB8AC3E}">
        <p14:creationId xmlns:p14="http://schemas.microsoft.com/office/powerpoint/2010/main" val="1229449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31D055E-8FAB-2C4E-B2AB-9584739298A9}" type="datetimeFigureOut">
              <a:rPr lang="en-US" smtClean="0"/>
              <a:pPr/>
              <a:t>11/28/2019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B71607B-1795-444A-A6BF-C00066F6E66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1D055E-8FAB-2C4E-B2AB-9584739298A9}" type="datetimeFigureOut">
              <a:rPr lang="en-US" smtClean="0"/>
              <a:pPr/>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1607B-1795-444A-A6BF-C00066F6E6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E31D055E-8FAB-2C4E-B2AB-9584739298A9}" type="datetimeFigureOut">
              <a:rPr lang="en-US" smtClean="0"/>
              <a:pPr/>
              <a:t>11/28/2019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B71607B-1795-444A-A6BF-C00066F6E66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E31D055E-8FAB-2C4E-B2AB-9584739298A9}" type="datetimeFigureOut">
              <a:rPr lang="en-US" smtClean="0"/>
              <a:pPr/>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B71607B-1795-444A-A6BF-C00066F6E66E}"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E31D055E-8FAB-2C4E-B2AB-9584739298A9}" type="datetimeFigureOut">
              <a:rPr lang="en-US" smtClean="0"/>
              <a:pPr/>
              <a:t>11/28/2019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B71607B-1795-444A-A6BF-C00066F6E66E}"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E31D055E-8FAB-2C4E-B2AB-9584739298A9}" type="datetimeFigureOut">
              <a:rPr lang="en-US" smtClean="0"/>
              <a:pPr/>
              <a:t>11/28/2019</a:t>
            </a:fld>
            <a:endParaRPr lang="en-US"/>
          </a:p>
        </p:txBody>
      </p:sp>
      <p:sp>
        <p:nvSpPr>
          <p:cNvPr id="10" name="Slide Number Placeholder 9"/>
          <p:cNvSpPr>
            <a:spLocks noGrp="1"/>
          </p:cNvSpPr>
          <p:nvPr>
            <p:ph type="sldNum" sz="quarter" idx="16"/>
          </p:nvPr>
        </p:nvSpPr>
        <p:spPr/>
        <p:txBody>
          <a:bodyPr rtlCol="0"/>
          <a:lstStyle/>
          <a:p>
            <a:fld id="{1B71607B-1795-444A-A6BF-C00066F6E66E}"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E31D055E-8FAB-2C4E-B2AB-9584739298A9}" type="datetimeFigureOut">
              <a:rPr lang="en-US" smtClean="0"/>
              <a:pPr/>
              <a:t>11/28/2019</a:t>
            </a:fld>
            <a:endParaRPr lang="en-US"/>
          </a:p>
        </p:txBody>
      </p:sp>
      <p:sp>
        <p:nvSpPr>
          <p:cNvPr id="12" name="Slide Number Placeholder 11"/>
          <p:cNvSpPr>
            <a:spLocks noGrp="1"/>
          </p:cNvSpPr>
          <p:nvPr>
            <p:ph type="sldNum" sz="quarter" idx="16"/>
          </p:nvPr>
        </p:nvSpPr>
        <p:spPr/>
        <p:txBody>
          <a:bodyPr rtlCol="0"/>
          <a:lstStyle/>
          <a:p>
            <a:fld id="{1B71607B-1795-444A-A6BF-C00066F6E66E}"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31D055E-8FAB-2C4E-B2AB-9584739298A9}" type="datetimeFigureOut">
              <a:rPr lang="en-US" smtClean="0"/>
              <a:pPr/>
              <a:t>11/28/2019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B71607B-1795-444A-A6BF-C00066F6E6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D055E-8FAB-2C4E-B2AB-9584739298A9}" type="datetimeFigureOut">
              <a:rPr lang="en-US" smtClean="0"/>
              <a:pPr/>
              <a:t>11/28/2019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B71607B-1795-444A-A6BF-C00066F6E6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E31D055E-8FAB-2C4E-B2AB-9584739298A9}" type="datetimeFigureOut">
              <a:rPr lang="en-US" smtClean="0"/>
              <a:pPr/>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B71607B-1795-444A-A6BF-C00066F6E66E}"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E31D055E-8FAB-2C4E-B2AB-9584739298A9}" type="datetimeFigureOut">
              <a:rPr lang="en-US" smtClean="0"/>
              <a:pPr/>
              <a:t>11/28/2019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B71607B-1795-444A-A6BF-C00066F6E66E}"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31D055E-8FAB-2C4E-B2AB-9584739298A9}" type="datetimeFigureOut">
              <a:rPr lang="en-US" smtClean="0"/>
              <a:pPr/>
              <a:t>11/28/2019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B71607B-1795-444A-A6BF-C00066F6E6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customXml" Target="../ink/ink3.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27.png"/></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p:sp>
        <p:nvSpPr>
          <p:cNvPr id="3" name="Content Placeholder 2"/>
          <p:cNvSpPr>
            <a:spLocks noGrp="1"/>
          </p:cNvSpPr>
          <p:nvPr>
            <p:ph sz="quarter" idx="1"/>
          </p:nvPr>
        </p:nvSpPr>
        <p:spPr/>
        <p:txBody>
          <a:bodyPr/>
          <a:lstStyle/>
          <a:p>
            <a:r>
              <a:rPr lang="en-US"/>
              <a:t>395262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FAFA-F74A-3348-B4EF-68076CAB8E3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852CD53-3241-7A4D-A5F0-3B94F5BD7596}"/>
              </a:ext>
            </a:extLst>
          </p:cNvPr>
          <p:cNvPicPr>
            <a:picLocks noGrp="1" noChangeAspect="1"/>
          </p:cNvPicPr>
          <p:nvPr>
            <p:ph sz="quarter" idx="1"/>
          </p:nvPr>
        </p:nvPicPr>
        <p:blipFill>
          <a:blip r:embed="rId2"/>
          <a:stretch>
            <a:fillRect/>
          </a:stretch>
        </p:blipFill>
        <p:spPr>
          <a:xfrm>
            <a:off x="1670866" y="1600200"/>
            <a:ext cx="6037217" cy="4495800"/>
          </a:xfrm>
        </p:spPr>
      </p:pic>
      <p:sp>
        <p:nvSpPr>
          <p:cNvPr id="3" name="Cloud 2">
            <a:extLst>
              <a:ext uri="{FF2B5EF4-FFF2-40B4-BE49-F238E27FC236}">
                <a16:creationId xmlns:a16="http://schemas.microsoft.com/office/drawing/2014/main" id="{C40990A4-54FF-3348-A463-C93F98C5E0D6}"/>
              </a:ext>
            </a:extLst>
          </p:cNvPr>
          <p:cNvSpPr/>
          <p:nvPr/>
        </p:nvSpPr>
        <p:spPr>
          <a:xfrm>
            <a:off x="1670866" y="3429000"/>
            <a:ext cx="1224734" cy="1371600"/>
          </a:xfrm>
          <a:prstGeom prst="cloud">
            <a:avLst/>
          </a:prstGeom>
          <a:solidFill>
            <a:schemeClr val="accent1">
              <a:alpha val="7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233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F0F994-8CD8-8140-96FC-BB2BA9AC1152}"/>
              </a:ext>
            </a:extLst>
          </p:cNvPr>
          <p:cNvPicPr>
            <a:picLocks noGrp="1" noChangeAspect="1"/>
          </p:cNvPicPr>
          <p:nvPr>
            <p:ph sz="quarter" idx="4294967295"/>
          </p:nvPr>
        </p:nvPicPr>
        <p:blipFill>
          <a:blip r:embed="rId2"/>
          <a:stretch>
            <a:fillRect/>
          </a:stretch>
        </p:blipFill>
        <p:spPr>
          <a:xfrm>
            <a:off x="1828800" y="152400"/>
            <a:ext cx="6222813" cy="6705600"/>
          </a:xfrm>
        </p:spPr>
      </p:pic>
    </p:spTree>
    <p:extLst>
      <p:ext uri="{BB962C8B-B14F-4D97-AF65-F5344CB8AC3E}">
        <p14:creationId xmlns:p14="http://schemas.microsoft.com/office/powerpoint/2010/main" val="267797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FAFA-F74A-3348-B4EF-68076CAB8E3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852CD53-3241-7A4D-A5F0-3B94F5BD7596}"/>
              </a:ext>
            </a:extLst>
          </p:cNvPr>
          <p:cNvPicPr>
            <a:picLocks noGrp="1" noChangeAspect="1"/>
          </p:cNvPicPr>
          <p:nvPr>
            <p:ph sz="quarter" idx="1"/>
          </p:nvPr>
        </p:nvPicPr>
        <p:blipFill>
          <a:blip r:embed="rId2"/>
          <a:stretch>
            <a:fillRect/>
          </a:stretch>
        </p:blipFill>
        <p:spPr>
          <a:xfrm>
            <a:off x="1676400" y="1676400"/>
            <a:ext cx="6037217" cy="4495800"/>
          </a:xfrm>
        </p:spPr>
      </p:pic>
      <p:sp>
        <p:nvSpPr>
          <p:cNvPr id="4" name="Cloud 3">
            <a:extLst>
              <a:ext uri="{FF2B5EF4-FFF2-40B4-BE49-F238E27FC236}">
                <a16:creationId xmlns:a16="http://schemas.microsoft.com/office/drawing/2014/main" id="{8429EA8B-1CA6-E641-99D9-FE060D64F1EE}"/>
              </a:ext>
            </a:extLst>
          </p:cNvPr>
          <p:cNvSpPr/>
          <p:nvPr/>
        </p:nvSpPr>
        <p:spPr>
          <a:xfrm>
            <a:off x="2362200" y="3657600"/>
            <a:ext cx="1224734" cy="1143000"/>
          </a:xfrm>
          <a:prstGeom prst="cloud">
            <a:avLst/>
          </a:prstGeom>
          <a:solidFill>
            <a:schemeClr val="accent1">
              <a:alpha val="7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457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CE0E09-6DB9-6944-B885-A8720AB432B7}"/>
              </a:ext>
            </a:extLst>
          </p:cNvPr>
          <p:cNvPicPr>
            <a:picLocks noChangeAspect="1"/>
          </p:cNvPicPr>
          <p:nvPr/>
        </p:nvPicPr>
        <p:blipFill>
          <a:blip r:embed="rId2"/>
          <a:stretch>
            <a:fillRect/>
          </a:stretch>
        </p:blipFill>
        <p:spPr>
          <a:xfrm>
            <a:off x="742950" y="990600"/>
            <a:ext cx="7658100" cy="1155700"/>
          </a:xfrm>
          <a:prstGeom prst="rect">
            <a:avLst/>
          </a:prstGeom>
        </p:spPr>
      </p:pic>
    </p:spTree>
    <p:extLst>
      <p:ext uri="{BB962C8B-B14F-4D97-AF65-F5344CB8AC3E}">
        <p14:creationId xmlns:p14="http://schemas.microsoft.com/office/powerpoint/2010/main" val="2072623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FAFA-F74A-3348-B4EF-68076CAB8E3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852CD53-3241-7A4D-A5F0-3B94F5BD7596}"/>
              </a:ext>
            </a:extLst>
          </p:cNvPr>
          <p:cNvPicPr>
            <a:picLocks noGrp="1" noChangeAspect="1"/>
          </p:cNvPicPr>
          <p:nvPr>
            <p:ph sz="quarter" idx="1"/>
          </p:nvPr>
        </p:nvPicPr>
        <p:blipFill>
          <a:blip r:embed="rId2"/>
          <a:stretch>
            <a:fillRect/>
          </a:stretch>
        </p:blipFill>
        <p:spPr>
          <a:xfrm>
            <a:off x="1670866" y="1600200"/>
            <a:ext cx="6037217" cy="4495800"/>
          </a:xfrm>
        </p:spPr>
      </p:pic>
      <p:sp>
        <p:nvSpPr>
          <p:cNvPr id="4" name="Cloud 3">
            <a:extLst>
              <a:ext uri="{FF2B5EF4-FFF2-40B4-BE49-F238E27FC236}">
                <a16:creationId xmlns:a16="http://schemas.microsoft.com/office/drawing/2014/main" id="{27144E49-BB29-CB48-928D-E571D3D715E1}"/>
              </a:ext>
            </a:extLst>
          </p:cNvPr>
          <p:cNvSpPr/>
          <p:nvPr/>
        </p:nvSpPr>
        <p:spPr>
          <a:xfrm>
            <a:off x="3352800" y="3848100"/>
            <a:ext cx="606552" cy="800100"/>
          </a:xfrm>
          <a:prstGeom prst="cloud">
            <a:avLst/>
          </a:prstGeom>
          <a:solidFill>
            <a:schemeClr val="accent1">
              <a:alpha val="7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9626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532D5B8-0367-8A4D-9DA0-03D79EDB2A9B}"/>
              </a:ext>
            </a:extLst>
          </p:cNvPr>
          <p:cNvPicPr>
            <a:picLocks noChangeAspect="1"/>
          </p:cNvPicPr>
          <p:nvPr/>
        </p:nvPicPr>
        <p:blipFill>
          <a:blip r:embed="rId2"/>
          <a:stretch>
            <a:fillRect/>
          </a:stretch>
        </p:blipFill>
        <p:spPr>
          <a:xfrm>
            <a:off x="755650" y="565150"/>
            <a:ext cx="7632700" cy="5727700"/>
          </a:xfrm>
          <a:prstGeom prst="rect">
            <a:avLst/>
          </a:prstGeom>
        </p:spPr>
      </p:pic>
    </p:spTree>
    <p:extLst>
      <p:ext uri="{BB962C8B-B14F-4D97-AF65-F5344CB8AC3E}">
        <p14:creationId xmlns:p14="http://schemas.microsoft.com/office/powerpoint/2010/main" val="3076407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FAFA-F74A-3348-B4EF-68076CAB8E3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852CD53-3241-7A4D-A5F0-3B94F5BD7596}"/>
              </a:ext>
            </a:extLst>
          </p:cNvPr>
          <p:cNvPicPr>
            <a:picLocks noGrp="1" noChangeAspect="1"/>
          </p:cNvPicPr>
          <p:nvPr>
            <p:ph sz="quarter" idx="1"/>
          </p:nvPr>
        </p:nvPicPr>
        <p:blipFill>
          <a:blip r:embed="rId2"/>
          <a:stretch>
            <a:fillRect/>
          </a:stretch>
        </p:blipFill>
        <p:spPr>
          <a:xfrm>
            <a:off x="1670866" y="1600200"/>
            <a:ext cx="6037217" cy="4495800"/>
          </a:xfrm>
        </p:spPr>
      </p:pic>
      <p:sp>
        <p:nvSpPr>
          <p:cNvPr id="4" name="Cloud 3">
            <a:extLst>
              <a:ext uri="{FF2B5EF4-FFF2-40B4-BE49-F238E27FC236}">
                <a16:creationId xmlns:a16="http://schemas.microsoft.com/office/drawing/2014/main" id="{B3715E10-79E8-8C42-88AF-D0738A562009}"/>
              </a:ext>
            </a:extLst>
          </p:cNvPr>
          <p:cNvSpPr/>
          <p:nvPr/>
        </p:nvSpPr>
        <p:spPr>
          <a:xfrm>
            <a:off x="3959506" y="4038600"/>
            <a:ext cx="1459683" cy="990600"/>
          </a:xfrm>
          <a:prstGeom prst="cloud">
            <a:avLst/>
          </a:prstGeom>
          <a:solidFill>
            <a:srgbClr val="FF0000">
              <a:alpha val="7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58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87EB72-C918-E743-8B32-6FC581CF88E2}"/>
              </a:ext>
            </a:extLst>
          </p:cNvPr>
          <p:cNvPicPr>
            <a:picLocks noChangeAspect="1"/>
          </p:cNvPicPr>
          <p:nvPr/>
        </p:nvPicPr>
        <p:blipFill>
          <a:blip r:embed="rId2"/>
          <a:stretch>
            <a:fillRect/>
          </a:stretch>
        </p:blipFill>
        <p:spPr>
          <a:xfrm>
            <a:off x="895350" y="1771650"/>
            <a:ext cx="7353300" cy="3314700"/>
          </a:xfrm>
          <a:prstGeom prst="rect">
            <a:avLst/>
          </a:prstGeom>
        </p:spPr>
      </p:pic>
    </p:spTree>
    <p:extLst>
      <p:ext uri="{BB962C8B-B14F-4D97-AF65-F5344CB8AC3E}">
        <p14:creationId xmlns:p14="http://schemas.microsoft.com/office/powerpoint/2010/main" val="2324871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FAFA-F74A-3348-B4EF-68076CAB8E3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852CD53-3241-7A4D-A5F0-3B94F5BD7596}"/>
              </a:ext>
            </a:extLst>
          </p:cNvPr>
          <p:cNvPicPr>
            <a:picLocks noGrp="1" noChangeAspect="1"/>
          </p:cNvPicPr>
          <p:nvPr>
            <p:ph sz="quarter" idx="1"/>
          </p:nvPr>
        </p:nvPicPr>
        <p:blipFill>
          <a:blip r:embed="rId2"/>
          <a:stretch>
            <a:fillRect/>
          </a:stretch>
        </p:blipFill>
        <p:spPr>
          <a:xfrm>
            <a:off x="1670866" y="1600200"/>
            <a:ext cx="6037217" cy="4495800"/>
          </a:xfrm>
        </p:spPr>
      </p:pic>
      <p:sp>
        <p:nvSpPr>
          <p:cNvPr id="4" name="Cloud 3">
            <a:extLst>
              <a:ext uri="{FF2B5EF4-FFF2-40B4-BE49-F238E27FC236}">
                <a16:creationId xmlns:a16="http://schemas.microsoft.com/office/drawing/2014/main" id="{E9F9971A-6E49-F348-838F-9724AA919439}"/>
              </a:ext>
            </a:extLst>
          </p:cNvPr>
          <p:cNvSpPr/>
          <p:nvPr/>
        </p:nvSpPr>
        <p:spPr>
          <a:xfrm>
            <a:off x="3959506" y="3200400"/>
            <a:ext cx="1459683" cy="990600"/>
          </a:xfrm>
          <a:prstGeom prst="cloud">
            <a:avLst/>
          </a:prstGeom>
          <a:solidFill>
            <a:srgbClr val="FF0000">
              <a:alpha val="7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682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0DD525-BA06-1C45-82E3-932C5A8AB644}"/>
              </a:ext>
            </a:extLst>
          </p:cNvPr>
          <p:cNvPicPr>
            <a:picLocks noChangeAspect="1"/>
          </p:cNvPicPr>
          <p:nvPr/>
        </p:nvPicPr>
        <p:blipFill>
          <a:blip r:embed="rId2"/>
          <a:stretch>
            <a:fillRect/>
          </a:stretch>
        </p:blipFill>
        <p:spPr>
          <a:xfrm>
            <a:off x="736600" y="774700"/>
            <a:ext cx="7670800" cy="5308600"/>
          </a:xfrm>
          <a:prstGeom prst="rect">
            <a:avLst/>
          </a:prstGeom>
        </p:spPr>
      </p:pic>
    </p:spTree>
    <p:extLst>
      <p:ext uri="{BB962C8B-B14F-4D97-AF65-F5344CB8AC3E}">
        <p14:creationId xmlns:p14="http://schemas.microsoft.com/office/powerpoint/2010/main" val="1726954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228600"/>
            <a:ext cx="7772400" cy="2667000"/>
          </a:xfrm>
        </p:spPr>
        <p:txBody>
          <a:bodyPr anchor="t">
            <a:normAutofit/>
          </a:bodyPr>
          <a:lstStyle/>
          <a:p>
            <a:r>
              <a:rPr lang="en-US" sz="2667"/>
              <a:t>Lecture 10</a:t>
            </a:r>
            <a:br>
              <a:rPr lang="en-US" sz="2667"/>
            </a:br>
            <a:r>
              <a:rPr lang="en-US" sz="2667" dirty="0"/>
              <a:t>Project3 </a:t>
            </a:r>
            <a:br>
              <a:rPr lang="en-US" sz="2667" dirty="0"/>
            </a:br>
            <a:r>
              <a:rPr lang="en-US" sz="2667" dirty="0"/>
              <a:t>and </a:t>
            </a:r>
            <a:br>
              <a:rPr lang="en-US" sz="2667" dirty="0"/>
            </a:br>
            <a:r>
              <a:rPr lang="en-US" sz="2667" dirty="0"/>
              <a:t>Other Stuff </a:t>
            </a:r>
            <a:br>
              <a:rPr lang="en-US" dirty="0"/>
            </a:br>
            <a:endParaRPr lang="en-US" dirty="0"/>
          </a:p>
        </p:txBody>
      </p:sp>
      <p:sp>
        <p:nvSpPr>
          <p:cNvPr id="2" name="Subtitle 1"/>
          <p:cNvSpPr>
            <a:spLocks noGrp="1"/>
          </p:cNvSpPr>
          <p:nvPr>
            <p:ph type="subTitle" idx="1"/>
          </p:nvPr>
        </p:nvSpPr>
        <p:spPr>
          <a:xfrm>
            <a:off x="1371600" y="3962400"/>
            <a:ext cx="6400800" cy="1752600"/>
          </a:xfrm>
        </p:spPr>
        <p:txBody>
          <a:bodyPr/>
          <a:lstStyle/>
          <a:p>
            <a:r>
              <a:rPr lang="en-US" dirty="0"/>
              <a:t>Greg </a:t>
            </a:r>
            <a:r>
              <a:rPr lang="en-US" dirty="0" err="1"/>
              <a:t>Lakomski</a:t>
            </a:r>
            <a:endParaRPr lang="en-US" dirty="0"/>
          </a:p>
          <a:p>
            <a:r>
              <a:rPr lang="en-US" dirty="0"/>
              <a:t>CS3339</a:t>
            </a:r>
          </a:p>
          <a:p>
            <a:r>
              <a:rPr lang="en-US"/>
              <a:t>Spring 2019</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FAFA-F74A-3348-B4EF-68076CAB8E3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852CD53-3241-7A4D-A5F0-3B94F5BD7596}"/>
              </a:ext>
            </a:extLst>
          </p:cNvPr>
          <p:cNvPicPr>
            <a:picLocks noGrp="1" noChangeAspect="1"/>
          </p:cNvPicPr>
          <p:nvPr>
            <p:ph sz="quarter" idx="1"/>
          </p:nvPr>
        </p:nvPicPr>
        <p:blipFill>
          <a:blip r:embed="rId2"/>
          <a:stretch>
            <a:fillRect/>
          </a:stretch>
        </p:blipFill>
        <p:spPr>
          <a:xfrm>
            <a:off x="1670866" y="1600200"/>
            <a:ext cx="6037217" cy="4495800"/>
          </a:xfrm>
        </p:spPr>
      </p:pic>
      <p:sp>
        <p:nvSpPr>
          <p:cNvPr id="4" name="Cloud 3">
            <a:extLst>
              <a:ext uri="{FF2B5EF4-FFF2-40B4-BE49-F238E27FC236}">
                <a16:creationId xmlns:a16="http://schemas.microsoft.com/office/drawing/2014/main" id="{EA19B127-F5FE-EB46-9F41-71F8268555CA}"/>
              </a:ext>
            </a:extLst>
          </p:cNvPr>
          <p:cNvSpPr/>
          <p:nvPr/>
        </p:nvSpPr>
        <p:spPr>
          <a:xfrm>
            <a:off x="5715000" y="3657600"/>
            <a:ext cx="1459683" cy="990600"/>
          </a:xfrm>
          <a:prstGeom prst="cloud">
            <a:avLst/>
          </a:prstGeom>
          <a:solidFill>
            <a:srgbClr val="FF0000">
              <a:alpha val="7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748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CCE0C9-5B84-B74B-8E41-6F187D8F1A92}"/>
              </a:ext>
            </a:extLst>
          </p:cNvPr>
          <p:cNvPicPr>
            <a:picLocks noChangeAspect="1"/>
          </p:cNvPicPr>
          <p:nvPr/>
        </p:nvPicPr>
        <p:blipFill>
          <a:blip r:embed="rId2"/>
          <a:stretch>
            <a:fillRect/>
          </a:stretch>
        </p:blipFill>
        <p:spPr>
          <a:xfrm>
            <a:off x="996950" y="2241550"/>
            <a:ext cx="7150100" cy="2374900"/>
          </a:xfrm>
          <a:prstGeom prst="rect">
            <a:avLst/>
          </a:prstGeom>
        </p:spPr>
      </p:pic>
    </p:spTree>
    <p:extLst>
      <p:ext uri="{BB962C8B-B14F-4D97-AF65-F5344CB8AC3E}">
        <p14:creationId xmlns:p14="http://schemas.microsoft.com/office/powerpoint/2010/main" val="4025863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906505-00DF-F945-A259-E7FE6AB7F9C5}"/>
              </a:ext>
            </a:extLst>
          </p:cNvPr>
          <p:cNvPicPr>
            <a:picLocks noChangeAspect="1"/>
          </p:cNvPicPr>
          <p:nvPr/>
        </p:nvPicPr>
        <p:blipFill>
          <a:blip r:embed="rId2"/>
          <a:stretch>
            <a:fillRect/>
          </a:stretch>
        </p:blipFill>
        <p:spPr>
          <a:xfrm>
            <a:off x="927100" y="2228850"/>
            <a:ext cx="7289800" cy="2400300"/>
          </a:xfrm>
          <a:prstGeom prst="rect">
            <a:avLst/>
          </a:prstGeom>
        </p:spPr>
      </p:pic>
    </p:spTree>
    <p:extLst>
      <p:ext uri="{BB962C8B-B14F-4D97-AF65-F5344CB8AC3E}">
        <p14:creationId xmlns:p14="http://schemas.microsoft.com/office/powerpoint/2010/main" val="1305776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FAFA-F74A-3348-B4EF-68076CAB8E3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852CD53-3241-7A4D-A5F0-3B94F5BD7596}"/>
              </a:ext>
            </a:extLst>
          </p:cNvPr>
          <p:cNvPicPr>
            <a:picLocks noGrp="1" noChangeAspect="1"/>
          </p:cNvPicPr>
          <p:nvPr>
            <p:ph sz="quarter" idx="1"/>
          </p:nvPr>
        </p:nvPicPr>
        <p:blipFill>
          <a:blip r:embed="rId2"/>
          <a:stretch>
            <a:fillRect/>
          </a:stretch>
        </p:blipFill>
        <p:spPr>
          <a:xfrm>
            <a:off x="1670866" y="1600200"/>
            <a:ext cx="6037217" cy="4495800"/>
          </a:xfrm>
        </p:spPr>
      </p:pic>
    </p:spTree>
    <p:extLst>
      <p:ext uri="{BB962C8B-B14F-4D97-AF65-F5344CB8AC3E}">
        <p14:creationId xmlns:p14="http://schemas.microsoft.com/office/powerpoint/2010/main" val="1196722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0D2815-4589-F145-AFBA-0AA0C597A4CA}"/>
              </a:ext>
            </a:extLst>
          </p:cNvPr>
          <p:cNvPicPr>
            <a:picLocks noChangeAspect="1"/>
          </p:cNvPicPr>
          <p:nvPr/>
        </p:nvPicPr>
        <p:blipFill>
          <a:blip r:embed="rId2"/>
          <a:stretch>
            <a:fillRect/>
          </a:stretch>
        </p:blipFill>
        <p:spPr>
          <a:xfrm>
            <a:off x="1287730" y="0"/>
            <a:ext cx="6568539" cy="6858000"/>
          </a:xfrm>
          <a:prstGeom prst="rect">
            <a:avLst/>
          </a:prstGeom>
        </p:spPr>
      </p:pic>
    </p:spTree>
    <p:extLst>
      <p:ext uri="{BB962C8B-B14F-4D97-AF65-F5344CB8AC3E}">
        <p14:creationId xmlns:p14="http://schemas.microsoft.com/office/powerpoint/2010/main" val="1088522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43DEEF-90AD-4D47-B8FE-CD1C66BEB095}"/>
              </a:ext>
            </a:extLst>
          </p:cNvPr>
          <p:cNvPicPr>
            <a:picLocks noChangeAspect="1"/>
          </p:cNvPicPr>
          <p:nvPr/>
        </p:nvPicPr>
        <p:blipFill>
          <a:blip r:embed="rId2"/>
          <a:stretch>
            <a:fillRect/>
          </a:stretch>
        </p:blipFill>
        <p:spPr>
          <a:xfrm>
            <a:off x="939800" y="1549400"/>
            <a:ext cx="7264400" cy="3759200"/>
          </a:xfrm>
          <a:prstGeom prst="rect">
            <a:avLst/>
          </a:prstGeom>
        </p:spPr>
      </p:pic>
    </p:spTree>
    <p:extLst>
      <p:ext uri="{BB962C8B-B14F-4D97-AF65-F5344CB8AC3E}">
        <p14:creationId xmlns:p14="http://schemas.microsoft.com/office/powerpoint/2010/main" val="293195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688684-BCA9-0D48-A80E-343FEDB12DBB}"/>
              </a:ext>
            </a:extLst>
          </p:cNvPr>
          <p:cNvSpPr>
            <a:spLocks noGrp="1"/>
          </p:cNvSpPr>
          <p:nvPr>
            <p:ph type="title"/>
          </p:nvPr>
        </p:nvSpPr>
        <p:spPr/>
        <p:txBody>
          <a:bodyPr/>
          <a:lstStyle/>
          <a:p>
            <a:r>
              <a:rPr lang="en-US" dirty="0"/>
              <a:t>I have made a decision</a:t>
            </a:r>
          </a:p>
        </p:txBody>
      </p:sp>
      <p:sp>
        <p:nvSpPr>
          <p:cNvPr id="4" name="Content Placeholder 3">
            <a:extLst>
              <a:ext uri="{FF2B5EF4-FFF2-40B4-BE49-F238E27FC236}">
                <a16:creationId xmlns:a16="http://schemas.microsoft.com/office/drawing/2014/main" id="{061D9D73-752F-2E44-A0A2-9DE5E29D45D6}"/>
              </a:ext>
            </a:extLst>
          </p:cNvPr>
          <p:cNvSpPr>
            <a:spLocks noGrp="1"/>
          </p:cNvSpPr>
          <p:nvPr>
            <p:ph sz="quarter" idx="1"/>
          </p:nvPr>
        </p:nvSpPr>
        <p:spPr/>
        <p:txBody>
          <a:bodyPr>
            <a:normAutofit fontScale="92500"/>
          </a:bodyPr>
          <a:lstStyle/>
          <a:p>
            <a:r>
              <a:rPr lang="en-US" dirty="0"/>
              <a:t>I will give you my cache code rather than having you write your own</a:t>
            </a:r>
          </a:p>
          <a:p>
            <a:r>
              <a:rPr lang="en-US" dirty="0"/>
              <a:t>WHY?</a:t>
            </a:r>
          </a:p>
          <a:p>
            <a:r>
              <a:rPr lang="en-US" dirty="0"/>
              <a:t>It is quite complicated</a:t>
            </a:r>
          </a:p>
          <a:p>
            <a:r>
              <a:rPr lang="en-US" dirty="0"/>
              <a:t>There are other complicated sections of the simulator</a:t>
            </a:r>
          </a:p>
          <a:p>
            <a:r>
              <a:rPr lang="en-US" dirty="0"/>
              <a:t>This has been the big hang up in the past to completing the project.</a:t>
            </a:r>
          </a:p>
          <a:p>
            <a:r>
              <a:rPr lang="en-US" dirty="0"/>
              <a:t>I will cover the cache in a separate lecture</a:t>
            </a:r>
          </a:p>
          <a:p>
            <a:r>
              <a:rPr lang="en-US" dirty="0"/>
              <a:t>YOU WILL BE RESPONSIBLE FOR UNDERSTANDING IT</a:t>
            </a:r>
          </a:p>
        </p:txBody>
      </p:sp>
    </p:spTree>
    <p:extLst>
      <p:ext uri="{BB962C8B-B14F-4D97-AF65-F5344CB8AC3E}">
        <p14:creationId xmlns:p14="http://schemas.microsoft.com/office/powerpoint/2010/main" val="1068526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6961CE-8199-384F-8398-5F06420C6E28}"/>
              </a:ext>
            </a:extLst>
          </p:cNvPr>
          <p:cNvPicPr>
            <a:picLocks noChangeAspect="1"/>
          </p:cNvPicPr>
          <p:nvPr/>
        </p:nvPicPr>
        <p:blipFill>
          <a:blip r:embed="rId2"/>
          <a:stretch>
            <a:fillRect/>
          </a:stretch>
        </p:blipFill>
        <p:spPr>
          <a:xfrm>
            <a:off x="806450" y="2273300"/>
            <a:ext cx="7531100" cy="2311400"/>
          </a:xfrm>
          <a:prstGeom prst="rect">
            <a:avLst/>
          </a:prstGeom>
        </p:spPr>
      </p:pic>
    </p:spTree>
    <p:extLst>
      <p:ext uri="{BB962C8B-B14F-4D97-AF65-F5344CB8AC3E}">
        <p14:creationId xmlns:p14="http://schemas.microsoft.com/office/powerpoint/2010/main" val="2098774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A504-864D-514D-9833-6EDD97608F73}"/>
              </a:ext>
            </a:extLst>
          </p:cNvPr>
          <p:cNvSpPr>
            <a:spLocks noGrp="1"/>
          </p:cNvSpPr>
          <p:nvPr>
            <p:ph type="title"/>
          </p:nvPr>
        </p:nvSpPr>
        <p:spPr/>
        <p:txBody>
          <a:bodyPr/>
          <a:lstStyle/>
          <a:p>
            <a:r>
              <a:rPr lang="en-US" dirty="0"/>
              <a:t>Output example</a:t>
            </a:r>
          </a:p>
        </p:txBody>
      </p:sp>
      <p:sp>
        <p:nvSpPr>
          <p:cNvPr id="3" name="Content Placeholder 2">
            <a:extLst>
              <a:ext uri="{FF2B5EF4-FFF2-40B4-BE49-F238E27FC236}">
                <a16:creationId xmlns:a16="http://schemas.microsoft.com/office/drawing/2014/main" id="{BD8FE423-F270-C244-8D40-400684F90E8A}"/>
              </a:ext>
            </a:extLst>
          </p:cNvPr>
          <p:cNvSpPr>
            <a:spLocks noGrp="1"/>
          </p:cNvSpPr>
          <p:nvPr>
            <p:ph sz="quarter" idx="1"/>
          </p:nvPr>
        </p:nvSpPr>
        <p:spPr/>
        <p:txBody>
          <a:bodyPr/>
          <a:lstStyle/>
          <a:p>
            <a:r>
              <a:rPr lang="en-US" dirty="0"/>
              <a:t>Lets look at example dis and pipeline output</a:t>
            </a:r>
          </a:p>
        </p:txBody>
      </p:sp>
    </p:spTree>
    <p:extLst>
      <p:ext uri="{BB962C8B-B14F-4D97-AF65-F5344CB8AC3E}">
        <p14:creationId xmlns:p14="http://schemas.microsoft.com/office/powerpoint/2010/main" val="3383604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E81DB-CA94-6948-BA6B-D36B084096BB}"/>
              </a:ext>
            </a:extLst>
          </p:cNvPr>
          <p:cNvSpPr>
            <a:spLocks noGrp="1"/>
          </p:cNvSpPr>
          <p:nvPr>
            <p:ph type="title"/>
          </p:nvPr>
        </p:nvSpPr>
        <p:spPr/>
        <p:txBody>
          <a:bodyPr/>
          <a:lstStyle/>
          <a:p>
            <a:r>
              <a:rPr lang="en-US" dirty="0"/>
              <a:t>About the code?</a:t>
            </a:r>
          </a:p>
        </p:txBody>
      </p:sp>
      <p:sp>
        <p:nvSpPr>
          <p:cNvPr id="3" name="Content Placeholder 2">
            <a:extLst>
              <a:ext uri="{FF2B5EF4-FFF2-40B4-BE49-F238E27FC236}">
                <a16:creationId xmlns:a16="http://schemas.microsoft.com/office/drawing/2014/main" id="{306795F6-2008-D942-B836-9CEFF6A655CA}"/>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401122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sz="quarter" idx="1"/>
          </p:nvPr>
        </p:nvSpPr>
        <p:spPr/>
        <p:txBody>
          <a:bodyPr/>
          <a:lstStyle/>
          <a:p>
            <a:r>
              <a:rPr lang="en-US" dirty="0"/>
              <a:t>Project 3 – Go over project in detail – at least part of it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85859"/>
            <a:ext cx="8153400" cy="685800"/>
          </a:xfrm>
        </p:spPr>
        <p:txBody>
          <a:bodyPr>
            <a:normAutofit fontScale="90000"/>
          </a:bodyPr>
          <a:lstStyle/>
          <a:p>
            <a:r>
              <a:rPr lang="en-US" dirty="0"/>
              <a:t>The new sim class</a:t>
            </a:r>
          </a:p>
        </p:txBody>
      </p:sp>
      <p:sp>
        <p:nvSpPr>
          <p:cNvPr id="4" name="TextBox 3">
            <a:extLst>
              <a:ext uri="{FF2B5EF4-FFF2-40B4-BE49-F238E27FC236}">
                <a16:creationId xmlns:a16="http://schemas.microsoft.com/office/drawing/2014/main" id="{C51551E9-3354-A94E-9D0F-EFD34554AFAD}"/>
              </a:ext>
            </a:extLst>
          </p:cNvPr>
          <p:cNvSpPr txBox="1"/>
          <p:nvPr/>
        </p:nvSpPr>
        <p:spPr>
          <a:xfrm>
            <a:off x="1230676" y="615206"/>
            <a:ext cx="6096000" cy="646331"/>
          </a:xfrm>
          <a:prstGeom prst="rect">
            <a:avLst/>
          </a:prstGeom>
          <a:noFill/>
        </p:spPr>
        <p:txBody>
          <a:bodyPr wrap="square" rtlCol="0">
            <a:spAutoFit/>
          </a:bodyPr>
          <a:lstStyle/>
          <a:p>
            <a:r>
              <a:rPr lang="en-US" dirty="0">
                <a:solidFill>
                  <a:srgbClr val="FF0000"/>
                </a:solidFill>
              </a:rPr>
              <a:t>Warning:  I am still modifying my own code so do NOT just copy this stuff </a:t>
            </a:r>
          </a:p>
        </p:txBody>
      </p:sp>
      <p:pic>
        <p:nvPicPr>
          <p:cNvPr id="15" name="Content Placeholder 14">
            <a:extLst>
              <a:ext uri="{FF2B5EF4-FFF2-40B4-BE49-F238E27FC236}">
                <a16:creationId xmlns:a16="http://schemas.microsoft.com/office/drawing/2014/main" id="{372B5C4D-6EFA-6D4E-B541-7B3059B77FCE}"/>
              </a:ext>
            </a:extLst>
          </p:cNvPr>
          <p:cNvPicPr>
            <a:picLocks noGrp="1" noChangeAspect="1"/>
          </p:cNvPicPr>
          <p:nvPr>
            <p:ph sz="quarter" idx="1"/>
          </p:nvPr>
        </p:nvPicPr>
        <p:blipFill>
          <a:blip r:embed="rId2"/>
          <a:stretch>
            <a:fillRect/>
          </a:stretch>
        </p:blipFill>
        <p:spPr>
          <a:xfrm>
            <a:off x="612648" y="1523999"/>
            <a:ext cx="6854952" cy="5322227"/>
          </a:xfrm>
        </p:spPr>
      </p:pic>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E843ED66-FF74-084F-BEB7-52369752B6F6}"/>
                  </a:ext>
                </a:extLst>
              </p14:cNvPr>
              <p14:cNvContentPartPr/>
              <p14:nvPr/>
            </p14:nvContentPartPr>
            <p14:xfrm>
              <a:off x="990600" y="4494843"/>
              <a:ext cx="2136960" cy="673200"/>
            </p14:xfrm>
          </p:contentPart>
        </mc:Choice>
        <mc:Fallback xmlns="">
          <p:pic>
            <p:nvPicPr>
              <p:cNvPr id="17" name="Ink 16">
                <a:extLst>
                  <a:ext uri="{FF2B5EF4-FFF2-40B4-BE49-F238E27FC236}">
                    <a16:creationId xmlns:a16="http://schemas.microsoft.com/office/drawing/2014/main" id="{E843ED66-FF74-084F-BEB7-52369752B6F6}"/>
                  </a:ext>
                </a:extLst>
              </p:cNvPr>
              <p:cNvPicPr/>
              <p:nvPr/>
            </p:nvPicPr>
            <p:blipFill>
              <a:blip r:embed="rId4"/>
              <a:stretch>
                <a:fillRect/>
              </a:stretch>
            </p:blipFill>
            <p:spPr>
              <a:xfrm>
                <a:off x="981600" y="4486203"/>
                <a:ext cx="2154600" cy="690840"/>
              </a:xfrm>
              <a:prstGeom prst="rect">
                <a:avLst/>
              </a:prstGeom>
            </p:spPr>
          </p:pic>
        </mc:Fallback>
      </mc:AlternateContent>
      <p:sp>
        <p:nvSpPr>
          <p:cNvPr id="18" name="TextBox 17">
            <a:extLst>
              <a:ext uri="{FF2B5EF4-FFF2-40B4-BE49-F238E27FC236}">
                <a16:creationId xmlns:a16="http://schemas.microsoft.com/office/drawing/2014/main" id="{EF7ECC07-BE21-EA40-AE92-55E7F7EA3A2F}"/>
              </a:ext>
            </a:extLst>
          </p:cNvPr>
          <p:cNvSpPr txBox="1"/>
          <p:nvPr/>
        </p:nvSpPr>
        <p:spPr>
          <a:xfrm flipH="1">
            <a:off x="3194662" y="4492003"/>
            <a:ext cx="2754676" cy="646331"/>
          </a:xfrm>
          <a:prstGeom prst="rect">
            <a:avLst/>
          </a:prstGeom>
          <a:noFill/>
        </p:spPr>
        <p:txBody>
          <a:bodyPr wrap="square" rtlCol="0">
            <a:spAutoFit/>
          </a:bodyPr>
          <a:lstStyle/>
          <a:p>
            <a:r>
              <a:rPr lang="en-US" dirty="0"/>
              <a:t>NEW You need to modify your disassembler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FF11C-EA44-3D4C-AFFC-61882FFA6F0F}"/>
              </a:ext>
            </a:extLst>
          </p:cNvPr>
          <p:cNvSpPr>
            <a:spLocks noGrp="1"/>
          </p:cNvSpPr>
          <p:nvPr>
            <p:ph type="title"/>
          </p:nvPr>
        </p:nvSpPr>
        <p:spPr/>
        <p:txBody>
          <a:bodyPr/>
          <a:lstStyle/>
          <a:p>
            <a:r>
              <a:rPr lang="en-US" dirty="0"/>
              <a:t>Instantiation of classes</a:t>
            </a:r>
          </a:p>
        </p:txBody>
      </p:sp>
      <p:pic>
        <p:nvPicPr>
          <p:cNvPr id="5" name="Content Placeholder 4">
            <a:extLst>
              <a:ext uri="{FF2B5EF4-FFF2-40B4-BE49-F238E27FC236}">
                <a16:creationId xmlns:a16="http://schemas.microsoft.com/office/drawing/2014/main" id="{35939B29-CD9C-314C-857F-D769E9FF278F}"/>
              </a:ext>
            </a:extLst>
          </p:cNvPr>
          <p:cNvPicPr>
            <a:picLocks noGrp="1" noChangeAspect="1"/>
          </p:cNvPicPr>
          <p:nvPr>
            <p:ph sz="quarter" idx="1"/>
          </p:nvPr>
        </p:nvPicPr>
        <p:blipFill>
          <a:blip r:embed="rId2"/>
          <a:stretch>
            <a:fillRect/>
          </a:stretch>
        </p:blipFill>
        <p:spPr>
          <a:xfrm>
            <a:off x="612648" y="3877271"/>
            <a:ext cx="8153400" cy="1572325"/>
          </a:xfrm>
        </p:spPr>
      </p:pic>
      <p:sp>
        <p:nvSpPr>
          <p:cNvPr id="6" name="Rectangle 5">
            <a:extLst>
              <a:ext uri="{FF2B5EF4-FFF2-40B4-BE49-F238E27FC236}">
                <a16:creationId xmlns:a16="http://schemas.microsoft.com/office/drawing/2014/main" id="{EA05FC70-34ED-C843-952E-813DCE3BDB4D}"/>
              </a:ext>
            </a:extLst>
          </p:cNvPr>
          <p:cNvSpPr/>
          <p:nvPr/>
        </p:nvSpPr>
        <p:spPr>
          <a:xfrm>
            <a:off x="1828800" y="2057400"/>
            <a:ext cx="4572000" cy="923330"/>
          </a:xfrm>
          <a:prstGeom prst="rect">
            <a:avLst/>
          </a:prstGeom>
        </p:spPr>
        <p:txBody>
          <a:bodyPr>
            <a:spAutoFit/>
          </a:bodyPr>
          <a:lstStyle/>
          <a:p>
            <a:r>
              <a:rPr lang="en-US" dirty="0">
                <a:solidFill>
                  <a:srgbClr val="FF0000"/>
                </a:solidFill>
              </a:rPr>
              <a:t>Warning:  I am still modifying my own code so do NOT just copy this stuff!!!!!</a:t>
            </a:r>
          </a:p>
          <a:p>
            <a:r>
              <a:rPr lang="en-US" dirty="0">
                <a:solidFill>
                  <a:srgbClr val="FF0000"/>
                </a:solidFill>
              </a:rPr>
              <a:t>This is only partly finished !!!!!!! </a:t>
            </a:r>
          </a:p>
        </p:txBody>
      </p:sp>
      <p:sp>
        <p:nvSpPr>
          <p:cNvPr id="3" name="TextBox 2">
            <a:extLst>
              <a:ext uri="{FF2B5EF4-FFF2-40B4-BE49-F238E27FC236}">
                <a16:creationId xmlns:a16="http://schemas.microsoft.com/office/drawing/2014/main" id="{BCD71598-70DA-2341-B79E-7FD39A995116}"/>
              </a:ext>
            </a:extLst>
          </p:cNvPr>
          <p:cNvSpPr txBox="1"/>
          <p:nvPr/>
        </p:nvSpPr>
        <p:spPr>
          <a:xfrm>
            <a:off x="1056401" y="3429000"/>
            <a:ext cx="3044952" cy="369332"/>
          </a:xfrm>
          <a:prstGeom prst="rect">
            <a:avLst/>
          </a:prstGeom>
          <a:noFill/>
        </p:spPr>
        <p:txBody>
          <a:bodyPr wrap="square" rtlCol="0">
            <a:spAutoFit/>
          </a:bodyPr>
          <a:lstStyle/>
          <a:p>
            <a:r>
              <a:rPr lang="en-US" dirty="0"/>
              <a:t>Part of the </a:t>
            </a:r>
            <a:r>
              <a:rPr lang="en-US" dirty="0" err="1"/>
              <a:t>init</a:t>
            </a:r>
            <a:r>
              <a:rPr lang="en-US" dirty="0"/>
              <a:t> code</a:t>
            </a:r>
          </a:p>
        </p:txBody>
      </p:sp>
    </p:spTree>
    <p:extLst>
      <p:ext uri="{BB962C8B-B14F-4D97-AF65-F5344CB8AC3E}">
        <p14:creationId xmlns:p14="http://schemas.microsoft.com/office/powerpoint/2010/main" val="2385425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Lists</a:t>
            </a:r>
          </a:p>
        </p:txBody>
      </p:sp>
      <p:sp>
        <p:nvSpPr>
          <p:cNvPr id="3" name="Content Placeholder 2"/>
          <p:cNvSpPr>
            <a:spLocks noGrp="1"/>
          </p:cNvSpPr>
          <p:nvPr>
            <p:ph sz="quarter" idx="1"/>
          </p:nvPr>
        </p:nvSpPr>
        <p:spPr/>
        <p:txBody>
          <a:bodyPr>
            <a:normAutofit fontScale="92500" lnSpcReduction="20000"/>
          </a:bodyPr>
          <a:lstStyle/>
          <a:p>
            <a:pPr>
              <a:buFont typeface="Arial"/>
              <a:buChar char="•"/>
            </a:pPr>
            <a:r>
              <a:rPr lang="en-US" dirty="0" err="1"/>
              <a:t>dest</a:t>
            </a:r>
            <a:r>
              <a:rPr lang="en-US" dirty="0"/>
              <a:t>: </a:t>
            </a:r>
            <a:r>
              <a:rPr lang="en-US" dirty="0">
                <a:solidFill>
                  <a:srgbClr val="008000"/>
                </a:solidFill>
              </a:rPr>
              <a:t>(these are </a:t>
            </a:r>
            <a:r>
              <a:rPr lang="en-US" dirty="0" err="1">
                <a:solidFill>
                  <a:srgbClr val="008000"/>
                </a:solidFill>
              </a:rPr>
              <a:t>reg</a:t>
            </a:r>
            <a:r>
              <a:rPr lang="en-US" dirty="0">
                <a:solidFill>
                  <a:srgbClr val="008000"/>
                </a:solidFill>
              </a:rPr>
              <a:t> numbers)</a:t>
            </a:r>
          </a:p>
          <a:p>
            <a:pPr>
              <a:buNone/>
            </a:pPr>
            <a:r>
              <a:rPr lang="en-US" dirty="0">
                <a:solidFill>
                  <a:srgbClr val="3366FF"/>
                </a:solidFill>
              </a:rPr>
              <a:t>&lt;type 'list'&gt;: [4, 5, 6, -10, -2, -6]</a:t>
            </a:r>
          </a:p>
          <a:p>
            <a:pPr>
              <a:buFont typeface="Arial"/>
              <a:buChar char="•"/>
            </a:pPr>
            <a:r>
              <a:rPr lang="en-US" dirty="0"/>
              <a:t>src1:</a:t>
            </a:r>
          </a:p>
          <a:p>
            <a:pPr>
              <a:buNone/>
            </a:pPr>
            <a:r>
              <a:rPr lang="en-US" dirty="0">
                <a:solidFill>
                  <a:srgbClr val="3366FF"/>
                </a:solidFill>
              </a:rPr>
              <a:t>&lt;type 'list'&gt;: [0, 0, 4, 6, 0, -7]</a:t>
            </a:r>
          </a:p>
          <a:p>
            <a:pPr>
              <a:buFont typeface="Arial"/>
              <a:buChar char="•"/>
            </a:pPr>
            <a:r>
              <a:rPr lang="en-US" dirty="0"/>
              <a:t>src2:</a:t>
            </a:r>
          </a:p>
          <a:p>
            <a:pPr>
              <a:buNone/>
            </a:pPr>
            <a:r>
              <a:rPr lang="en-US" dirty="0">
                <a:solidFill>
                  <a:srgbClr val="3366FF"/>
                </a:solidFill>
              </a:rPr>
              <a:t>&lt;type 'list'&gt;: [-1, -1, 5, -9, 6, -8]</a:t>
            </a:r>
          </a:p>
          <a:p>
            <a:pPr>
              <a:buFont typeface="Arial"/>
              <a:buChar char="•"/>
            </a:pPr>
            <a:r>
              <a:rPr lang="en-US" dirty="0">
                <a:solidFill>
                  <a:srgbClr val="3366FF"/>
                </a:solidFill>
              </a:rPr>
              <a:t>NOTE:  these are new.  I found it necessary to catalog the actual register values by instruction.  If there was no actual </a:t>
            </a:r>
            <a:r>
              <a:rPr lang="en-US" dirty="0" err="1">
                <a:solidFill>
                  <a:srgbClr val="3366FF"/>
                </a:solidFill>
              </a:rPr>
              <a:t>dest</a:t>
            </a:r>
            <a:r>
              <a:rPr lang="en-US" dirty="0">
                <a:solidFill>
                  <a:srgbClr val="3366FF"/>
                </a:solidFill>
              </a:rPr>
              <a:t> or </a:t>
            </a:r>
            <a:r>
              <a:rPr lang="en-US" dirty="0" err="1">
                <a:solidFill>
                  <a:srgbClr val="3366FF"/>
                </a:solidFill>
              </a:rPr>
              <a:t>src</a:t>
            </a:r>
            <a:r>
              <a:rPr lang="en-US" dirty="0">
                <a:solidFill>
                  <a:srgbClr val="3366FF"/>
                </a:solidFill>
              </a:rPr>
              <a:t> then I made it a negative number and test for the </a:t>
            </a:r>
            <a:r>
              <a:rPr lang="en-US" dirty="0" err="1">
                <a:solidFill>
                  <a:srgbClr val="3366FF"/>
                </a:solidFill>
              </a:rPr>
              <a:t>neg</a:t>
            </a:r>
            <a:r>
              <a:rPr lang="en-US" dirty="0">
                <a:solidFill>
                  <a:srgbClr val="3366FF"/>
                </a:solidFill>
              </a:rPr>
              <a:t> .  The sequential numbers is good for debugging.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464A-BAA3-4E46-B3C9-87378C7DB2D9}"/>
              </a:ext>
            </a:extLst>
          </p:cNvPr>
          <p:cNvSpPr>
            <a:spLocks noGrp="1"/>
          </p:cNvSpPr>
          <p:nvPr>
            <p:ph type="title"/>
          </p:nvPr>
        </p:nvSpPr>
        <p:spPr/>
        <p:txBody>
          <a:bodyPr/>
          <a:lstStyle/>
          <a:p>
            <a:r>
              <a:rPr lang="en-US" dirty="0"/>
              <a:t>Example from disassembler</a:t>
            </a:r>
          </a:p>
        </p:txBody>
      </p:sp>
      <p:pic>
        <p:nvPicPr>
          <p:cNvPr id="5" name="Content Placeholder 4">
            <a:extLst>
              <a:ext uri="{FF2B5EF4-FFF2-40B4-BE49-F238E27FC236}">
                <a16:creationId xmlns:a16="http://schemas.microsoft.com/office/drawing/2014/main" id="{F8C06C09-BFA4-2B48-9E0A-3CC19705B2C8}"/>
              </a:ext>
            </a:extLst>
          </p:cNvPr>
          <p:cNvPicPr>
            <a:picLocks noGrp="1" noChangeAspect="1"/>
          </p:cNvPicPr>
          <p:nvPr>
            <p:ph sz="quarter" idx="1"/>
          </p:nvPr>
        </p:nvPicPr>
        <p:blipFill>
          <a:blip r:embed="rId2"/>
          <a:stretch>
            <a:fillRect/>
          </a:stretch>
        </p:blipFill>
        <p:spPr>
          <a:xfrm>
            <a:off x="897715" y="1600200"/>
            <a:ext cx="7583519" cy="4495800"/>
          </a:xfrm>
        </p:spPr>
      </p:pic>
      <p:sp>
        <p:nvSpPr>
          <p:cNvPr id="8" name="TextBox 7">
            <a:extLst>
              <a:ext uri="{FF2B5EF4-FFF2-40B4-BE49-F238E27FC236}">
                <a16:creationId xmlns:a16="http://schemas.microsoft.com/office/drawing/2014/main" id="{992C80E0-5793-FC42-A0D7-8211018AEAE4}"/>
              </a:ext>
            </a:extLst>
          </p:cNvPr>
          <p:cNvSpPr txBox="1"/>
          <p:nvPr/>
        </p:nvSpPr>
        <p:spPr>
          <a:xfrm>
            <a:off x="5181600" y="2895600"/>
            <a:ext cx="2117887" cy="369332"/>
          </a:xfrm>
          <a:prstGeom prst="rect">
            <a:avLst/>
          </a:prstGeom>
          <a:noFill/>
        </p:spPr>
        <p:txBody>
          <a:bodyPr wrap="none" rtlCol="0">
            <a:spAutoFit/>
          </a:bodyPr>
          <a:lstStyle/>
          <a:p>
            <a:r>
              <a:rPr lang="en-US" dirty="0"/>
              <a:t>ALL REGISTERS USED</a:t>
            </a:r>
          </a:p>
        </p:txBody>
      </p:sp>
      <p:sp>
        <p:nvSpPr>
          <p:cNvPr id="9" name="TextBox 8">
            <a:extLst>
              <a:ext uri="{FF2B5EF4-FFF2-40B4-BE49-F238E27FC236}">
                <a16:creationId xmlns:a16="http://schemas.microsoft.com/office/drawing/2014/main" id="{70D59C27-A988-DB4F-A1E3-47B01F9AC9C9}"/>
              </a:ext>
            </a:extLst>
          </p:cNvPr>
          <p:cNvSpPr txBox="1"/>
          <p:nvPr/>
        </p:nvSpPr>
        <p:spPr>
          <a:xfrm>
            <a:off x="4947696" y="4702824"/>
            <a:ext cx="3533340" cy="646331"/>
          </a:xfrm>
          <a:prstGeom prst="rect">
            <a:avLst/>
          </a:prstGeom>
          <a:noFill/>
        </p:spPr>
        <p:txBody>
          <a:bodyPr wrap="none" rtlCol="0">
            <a:spAutoFit/>
          </a:bodyPr>
          <a:lstStyle/>
          <a:p>
            <a:r>
              <a:rPr lang="en-US" dirty="0"/>
              <a:t>There are no source and destination </a:t>
            </a:r>
          </a:p>
          <a:p>
            <a:r>
              <a:rPr lang="en-US" dirty="0"/>
              <a:t>registers in the B instruction</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CF5D3768-6DDB-404C-9D80-CB64033930FE}"/>
                  </a:ext>
                </a:extLst>
              </p14:cNvPr>
              <p14:cNvContentPartPr/>
              <p14:nvPr/>
            </p14:nvContentPartPr>
            <p14:xfrm>
              <a:off x="1218096" y="5054184"/>
              <a:ext cx="3679560" cy="1076400"/>
            </p14:xfrm>
          </p:contentPart>
        </mc:Choice>
        <mc:Fallback xmlns="">
          <p:pic>
            <p:nvPicPr>
              <p:cNvPr id="10" name="Ink 9">
                <a:extLst>
                  <a:ext uri="{FF2B5EF4-FFF2-40B4-BE49-F238E27FC236}">
                    <a16:creationId xmlns:a16="http://schemas.microsoft.com/office/drawing/2014/main" id="{CF5D3768-6DDB-404C-9D80-CB64033930FE}"/>
                  </a:ext>
                </a:extLst>
              </p:cNvPr>
              <p:cNvPicPr/>
              <p:nvPr/>
            </p:nvPicPr>
            <p:blipFill>
              <a:blip r:embed="rId4"/>
              <a:stretch>
                <a:fillRect/>
              </a:stretch>
            </p:blipFill>
            <p:spPr>
              <a:xfrm>
                <a:off x="1209456" y="5045544"/>
                <a:ext cx="3697200" cy="1094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97670D27-F5AA-3F4F-91AB-FA103B910623}"/>
                  </a:ext>
                </a:extLst>
              </p14:cNvPr>
              <p14:cNvContentPartPr/>
              <p14:nvPr/>
            </p14:nvContentPartPr>
            <p14:xfrm>
              <a:off x="1211616" y="3116664"/>
              <a:ext cx="3878280" cy="779400"/>
            </p14:xfrm>
          </p:contentPart>
        </mc:Choice>
        <mc:Fallback xmlns="">
          <p:pic>
            <p:nvPicPr>
              <p:cNvPr id="11" name="Ink 10">
                <a:extLst>
                  <a:ext uri="{FF2B5EF4-FFF2-40B4-BE49-F238E27FC236}">
                    <a16:creationId xmlns:a16="http://schemas.microsoft.com/office/drawing/2014/main" id="{97670D27-F5AA-3F4F-91AB-FA103B910623}"/>
                  </a:ext>
                </a:extLst>
              </p:cNvPr>
              <p:cNvPicPr/>
              <p:nvPr/>
            </p:nvPicPr>
            <p:blipFill>
              <a:blip r:embed="rId6"/>
              <a:stretch>
                <a:fillRect/>
              </a:stretch>
            </p:blipFill>
            <p:spPr>
              <a:xfrm>
                <a:off x="1202976" y="3107664"/>
                <a:ext cx="3895920" cy="797040"/>
              </a:xfrm>
              <a:prstGeom prst="rect">
                <a:avLst/>
              </a:prstGeom>
            </p:spPr>
          </p:pic>
        </mc:Fallback>
      </mc:AlternateContent>
    </p:spTree>
    <p:extLst>
      <p:ext uri="{BB962C8B-B14F-4D97-AF65-F5344CB8AC3E}">
        <p14:creationId xmlns:p14="http://schemas.microsoft.com/office/powerpoint/2010/main" val="1911519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a:t>
            </a:r>
            <a:r>
              <a:rPr lang="en-US" dirty="0" err="1"/>
              <a:t>sim</a:t>
            </a:r>
            <a:r>
              <a:rPr lang="en-US" dirty="0"/>
              <a:t> execution flow</a:t>
            </a:r>
          </a:p>
        </p:txBody>
      </p:sp>
      <p:sp>
        <p:nvSpPr>
          <p:cNvPr id="3" name="Content Placeholder 2"/>
          <p:cNvSpPr>
            <a:spLocks noGrp="1"/>
          </p:cNvSpPr>
          <p:nvPr>
            <p:ph sz="quarter" idx="1"/>
          </p:nvPr>
        </p:nvSpPr>
        <p:spPr/>
        <p:txBody>
          <a:bodyPr>
            <a:normAutofit lnSpcReduction="10000"/>
          </a:bodyPr>
          <a:lstStyle/>
          <a:p>
            <a:r>
              <a:rPr b="1" dirty="0"/>
              <a:t>def </a:t>
            </a:r>
            <a:r>
              <a:rPr dirty="0"/>
              <a:t>run( self):</a:t>
            </a:r>
            <a:br>
              <a:rPr dirty="0"/>
            </a:br>
            <a:r>
              <a:rPr dirty="0"/>
              <a:t>    go = True</a:t>
            </a:r>
            <a:br>
              <a:rPr dirty="0"/>
            </a:br>
            <a:r>
              <a:rPr dirty="0"/>
              <a:t>    </a:t>
            </a:r>
            <a:r>
              <a:rPr b="1" dirty="0"/>
              <a:t>while </a:t>
            </a:r>
            <a:r>
              <a:rPr dirty="0"/>
              <a:t>go:</a:t>
            </a:r>
            <a:br>
              <a:rPr dirty="0"/>
            </a:br>
            <a:r>
              <a:rPr dirty="0"/>
              <a:t>        self.WB.run()</a:t>
            </a:r>
            <a:br>
              <a:rPr dirty="0"/>
            </a:br>
            <a:r>
              <a:rPr dirty="0"/>
              <a:t>        self.ALU.run()</a:t>
            </a:r>
            <a:br>
              <a:rPr dirty="0"/>
            </a:br>
            <a:r>
              <a:rPr dirty="0"/>
              <a:t>        self.MEM.run()</a:t>
            </a:r>
            <a:br>
              <a:rPr dirty="0"/>
            </a:br>
            <a:r>
              <a:rPr dirty="0"/>
              <a:t>        self.issue.run()</a:t>
            </a:r>
            <a:br>
              <a:rPr dirty="0"/>
            </a:br>
            <a:r>
              <a:rPr dirty="0"/>
              <a:t>        go = self.fetch.run()</a:t>
            </a:r>
            <a:br>
              <a:rPr dirty="0"/>
            </a:br>
            <a:r>
              <a:rPr dirty="0"/>
              <a:t>        self.printState( )</a:t>
            </a:r>
            <a:br>
              <a:rPr dirty="0"/>
            </a:br>
            <a:r>
              <a:rPr dirty="0"/>
              <a:t>        self.cycle += 1</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a:t>
            </a:r>
          </a:p>
        </p:txBody>
      </p:sp>
      <p:pic>
        <p:nvPicPr>
          <p:cNvPr id="5" name="Content Placeholder 4" descr="Screen Shot 2017-11-19 at 10.42.38 AM.png"/>
          <p:cNvPicPr>
            <a:picLocks noGrp="1" noChangeAspect="1"/>
          </p:cNvPicPr>
          <p:nvPr>
            <p:ph sz="quarter" idx="1"/>
          </p:nvPr>
        </p:nvPicPr>
        <p:blipFill>
          <a:blip r:embed="rId2"/>
          <a:stretch>
            <a:fillRect/>
          </a:stretch>
        </p:blipFill>
        <p:spPr>
          <a:xfrm>
            <a:off x="1617185" y="1600200"/>
            <a:ext cx="6144580" cy="4495800"/>
          </a:xfrm>
        </p:spPr>
      </p:pic>
      <p:sp>
        <p:nvSpPr>
          <p:cNvPr id="4" name="Cloud 3"/>
          <p:cNvSpPr/>
          <p:nvPr/>
        </p:nvSpPr>
        <p:spPr>
          <a:xfrm>
            <a:off x="6019800" y="3657600"/>
            <a:ext cx="1447800" cy="1371600"/>
          </a:xfrm>
          <a:prstGeom prst="cloud">
            <a:avLst/>
          </a:prstGeom>
          <a:noFill/>
          <a:ln w="603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Challenge</a:t>
            </a:r>
          </a:p>
        </p:txBody>
      </p:sp>
      <p:sp>
        <p:nvSpPr>
          <p:cNvPr id="3" name="Content Placeholder 2"/>
          <p:cNvSpPr>
            <a:spLocks noGrp="1"/>
          </p:cNvSpPr>
          <p:nvPr>
            <p:ph sz="quarter" idx="1"/>
          </p:nvPr>
        </p:nvSpPr>
        <p:spPr/>
        <p:txBody>
          <a:bodyPr>
            <a:normAutofit/>
          </a:bodyPr>
          <a:lstStyle/>
          <a:p>
            <a:r>
              <a:rPr lang="en-US" sz="2400" dirty="0"/>
              <a:t>Each stage and unit may be executing a different instruction.  SO how do we know which.  We move the instruction index from stage to stage using the buffers.  example:  [ 23,2]  -&gt; </a:t>
            </a:r>
            <a:r>
              <a:rPr lang="en-US" sz="2400" dirty="0" err="1"/>
              <a:t>data,instruction</a:t>
            </a:r>
            <a:r>
              <a:rPr lang="en-US" sz="2400" dirty="0"/>
              <a:t> or [2,3,4,5] -&gt; instruction, instruction, </a:t>
            </a:r>
            <a:r>
              <a:rPr lang="en-US" sz="2400" dirty="0" err="1"/>
              <a:t>instruction,instruction</a:t>
            </a:r>
            <a:r>
              <a:rPr lang="en-US" sz="2400" dirty="0"/>
              <a:t>  depending on the buffer.  A buffer is a list.</a:t>
            </a:r>
          </a:p>
          <a:p>
            <a:endParaRPr lang="en-US" sz="2400" dirty="0"/>
          </a:p>
          <a:p>
            <a:r>
              <a:rPr lang="en-US" sz="2400" dirty="0"/>
              <a:t>As the instruction propagates through the pipeline, so does the instruction number!  So now you see why I insisted that you set up your disassembler the way you did.  You will pass them in the same way as you did to the </a:t>
            </a:r>
            <a:r>
              <a:rPr lang="en-US" sz="2400" dirty="0" err="1"/>
              <a:t>proj</a:t>
            </a:r>
            <a:r>
              <a:rPr lang="en-US" sz="2400" dirty="0"/>
              <a:t> 2 simulator!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Write-Back Unit</a:t>
            </a:r>
          </a:p>
        </p:txBody>
      </p:sp>
      <p:sp>
        <p:nvSpPr>
          <p:cNvPr id="3" name="Content Placeholder 2"/>
          <p:cNvSpPr>
            <a:spLocks noGrp="1"/>
          </p:cNvSpPr>
          <p:nvPr>
            <p:ph sz="quarter" idx="1"/>
          </p:nvPr>
        </p:nvSpPr>
        <p:spPr/>
        <p:txBody>
          <a:bodyPr>
            <a:normAutofit fontScale="77500" lnSpcReduction="20000"/>
          </a:bodyPr>
          <a:lstStyle/>
          <a:p>
            <a:pPr lvl="1">
              <a:lnSpc>
                <a:spcPct val="160000"/>
              </a:lnSpc>
            </a:pPr>
            <a:r>
              <a:rPr sz="2300" dirty="0">
                <a:latin typeface="Arial" panose="020B0604020202020204" pitchFamily="34" charset="0"/>
                <a:cs typeface="Arial" panose="020B0604020202020204" pitchFamily="34" charset="0"/>
              </a:rPr>
              <a:t>Uses the lists generated by the </a:t>
            </a:r>
            <a:r>
              <a:rPr lang="en-US" sz="2300" b="1" dirty="0">
                <a:latin typeface="Arial" panose="020B0604020202020204" pitchFamily="34" charset="0"/>
                <a:cs typeface="Arial" panose="020B0604020202020204" pitchFamily="34" charset="0"/>
              </a:rPr>
              <a:t>disassembler</a:t>
            </a:r>
            <a:r>
              <a:rPr sz="2300" dirty="0">
                <a:latin typeface="Arial" panose="020B0604020202020204" pitchFamily="34" charset="0"/>
                <a:cs typeface="Arial" panose="020B0604020202020204" pitchFamily="34" charset="0"/>
              </a:rPr>
              <a:t>.  Uses ALU </a:t>
            </a:r>
            <a:r>
              <a:rPr sz="2300" dirty="0" err="1">
                <a:latin typeface="Arial" panose="020B0604020202020204" pitchFamily="34" charset="0"/>
                <a:cs typeface="Arial" panose="020B0604020202020204" pitchFamily="34" charset="0"/>
              </a:rPr>
              <a:t>postbu</a:t>
            </a:r>
            <a:r>
              <a:rPr lang="en-US" sz="2300" dirty="0" err="1">
                <a:latin typeface="Arial" panose="020B0604020202020204" pitchFamily="34" charset="0"/>
                <a:cs typeface="Arial" panose="020B0604020202020204" pitchFamily="34" charset="0"/>
              </a:rPr>
              <a:t>f</a:t>
            </a:r>
            <a:r>
              <a:rPr sz="2300" dirty="0">
                <a:latin typeface="Arial" panose="020B0604020202020204" pitchFamily="34" charset="0"/>
                <a:cs typeface="Arial" panose="020B0604020202020204" pitchFamily="34" charset="0"/>
              </a:rPr>
              <a:t> and </a:t>
            </a:r>
            <a:r>
              <a:rPr lang="en-US" sz="2300" dirty="0">
                <a:latin typeface="Arial" panose="020B0604020202020204" pitchFamily="34" charset="0"/>
                <a:cs typeface="Arial" panose="020B0604020202020204" pitchFamily="34" charset="0"/>
              </a:rPr>
              <a:t>MEM </a:t>
            </a:r>
            <a:r>
              <a:rPr sz="2300" dirty="0">
                <a:latin typeface="Arial" panose="020B0604020202020204" pitchFamily="34" charset="0"/>
                <a:cs typeface="Arial" panose="020B0604020202020204" pitchFamily="34" charset="0"/>
              </a:rPr>
              <a:t>postbuf as</a:t>
            </a:r>
            <a:r>
              <a:rPr lang="en-US" sz="2300" dirty="0">
                <a:latin typeface="Arial" panose="020B0604020202020204" pitchFamily="34" charset="0"/>
                <a:cs typeface="Arial" panose="020B0604020202020204" pitchFamily="34" charset="0"/>
              </a:rPr>
              <a:t> </a:t>
            </a:r>
            <a:r>
              <a:rPr sz="2300" dirty="0">
                <a:latin typeface="Arial" panose="020B0604020202020204" pitchFamily="34" charset="0"/>
                <a:cs typeface="Arial" panose="020B0604020202020204" pitchFamily="34" charset="0"/>
              </a:rPr>
              <a:t>inputs into </a:t>
            </a:r>
            <a:r>
              <a:rPr lang="en-US" sz="2300" dirty="0">
                <a:latin typeface="Arial" panose="020B0604020202020204" pitchFamily="34" charset="0"/>
                <a:cs typeface="Arial" panose="020B0604020202020204" pitchFamily="34" charset="0"/>
              </a:rPr>
              <a:t>WB</a:t>
            </a:r>
            <a:r>
              <a:rPr sz="2300" dirty="0">
                <a:latin typeface="Arial" panose="020B0604020202020204" pitchFamily="34" charset="0"/>
                <a:cs typeface="Arial" panose="020B0604020202020204" pitchFamily="34" charset="0"/>
              </a:rPr>
              <a:t> unit. Checks for existence of </a:t>
            </a:r>
            <a:r>
              <a:rPr lang="en-US" sz="2300" dirty="0">
                <a:latin typeface="Arial" panose="020B0604020202020204" pitchFamily="34" charset="0"/>
                <a:cs typeface="Arial" panose="020B0604020202020204" pitchFamily="34" charset="0"/>
              </a:rPr>
              <a:t>valid instruction index in both buffers as indicator for </a:t>
            </a:r>
            <a:r>
              <a:rPr sz="2300" dirty="0">
                <a:latin typeface="Arial" panose="020B0604020202020204" pitchFamily="34" charset="0"/>
                <a:cs typeface="Arial" panose="020B0604020202020204" pitchFamily="34" charset="0"/>
              </a:rPr>
              <a:t>something to do.</a:t>
            </a:r>
            <a:r>
              <a:rPr lang="en-US" sz="2300" dirty="0">
                <a:latin typeface="Arial" panose="020B0604020202020204" pitchFamily="34" charset="0"/>
                <a:cs typeface="Arial" panose="020B0604020202020204" pitchFamily="34" charset="0"/>
              </a:rPr>
              <a:t>  </a:t>
            </a:r>
            <a:r>
              <a:rPr lang="en-US" sz="2300" dirty="0">
                <a:solidFill>
                  <a:srgbClr val="FF0000"/>
                </a:solidFill>
                <a:latin typeface="Arial" panose="020B0604020202020204" pitchFamily="34" charset="0"/>
                <a:cs typeface="Arial" panose="020B0604020202020204" pitchFamily="34" charset="0"/>
              </a:rPr>
              <a:t>Can deal with valid instruction in BOTH buffers in same cycle. </a:t>
            </a:r>
          </a:p>
          <a:p>
            <a:pPr lvl="1">
              <a:lnSpc>
                <a:spcPct val="160000"/>
              </a:lnSpc>
              <a:buFont typeface="Courier New"/>
              <a:buChar char="o"/>
            </a:pPr>
            <a:r>
              <a:rPr sz="2300" dirty="0">
                <a:latin typeface="Arial" panose="020B0604020202020204" pitchFamily="34" charset="0"/>
                <a:cs typeface="Arial" panose="020B0604020202020204" pitchFamily="34" charset="0"/>
              </a:rPr>
              <a:t>if </a:t>
            </a:r>
            <a:r>
              <a:rPr lang="en-US" sz="2300" dirty="0">
                <a:latin typeface="Arial" panose="020B0604020202020204" pitchFamily="34" charset="0"/>
                <a:cs typeface="Arial" panose="020B0604020202020204" pitchFamily="34" charset="0"/>
              </a:rPr>
              <a:t>valid inst </a:t>
            </a:r>
            <a:r>
              <a:rPr sz="2300" dirty="0">
                <a:latin typeface="Arial" panose="020B0604020202020204" pitchFamily="34" charset="0"/>
                <a:cs typeface="Arial" panose="020B0604020202020204" pitchFamily="34" charset="0"/>
              </a:rPr>
              <a:t>exist</a:t>
            </a:r>
            <a:r>
              <a:rPr lang="en-US" sz="2300" dirty="0">
                <a:latin typeface="Arial" panose="020B0604020202020204" pitchFamily="34" charset="0"/>
                <a:cs typeface="Arial" panose="020B0604020202020204" pitchFamily="34" charset="0"/>
              </a:rPr>
              <a:t>s (post&lt;</a:t>
            </a:r>
            <a:r>
              <a:rPr lang="en-US" sz="2300" dirty="0" err="1">
                <a:latin typeface="Arial" panose="020B0604020202020204" pitchFamily="34" charset="0"/>
                <a:cs typeface="Arial" panose="020B0604020202020204" pitchFamily="34" charset="0"/>
              </a:rPr>
              <a:t>alu</a:t>
            </a:r>
            <a:r>
              <a:rPr lang="en-US" sz="2300" dirty="0">
                <a:latin typeface="Arial" panose="020B0604020202020204" pitchFamily="34" charset="0"/>
                <a:cs typeface="Arial" panose="020B0604020202020204" pitchFamily="34" charset="0"/>
              </a:rPr>
              <a:t> or mem&gt; buf[1] != -1)</a:t>
            </a:r>
            <a:r>
              <a:rPr sz="2300" dirty="0">
                <a:latin typeface="Arial" panose="020B0604020202020204" pitchFamily="34" charset="0"/>
                <a:cs typeface="Arial" panose="020B0604020202020204" pitchFamily="34" charset="0"/>
              </a:rPr>
              <a:t>, </a:t>
            </a:r>
            <a:r>
              <a:rPr sz="2300" dirty="0">
                <a:solidFill>
                  <a:srgbClr val="FF0000"/>
                </a:solidFill>
                <a:latin typeface="Arial" panose="020B0604020202020204" pitchFamily="34" charset="0"/>
                <a:cs typeface="Arial" panose="020B0604020202020204" pitchFamily="34" charset="0"/>
              </a:rPr>
              <a:t>write value</a:t>
            </a:r>
            <a:r>
              <a:rPr lang="en-US" sz="2300" dirty="0">
                <a:solidFill>
                  <a:srgbClr val="FF0000"/>
                </a:solidFill>
                <a:latin typeface="Arial" panose="020B0604020202020204" pitchFamily="34" charset="0"/>
                <a:cs typeface="Arial" panose="020B0604020202020204" pitchFamily="34" charset="0"/>
              </a:rPr>
              <a:t> in [0]</a:t>
            </a:r>
            <a:r>
              <a:rPr sz="2300" dirty="0">
                <a:solidFill>
                  <a:srgbClr val="FF0000"/>
                </a:solidFill>
                <a:latin typeface="Arial" panose="020B0604020202020204" pitchFamily="34" charset="0"/>
                <a:cs typeface="Arial" panose="020B0604020202020204" pitchFamily="34" charset="0"/>
              </a:rPr>
              <a:t> back</a:t>
            </a:r>
            <a:r>
              <a:rPr sz="2300" dirty="0">
                <a:latin typeface="Arial" panose="020B0604020202020204" pitchFamily="34" charset="0"/>
                <a:cs typeface="Arial" panose="020B0604020202020204" pitchFamily="34" charset="0"/>
              </a:rPr>
              <a:t> to register</a:t>
            </a:r>
            <a:r>
              <a:rPr lang="en-US" sz="2300" dirty="0">
                <a:latin typeface="Arial" panose="020B0604020202020204" pitchFamily="34" charset="0"/>
                <a:cs typeface="Arial" panose="020B0604020202020204" pitchFamily="34" charset="0"/>
              </a:rPr>
              <a:t> in instruction index in [1]</a:t>
            </a:r>
            <a:br>
              <a:rPr i="1" dirty="0"/>
            </a:br>
            <a:endParaRPr lang="en-US" i="1" dirty="0"/>
          </a:p>
          <a:p>
            <a:pPr lvl="1">
              <a:buFont typeface="Courier New"/>
              <a:buChar char="o"/>
            </a:pPr>
            <a:endParaRPr lang="en-US" i="1" dirty="0"/>
          </a:p>
          <a:p>
            <a:pPr lvl="1">
              <a:buFont typeface="Courier New"/>
              <a:buChar char="o"/>
            </a:pPr>
            <a:r>
              <a:rPr lang="en-US" i="1" dirty="0"/>
              <a:t>ex:   </a:t>
            </a:r>
            <a:r>
              <a:rPr lang="en-US" dirty="0" err="1">
                <a:solidFill>
                  <a:srgbClr val="3366FF"/>
                </a:solidFill>
              </a:rPr>
              <a:t>si</a:t>
            </a:r>
            <a:r>
              <a:rPr dirty="0" err="1">
                <a:solidFill>
                  <a:srgbClr val="3366FF"/>
                </a:solidFill>
              </a:rPr>
              <a:t>m.R</a:t>
            </a:r>
            <a:r>
              <a:rPr dirty="0">
                <a:solidFill>
                  <a:srgbClr val="3366FF"/>
                </a:solidFill>
              </a:rPr>
              <a:t>[ sim.destReg[ sim.postMemBuff[1] ] ] = sim.postMemBuff[0]</a:t>
            </a:r>
            <a:r>
              <a:rPr lang="en-US" i="1" dirty="0">
                <a:solidFill>
                  <a:srgbClr val="3366FF"/>
                </a:solidFill>
              </a:rPr>
              <a:t> </a:t>
            </a:r>
          </a:p>
          <a:p>
            <a:pPr lvl="1">
              <a:buFont typeface="Courier New"/>
              <a:buChar char="o"/>
            </a:pPr>
            <a:endParaRPr lang="en-US" i="1" dirty="0">
              <a:solidFill>
                <a:srgbClr val="3366FF"/>
              </a:solidFill>
            </a:endParaRPr>
          </a:p>
          <a:p>
            <a:pPr lvl="1"/>
            <a:r>
              <a:rPr i="1" dirty="0"/>
              <a:t>reset</a:t>
            </a:r>
            <a:r>
              <a:rPr lang="en-US" i="1" dirty="0"/>
              <a:t> input buffer</a:t>
            </a:r>
            <a:r>
              <a:rPr i="1" dirty="0"/>
              <a:t> to </a:t>
            </a:r>
            <a:r>
              <a:rPr lang="en-US" i="1" dirty="0"/>
              <a:t>[</a:t>
            </a:r>
            <a:r>
              <a:rPr i="1" dirty="0"/>
              <a:t>-1,-1</a:t>
            </a:r>
            <a:r>
              <a:rPr lang="en-US" i="1" dirty="0"/>
              <a:t>] after accessed</a:t>
            </a:r>
            <a:endParaRPr lang="en-US" dirty="0"/>
          </a:p>
        </p:txBody>
      </p:sp>
      <p:cxnSp>
        <p:nvCxnSpPr>
          <p:cNvPr id="10" name="Straight Arrow Connector 9">
            <a:extLst>
              <a:ext uri="{FF2B5EF4-FFF2-40B4-BE49-F238E27FC236}">
                <a16:creationId xmlns:a16="http://schemas.microsoft.com/office/drawing/2014/main" id="{365097AE-EF0D-BD47-840C-73089F45E58D}"/>
              </a:ext>
            </a:extLst>
          </p:cNvPr>
          <p:cNvCxnSpPr/>
          <p:nvPr/>
        </p:nvCxnSpPr>
        <p:spPr>
          <a:xfrm>
            <a:off x="5668392" y="5117277"/>
            <a:ext cx="0" cy="312225"/>
          </a:xfrm>
          <a:prstGeom prst="straightConnector1">
            <a:avLst/>
          </a:prstGeom>
          <a:ln w="41275">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E88BF1C9-416E-864D-B085-06CCD36238EA}"/>
              </a:ext>
            </a:extLst>
          </p:cNvPr>
          <p:cNvCxnSpPr/>
          <p:nvPr/>
        </p:nvCxnSpPr>
        <p:spPr>
          <a:xfrm>
            <a:off x="8229600" y="5117277"/>
            <a:ext cx="0" cy="312225"/>
          </a:xfrm>
          <a:prstGeom prst="straightConnector1">
            <a:avLst/>
          </a:prstGeom>
          <a:ln w="41275">
            <a:solidFill>
              <a:srgbClr val="FF0000"/>
            </a:solidFill>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WB – Write Back Unit</a:t>
            </a:r>
          </a:p>
        </p:txBody>
      </p:sp>
      <p:pic>
        <p:nvPicPr>
          <p:cNvPr id="15" name="Content Placeholder 14">
            <a:extLst>
              <a:ext uri="{FF2B5EF4-FFF2-40B4-BE49-F238E27FC236}">
                <a16:creationId xmlns:a16="http://schemas.microsoft.com/office/drawing/2014/main" id="{AAFA1FC2-FEB5-724A-BD39-DA09BF84C1C9}"/>
              </a:ext>
            </a:extLst>
          </p:cNvPr>
          <p:cNvPicPr>
            <a:picLocks noGrp="1" noChangeAspect="1"/>
          </p:cNvPicPr>
          <p:nvPr>
            <p:ph sz="quarter" idx="1"/>
          </p:nvPr>
        </p:nvPicPr>
        <p:blipFill>
          <a:blip r:embed="rId2"/>
          <a:stretch>
            <a:fillRect/>
          </a:stretch>
        </p:blipFill>
        <p:spPr>
          <a:xfrm>
            <a:off x="1905000" y="1828800"/>
            <a:ext cx="4937271" cy="4495800"/>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Write-Back Unit</a:t>
            </a:r>
          </a:p>
        </p:txBody>
      </p:sp>
      <p:sp>
        <p:nvSpPr>
          <p:cNvPr id="3" name="Content Placeholder 2"/>
          <p:cNvSpPr>
            <a:spLocks noGrp="1"/>
          </p:cNvSpPr>
          <p:nvPr>
            <p:ph sz="quarter" idx="1"/>
          </p:nvPr>
        </p:nvSpPr>
        <p:spPr/>
        <p:txBody>
          <a:bodyPr>
            <a:normAutofit fontScale="92500" lnSpcReduction="20000"/>
          </a:bodyPr>
          <a:lstStyle/>
          <a:p>
            <a:r>
              <a:rPr lang="en-US" dirty="0"/>
              <a:t>In a nutshell, the write back unit looks at the post-MEM and post-ALU buffers every cycle and if there is something there it writes it back to the appropriate register.</a:t>
            </a:r>
          </a:p>
          <a:p>
            <a:endParaRPr lang="en-US" dirty="0"/>
          </a:p>
          <a:p>
            <a:r>
              <a:rPr lang="en-US" b="1" dirty="0"/>
              <a:t>Write Back Unit: (From Instructions)</a:t>
            </a:r>
            <a:endParaRPr lang="en-US" dirty="0"/>
          </a:p>
          <a:p>
            <a:r>
              <a:rPr lang="en-US" dirty="0"/>
              <a:t>The WB unit can execute </a:t>
            </a:r>
            <a:r>
              <a:rPr lang="en-US" b="1" dirty="0"/>
              <a:t>two</a:t>
            </a:r>
            <a:r>
              <a:rPr lang="en-US" dirty="0"/>
              <a:t> write-backs in one cycle.  It fetches the contents of the post-ALU and post-MEM buffers and updates the register file if there is something in the buffer to write back.</a:t>
            </a:r>
          </a:p>
          <a:p>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sz="quarter" idx="1"/>
          </p:nvPr>
        </p:nvSpPr>
        <p:spPr/>
        <p:txBody>
          <a:bodyPr>
            <a:normAutofit/>
          </a:bodyPr>
          <a:lstStyle/>
          <a:p>
            <a:pPr lvl="1"/>
            <a:endParaRPr lang="en-US" dirty="0"/>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Strategy Code and Test</a:t>
            </a:r>
          </a:p>
        </p:txBody>
      </p:sp>
      <p:sp>
        <p:nvSpPr>
          <p:cNvPr id="3" name="Content Placeholder 2"/>
          <p:cNvSpPr>
            <a:spLocks noGrp="1"/>
          </p:cNvSpPr>
          <p:nvPr>
            <p:ph sz="quarter" idx="1"/>
          </p:nvPr>
        </p:nvSpPr>
        <p:spPr/>
        <p:txBody>
          <a:bodyPr>
            <a:normAutofit fontScale="92500"/>
          </a:bodyPr>
          <a:lstStyle/>
          <a:p>
            <a:r>
              <a:rPr lang="en-US" dirty="0"/>
              <a:t>Create a Write Back class and code it.</a:t>
            </a:r>
          </a:p>
          <a:p>
            <a:r>
              <a:rPr lang="en-US" dirty="0"/>
              <a:t>Create a driver for the class that keeps loading stuff into the two buffers and test the </a:t>
            </a:r>
            <a:r>
              <a:rPr lang="en-US" dirty="0" err="1"/>
              <a:t>poo</a:t>
            </a:r>
            <a:r>
              <a:rPr lang="en-US" dirty="0"/>
              <a:t> out of the class. </a:t>
            </a:r>
          </a:p>
          <a:p>
            <a:r>
              <a:rPr lang="en-US" dirty="0"/>
              <a:t>Do not move forward until you are absolutely certain the write back works with all data and register numbers, resets buffers empty when the stuff is removed, and will do the above with all combinations of data and </a:t>
            </a:r>
            <a:r>
              <a:rPr lang="en-US" dirty="0" err="1"/>
              <a:t>reg</a:t>
            </a:r>
            <a:r>
              <a:rPr lang="en-US" dirty="0"/>
              <a:t> numbers</a:t>
            </a:r>
          </a:p>
          <a:p>
            <a:r>
              <a:rPr lang="en-US" dirty="0"/>
              <a:t>Even better, write the test driver before you write the class!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Screen Shot 2017-11-19 at 10.42.38 AM.png"/>
          <p:cNvPicPr>
            <a:picLocks noGrp="1" noChangeAspect="1"/>
          </p:cNvPicPr>
          <p:nvPr>
            <p:ph sz="quarter" idx="1"/>
          </p:nvPr>
        </p:nvPicPr>
        <p:blipFill>
          <a:blip r:embed="rId2"/>
          <a:stretch>
            <a:fillRect/>
          </a:stretch>
        </p:blipFill>
        <p:spPr>
          <a:xfrm>
            <a:off x="1617185" y="1600200"/>
            <a:ext cx="6144580" cy="4495800"/>
          </a:xfrm>
        </p:spPr>
      </p:pic>
      <p:sp>
        <p:nvSpPr>
          <p:cNvPr id="4" name="Cloud 3"/>
          <p:cNvSpPr/>
          <p:nvPr/>
        </p:nvSpPr>
        <p:spPr>
          <a:xfrm>
            <a:off x="4724400" y="3962400"/>
            <a:ext cx="1447800" cy="1371600"/>
          </a:xfrm>
          <a:prstGeom prst="cloud">
            <a:avLst/>
          </a:prstGeom>
          <a:noFill/>
          <a:ln w="603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ALU Unit</a:t>
            </a:r>
          </a:p>
        </p:txBody>
      </p:sp>
      <p:sp>
        <p:nvSpPr>
          <p:cNvPr id="3" name="Content Placeholder 2"/>
          <p:cNvSpPr>
            <a:spLocks noGrp="1"/>
          </p:cNvSpPr>
          <p:nvPr>
            <p:ph sz="quarter" idx="1"/>
          </p:nvPr>
        </p:nvSpPr>
        <p:spPr/>
        <p:txBody>
          <a:bodyPr>
            <a:normAutofit fontScale="92500" lnSpcReduction="20000"/>
          </a:bodyPr>
          <a:lstStyle/>
          <a:p>
            <a:r>
              <a:rPr lang="en-US" dirty="0"/>
              <a:t>Input data structure:</a:t>
            </a:r>
          </a:p>
          <a:p>
            <a:pPr lvl="1"/>
            <a:r>
              <a:rPr lang="en-US" dirty="0"/>
              <a:t>Pre – ALU  Buffer</a:t>
            </a:r>
          </a:p>
          <a:p>
            <a:pPr lvl="2"/>
            <a:r>
              <a:rPr dirty="0"/>
              <a:t>preALUBuff = [-1,-1]</a:t>
            </a:r>
            <a:r>
              <a:rPr lang="en-US" dirty="0"/>
              <a:t> </a:t>
            </a:r>
            <a:r>
              <a:rPr i="1" dirty="0"/>
              <a:t> </a:t>
            </a:r>
            <a:endParaRPr lang="en-US" i="1" dirty="0"/>
          </a:p>
          <a:p>
            <a:pPr lvl="2"/>
            <a:r>
              <a:rPr i="1" dirty="0"/>
              <a:t>first number is </a:t>
            </a:r>
            <a:r>
              <a:rPr lang="en-US" i="1" dirty="0"/>
              <a:t>instruction index</a:t>
            </a:r>
            <a:r>
              <a:rPr i="1" dirty="0"/>
              <a:t>, second is</a:t>
            </a:r>
            <a:r>
              <a:rPr lang="en-US" i="1" dirty="0"/>
              <a:t> instruction index</a:t>
            </a:r>
          </a:p>
          <a:p>
            <a:pPr lvl="2"/>
            <a:r>
              <a:rPr lang="en-US" u="sng" dirty="0" err="1"/>
              <a:t>preALUBuff</a:t>
            </a:r>
            <a:r>
              <a:rPr lang="en-US" i="1" dirty="0"/>
              <a:t> can hold two instruction indexes per project spec!</a:t>
            </a:r>
          </a:p>
          <a:p>
            <a:pPr lvl="2"/>
            <a:r>
              <a:rPr lang="en-US" i="1" dirty="0"/>
              <a:t>You process the first one, then move the second to the first position if there is a second instruction and reset the second to -1. Can only process one instruction per cycle.</a:t>
            </a:r>
          </a:p>
          <a:p>
            <a:pPr lvl="2"/>
            <a:endParaRPr lang="en-US" i="1" dirty="0"/>
          </a:p>
          <a:p>
            <a:r>
              <a:rPr lang="en-US" dirty="0"/>
              <a:t>Output data structure:</a:t>
            </a:r>
          </a:p>
          <a:p>
            <a:pPr lvl="1"/>
            <a:r>
              <a:rPr lang="en-US" dirty="0"/>
              <a:t>Post – ALU Buffer:</a:t>
            </a:r>
          </a:p>
          <a:p>
            <a:pPr lvl="2"/>
            <a:r>
              <a:rPr dirty="0"/>
              <a:t>postALUBuff = [-1,-1]</a:t>
            </a:r>
            <a:endParaRPr lang="en-US" i="1" dirty="0"/>
          </a:p>
          <a:p>
            <a:pPr lvl="2"/>
            <a:r>
              <a:rPr i="1" dirty="0"/>
              <a:t>first number is value, second is instr</a:t>
            </a:r>
            <a:r>
              <a:rPr lang="en-US" i="1" dirty="0"/>
              <a:t>uction</a:t>
            </a:r>
            <a:r>
              <a:rPr i="1" dirty="0"/>
              <a:t> index</a:t>
            </a:r>
            <a:endParaRPr lang="en-US" i="1" dirty="0"/>
          </a:p>
          <a:p>
            <a:pPr>
              <a:buNone/>
            </a:pPr>
            <a:endParaRPr lang="en-US" dirty="0"/>
          </a:p>
          <a:p>
            <a:pPr lvl="1"/>
            <a:endParaRPr lang="en-US" dirty="0"/>
          </a:p>
          <a:p>
            <a:endParaRPr lang="en-US" dirty="0"/>
          </a:p>
          <a:p>
            <a:pPr lvl="1"/>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6A38-E41F-D747-8F28-43DD4992158D}"/>
              </a:ext>
            </a:extLst>
          </p:cNvPr>
          <p:cNvSpPr>
            <a:spLocks noGrp="1"/>
          </p:cNvSpPr>
          <p:nvPr>
            <p:ph type="title"/>
          </p:nvPr>
        </p:nvSpPr>
        <p:spPr/>
        <p:txBody>
          <a:bodyPr/>
          <a:lstStyle/>
          <a:p>
            <a:r>
              <a:rPr lang="en-US" dirty="0"/>
              <a:t>ALU set up</a:t>
            </a:r>
          </a:p>
        </p:txBody>
      </p:sp>
      <p:pic>
        <p:nvPicPr>
          <p:cNvPr id="9" name="Content Placeholder 8">
            <a:extLst>
              <a:ext uri="{FF2B5EF4-FFF2-40B4-BE49-F238E27FC236}">
                <a16:creationId xmlns:a16="http://schemas.microsoft.com/office/drawing/2014/main" id="{F4BD4C9B-7F9D-7B45-9076-8FBA099D1F46}"/>
              </a:ext>
            </a:extLst>
          </p:cNvPr>
          <p:cNvPicPr>
            <a:picLocks noGrp="1" noChangeAspect="1"/>
          </p:cNvPicPr>
          <p:nvPr>
            <p:ph sz="quarter" idx="1"/>
          </p:nvPr>
        </p:nvPicPr>
        <p:blipFill>
          <a:blip r:embed="rId2"/>
          <a:stretch>
            <a:fillRect/>
          </a:stretch>
        </p:blipFill>
        <p:spPr>
          <a:xfrm>
            <a:off x="612775" y="1775123"/>
            <a:ext cx="8153400" cy="4145953"/>
          </a:xfrm>
        </p:spPr>
      </p:pic>
    </p:spTree>
    <p:extLst>
      <p:ext uri="{BB962C8B-B14F-4D97-AF65-F5344CB8AC3E}">
        <p14:creationId xmlns:p14="http://schemas.microsoft.com/office/powerpoint/2010/main" val="2029038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ALU Unit</a:t>
            </a:r>
          </a:p>
        </p:txBody>
      </p:sp>
      <p:sp>
        <p:nvSpPr>
          <p:cNvPr id="3" name="Content Placeholder 2"/>
          <p:cNvSpPr>
            <a:spLocks noGrp="1"/>
          </p:cNvSpPr>
          <p:nvPr>
            <p:ph sz="quarter" idx="1"/>
          </p:nvPr>
        </p:nvSpPr>
        <p:spPr>
          <a:xfrm>
            <a:off x="234696" y="1600200"/>
            <a:ext cx="8531352" cy="4495800"/>
          </a:xfrm>
        </p:spPr>
        <p:txBody>
          <a:bodyPr>
            <a:normAutofit fontScale="70000" lnSpcReduction="20000"/>
          </a:bodyPr>
          <a:lstStyle/>
          <a:p>
            <a:r>
              <a:rPr lang="en-US" i="1" dirty="0"/>
              <a:t>U</a:t>
            </a:r>
            <a:r>
              <a:rPr i="1" dirty="0"/>
              <a:t>ses lists from dis</a:t>
            </a:r>
            <a:r>
              <a:rPr lang="en-US" i="1" dirty="0"/>
              <a:t>assembler</a:t>
            </a:r>
            <a:r>
              <a:rPr i="1" dirty="0"/>
              <a:t> for arg</a:t>
            </a:r>
            <a:r>
              <a:rPr lang="en-US" i="1" dirty="0"/>
              <a:t>ument</a:t>
            </a:r>
            <a:r>
              <a:rPr i="1" dirty="0"/>
              <a:t>s. Expects values or -1</a:t>
            </a:r>
            <a:r>
              <a:rPr lang="en-US" i="1" dirty="0"/>
              <a:t>’</a:t>
            </a:r>
            <a:r>
              <a:rPr i="1" dirty="0"/>
              <a:t>s</a:t>
            </a:r>
            <a:r>
              <a:rPr lang="en-US" i="1" dirty="0"/>
              <a:t> in pre-</a:t>
            </a:r>
            <a:r>
              <a:rPr lang="en-US" i="1" dirty="0" err="1"/>
              <a:t>alu</a:t>
            </a:r>
            <a:r>
              <a:rPr lang="en-US" i="1" dirty="0"/>
              <a:t> buffer</a:t>
            </a:r>
            <a:br>
              <a:rPr i="1" dirty="0"/>
            </a:br>
            <a:endParaRPr lang="en-US" i="1" dirty="0"/>
          </a:p>
          <a:p>
            <a:r>
              <a:rPr lang="en-US" i="1" dirty="0"/>
              <a:t>Gets </a:t>
            </a:r>
            <a:r>
              <a:rPr i="1" dirty="0"/>
              <a:t>instruction and decodes which </a:t>
            </a:r>
            <a:r>
              <a:rPr lang="en-US" i="1" dirty="0"/>
              <a:t>ALU</a:t>
            </a:r>
            <a:r>
              <a:rPr i="1" dirty="0"/>
              <a:t> instruction to execute</a:t>
            </a:r>
            <a:r>
              <a:rPr lang="en-US" i="1" dirty="0"/>
              <a:t>.  </a:t>
            </a:r>
            <a:r>
              <a:rPr i="1" dirty="0"/>
              <a:t> </a:t>
            </a:r>
            <a:r>
              <a:rPr lang="en-US" i="1" dirty="0"/>
              <a:t>E</a:t>
            </a:r>
            <a:r>
              <a:rPr i="1" dirty="0"/>
              <a:t>xecutes</a:t>
            </a:r>
            <a:r>
              <a:rPr lang="en-US" i="1" dirty="0"/>
              <a:t> instruction </a:t>
            </a:r>
            <a:r>
              <a:rPr i="1" dirty="0"/>
              <a:t> and updates alu post buffer</a:t>
            </a:r>
            <a:r>
              <a:rPr lang="en-US" i="1" dirty="0"/>
              <a:t> with instruction index and the result of the ALU instruction</a:t>
            </a:r>
          </a:p>
          <a:p>
            <a:pPr lvl="1"/>
            <a:r>
              <a:rPr lang="en-US" i="1" dirty="0"/>
              <a:t>example of decoding and buff interaction: </a:t>
            </a:r>
          </a:p>
          <a:p>
            <a:pPr lvl="2">
              <a:lnSpc>
                <a:spcPct val="170000"/>
              </a:lnSpc>
            </a:pPr>
            <a:r>
              <a:rPr lang="en-US" sz="1600" i="1" dirty="0">
                <a:latin typeface="Avenir Book" panose="02000503020000020003" pitchFamily="2" charset="0"/>
              </a:rPr>
              <a:t># execute the instruction and put result into post </a:t>
            </a:r>
            <a:r>
              <a:rPr lang="en-US" sz="1600" i="1" dirty="0" err="1">
                <a:latin typeface="Avenir Book" panose="02000503020000020003" pitchFamily="2" charset="0"/>
              </a:rPr>
              <a:t>buf</a:t>
            </a:r>
            <a:r>
              <a:rPr lang="en-US" sz="1600" i="1" dirty="0">
                <a:latin typeface="Avenir Book" panose="02000503020000020003" pitchFamily="2" charset="0"/>
              </a:rPr>
              <a:t> [ result, instruction index]</a:t>
            </a:r>
            <a:br>
              <a:rPr lang="en-US" sz="1600" i="1" dirty="0">
                <a:latin typeface="Avenir Book" panose="02000503020000020003" pitchFamily="2" charset="0"/>
              </a:rPr>
            </a:br>
            <a:r>
              <a:rPr lang="en-US" sz="1600" b="1" dirty="0">
                <a:latin typeface="Avenir Book" panose="02000503020000020003" pitchFamily="2" charset="0"/>
              </a:rPr>
              <a:t>if </a:t>
            </a:r>
            <a:r>
              <a:rPr lang="en-US" sz="1600" dirty="0" err="1">
                <a:latin typeface="Avenir Book" panose="02000503020000020003" pitchFamily="2" charset="0"/>
              </a:rPr>
              <a:t>self.opcodeStr</a:t>
            </a:r>
            <a:r>
              <a:rPr lang="en-US" sz="1600" dirty="0">
                <a:latin typeface="Avenir Book" panose="02000503020000020003" pitchFamily="2" charset="0"/>
              </a:rPr>
              <a:t>[</a:t>
            </a:r>
            <a:r>
              <a:rPr lang="en-US" sz="1600" dirty="0" err="1">
                <a:latin typeface="Avenir Book" panose="02000503020000020003" pitchFamily="2" charset="0"/>
              </a:rPr>
              <a:t>i</a:t>
            </a:r>
            <a:r>
              <a:rPr lang="en-US" sz="1600" dirty="0">
                <a:latin typeface="Avenir Book" panose="02000503020000020003" pitchFamily="2" charset="0"/>
              </a:rPr>
              <a:t>] == </a:t>
            </a:r>
            <a:r>
              <a:rPr lang="en-US" sz="1600" b="1" dirty="0">
                <a:latin typeface="Avenir Book" panose="02000503020000020003" pitchFamily="2" charset="0"/>
              </a:rPr>
              <a:t>"ADD"</a:t>
            </a:r>
            <a:r>
              <a:rPr lang="en-US" sz="1600" dirty="0">
                <a:latin typeface="Avenir Book" panose="02000503020000020003" pitchFamily="2" charset="0"/>
              </a:rPr>
              <a:t>:  </a:t>
            </a:r>
            <a:r>
              <a:rPr lang="en-US" sz="1600" i="1" dirty="0">
                <a:latin typeface="Avenir Book" panose="02000503020000020003" pitchFamily="2" charset="0"/>
              </a:rPr>
              <a:t># ADD</a:t>
            </a:r>
            <a:br>
              <a:rPr lang="en-US" sz="1600" i="1" dirty="0">
                <a:latin typeface="Avenir Book" panose="02000503020000020003" pitchFamily="2" charset="0"/>
              </a:rPr>
            </a:br>
            <a:r>
              <a:rPr lang="en-US" sz="1600" i="1" dirty="0">
                <a:latin typeface="Avenir Book" panose="02000503020000020003" pitchFamily="2" charset="0"/>
              </a:rPr>
              <a:t>    </a:t>
            </a:r>
            <a:r>
              <a:rPr lang="en-US" sz="1600" dirty="0" err="1">
                <a:latin typeface="Avenir Book" panose="02000503020000020003" pitchFamily="2" charset="0"/>
              </a:rPr>
              <a:t>self.postALUBuff</a:t>
            </a:r>
            <a:r>
              <a:rPr lang="en-US" sz="1600" dirty="0">
                <a:latin typeface="Avenir Book" panose="02000503020000020003" pitchFamily="2" charset="0"/>
              </a:rPr>
              <a:t> = [</a:t>
            </a:r>
            <a:r>
              <a:rPr lang="en-US" sz="1600" dirty="0" err="1">
                <a:latin typeface="Avenir Book" panose="02000503020000020003" pitchFamily="2" charset="0"/>
              </a:rPr>
              <a:t>self.R</a:t>
            </a:r>
            <a:r>
              <a:rPr lang="en-US" sz="1600" dirty="0">
                <a:latin typeface="Avenir Book" panose="02000503020000020003" pitchFamily="2" charset="0"/>
              </a:rPr>
              <a:t>[self.arg1[</a:t>
            </a:r>
            <a:r>
              <a:rPr lang="en-US" sz="1600" dirty="0" err="1">
                <a:latin typeface="Avenir Book" panose="02000503020000020003" pitchFamily="2" charset="0"/>
              </a:rPr>
              <a:t>i</a:t>
            </a:r>
            <a:r>
              <a:rPr lang="en-US" sz="1600" dirty="0">
                <a:latin typeface="Avenir Book" panose="02000503020000020003" pitchFamily="2" charset="0"/>
              </a:rPr>
              <a:t>]] + </a:t>
            </a:r>
            <a:r>
              <a:rPr lang="en-US" sz="1600" dirty="0" err="1">
                <a:latin typeface="Avenir Book" panose="02000503020000020003" pitchFamily="2" charset="0"/>
              </a:rPr>
              <a:t>self.R</a:t>
            </a:r>
            <a:r>
              <a:rPr lang="en-US" sz="1600" dirty="0">
                <a:latin typeface="Avenir Book" panose="02000503020000020003" pitchFamily="2" charset="0"/>
              </a:rPr>
              <a:t>[self.arg2[</a:t>
            </a:r>
            <a:r>
              <a:rPr lang="en-US" sz="1600" dirty="0" err="1">
                <a:latin typeface="Avenir Book" panose="02000503020000020003" pitchFamily="2" charset="0"/>
              </a:rPr>
              <a:t>i</a:t>
            </a:r>
            <a:r>
              <a:rPr lang="en-US" sz="1600" dirty="0">
                <a:latin typeface="Avenir Book" panose="02000503020000020003" pitchFamily="2" charset="0"/>
              </a:rPr>
              <a:t>]], </a:t>
            </a:r>
            <a:r>
              <a:rPr lang="en-US" sz="1600" dirty="0" err="1">
                <a:latin typeface="Avenir Book" panose="02000503020000020003" pitchFamily="2" charset="0"/>
              </a:rPr>
              <a:t>i</a:t>
            </a:r>
            <a:r>
              <a:rPr lang="en-US" sz="1600" dirty="0">
                <a:latin typeface="Avenir Book" panose="02000503020000020003" pitchFamily="2" charset="0"/>
              </a:rPr>
              <a:t>]</a:t>
            </a:r>
          </a:p>
          <a:p>
            <a:pPr lvl="2"/>
            <a:endParaRPr lang="en-US" sz="1600" dirty="0"/>
          </a:p>
          <a:p>
            <a:r>
              <a:rPr lang="en-US" sz="2800" i="1" dirty="0"/>
              <a:t>Move second index to position 0 and reset position 1 to -1.  So you consume buff[0] first, move buff[1] to buff[0], and free up buff[1] .  Then the next stage can put something in buff[1]</a:t>
            </a:r>
            <a:br>
              <a:rPr lang="en-US" sz="2600" dirty="0"/>
            </a:br>
            <a:r>
              <a:rPr lang="en-US" i="1" dirty="0"/>
              <a:t> </a:t>
            </a:r>
            <a:r>
              <a:rPr i="1" dirty="0"/>
              <a:t>  </a:t>
            </a:r>
            <a:br>
              <a:rPr i="1" dirty="0"/>
            </a:br>
            <a:r>
              <a:rPr lang="en-US" i="1" dirty="0"/>
              <a:t>buff[index0, index1] ; process index0; move index1 up, make second position -1   </a:t>
            </a:r>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555F9EBB-F27A-2248-A120-F38C199453E1}"/>
                  </a:ext>
                </a:extLst>
              </p14:cNvPr>
              <p14:cNvContentPartPr/>
              <p14:nvPr/>
            </p14:nvContentPartPr>
            <p14:xfrm>
              <a:off x="5245948" y="3681416"/>
              <a:ext cx="541080" cy="174240"/>
            </p14:xfrm>
          </p:contentPart>
        </mc:Choice>
        <mc:Fallback xmlns="">
          <p:pic>
            <p:nvPicPr>
              <p:cNvPr id="7" name="Ink 6">
                <a:extLst>
                  <a:ext uri="{FF2B5EF4-FFF2-40B4-BE49-F238E27FC236}">
                    <a16:creationId xmlns:a16="http://schemas.microsoft.com/office/drawing/2014/main" id="{555F9EBB-F27A-2248-A120-F38C199453E1}"/>
                  </a:ext>
                </a:extLst>
              </p:cNvPr>
              <p:cNvPicPr/>
              <p:nvPr/>
            </p:nvPicPr>
            <p:blipFill>
              <a:blip r:embed="rId5"/>
              <a:stretch>
                <a:fillRect/>
              </a:stretch>
            </p:blipFill>
            <p:spPr>
              <a:xfrm>
                <a:off x="5237308" y="3672416"/>
                <a:ext cx="558720" cy="191880"/>
              </a:xfrm>
              <a:prstGeom prst="rect">
                <a:avLst/>
              </a:prstGeom>
            </p:spPr>
          </p:pic>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Screen Shot 2017-11-19 at 10.42.38 AM.png"/>
          <p:cNvPicPr>
            <a:picLocks noGrp="1" noChangeAspect="1"/>
          </p:cNvPicPr>
          <p:nvPr>
            <p:ph sz="quarter" idx="1"/>
          </p:nvPr>
        </p:nvPicPr>
        <p:blipFill>
          <a:blip r:embed="rId2"/>
          <a:stretch>
            <a:fillRect/>
          </a:stretch>
        </p:blipFill>
        <p:spPr>
          <a:xfrm>
            <a:off x="1295400" y="1527175"/>
            <a:ext cx="6248725" cy="4572000"/>
          </a:xfrm>
        </p:spPr>
      </p:pic>
      <p:sp>
        <p:nvSpPr>
          <p:cNvPr id="4" name="Cloud 3"/>
          <p:cNvSpPr/>
          <p:nvPr/>
        </p:nvSpPr>
        <p:spPr>
          <a:xfrm>
            <a:off x="4267200" y="3124200"/>
            <a:ext cx="1447800" cy="1371600"/>
          </a:xfrm>
          <a:prstGeom prst="cloud">
            <a:avLst/>
          </a:prstGeom>
          <a:noFill/>
          <a:ln w="603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 Unit – Similar to ALU</a:t>
            </a:r>
          </a:p>
        </p:txBody>
      </p:sp>
      <p:sp>
        <p:nvSpPr>
          <p:cNvPr id="3" name="Content Placeholder 2"/>
          <p:cNvSpPr>
            <a:spLocks noGrp="1"/>
          </p:cNvSpPr>
          <p:nvPr>
            <p:ph sz="quarter" idx="1"/>
          </p:nvPr>
        </p:nvSpPr>
        <p:spPr/>
        <p:txBody>
          <a:bodyPr/>
          <a:lstStyle/>
          <a:p>
            <a:r>
              <a:rPr lang="en-US" dirty="0"/>
              <a:t>Input data structure:</a:t>
            </a:r>
          </a:p>
          <a:p>
            <a:pPr lvl="1"/>
            <a:r>
              <a:rPr lang="en-US" dirty="0"/>
              <a:t>Pre – </a:t>
            </a:r>
            <a:r>
              <a:rPr lang="en-US" dirty="0" err="1"/>
              <a:t>Mem</a:t>
            </a:r>
            <a:r>
              <a:rPr lang="en-US" dirty="0"/>
              <a:t>  Buffer</a:t>
            </a:r>
          </a:p>
          <a:p>
            <a:pPr lvl="2"/>
            <a:r>
              <a:rPr dirty="0" err="1"/>
              <a:t>pre</a:t>
            </a:r>
            <a:r>
              <a:rPr lang="en-US" dirty="0" err="1"/>
              <a:t>Mem</a:t>
            </a:r>
            <a:r>
              <a:rPr dirty="0" err="1"/>
              <a:t>Buff</a:t>
            </a:r>
            <a:r>
              <a:rPr dirty="0"/>
              <a:t> = [-1,-1]</a:t>
            </a:r>
            <a:r>
              <a:rPr lang="en-US" dirty="0"/>
              <a:t> </a:t>
            </a:r>
          </a:p>
          <a:p>
            <a:pPr lvl="2"/>
            <a:r>
              <a:rPr i="1" dirty="0"/>
              <a:t>first number is </a:t>
            </a:r>
            <a:r>
              <a:rPr lang="en-US" i="1" dirty="0"/>
              <a:t>index</a:t>
            </a:r>
            <a:r>
              <a:rPr i="1" dirty="0"/>
              <a:t>, second is</a:t>
            </a:r>
            <a:r>
              <a:rPr lang="en-US" i="1" dirty="0"/>
              <a:t> index</a:t>
            </a:r>
          </a:p>
          <a:p>
            <a:pPr lvl="2"/>
            <a:r>
              <a:rPr lang="en-US" dirty="0" err="1"/>
              <a:t>preMemBuff</a:t>
            </a:r>
            <a:r>
              <a:rPr lang="en-US" i="1" dirty="0"/>
              <a:t> can hold two instructions per spec</a:t>
            </a:r>
          </a:p>
          <a:p>
            <a:pPr lvl="2"/>
            <a:endParaRPr lang="en-US" i="1" dirty="0"/>
          </a:p>
          <a:p>
            <a:r>
              <a:rPr lang="en-US" dirty="0"/>
              <a:t>Output data structure:</a:t>
            </a:r>
          </a:p>
          <a:p>
            <a:pPr lvl="1"/>
            <a:r>
              <a:rPr lang="en-US" dirty="0"/>
              <a:t>Post – </a:t>
            </a:r>
            <a:r>
              <a:rPr lang="en-US" dirty="0" err="1"/>
              <a:t>Mem</a:t>
            </a:r>
            <a:r>
              <a:rPr lang="en-US" dirty="0"/>
              <a:t> Buffer:</a:t>
            </a:r>
          </a:p>
          <a:p>
            <a:pPr lvl="2"/>
            <a:r>
              <a:rPr dirty="0" err="1"/>
              <a:t>post</a:t>
            </a:r>
            <a:r>
              <a:rPr lang="en-US" dirty="0" err="1"/>
              <a:t>Mem</a:t>
            </a:r>
            <a:r>
              <a:rPr dirty="0" err="1"/>
              <a:t>Buff</a:t>
            </a:r>
            <a:r>
              <a:rPr dirty="0"/>
              <a:t> = [-1,-1] </a:t>
            </a:r>
            <a:endParaRPr lang="en-US" dirty="0"/>
          </a:p>
          <a:p>
            <a:pPr lvl="2"/>
            <a:r>
              <a:rPr i="1" dirty="0"/>
              <a:t>first number is value, second is instr index</a:t>
            </a:r>
            <a:endParaRPr lang="en-US" i="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6A38-E41F-D747-8F28-43DD4992158D}"/>
              </a:ext>
            </a:extLst>
          </p:cNvPr>
          <p:cNvSpPr>
            <a:spLocks noGrp="1"/>
          </p:cNvSpPr>
          <p:nvPr>
            <p:ph type="title"/>
          </p:nvPr>
        </p:nvSpPr>
        <p:spPr/>
        <p:txBody>
          <a:bodyPr/>
          <a:lstStyle/>
          <a:p>
            <a:r>
              <a:rPr lang="en-US" dirty="0"/>
              <a:t>MEM set up</a:t>
            </a:r>
          </a:p>
        </p:txBody>
      </p:sp>
      <p:pic>
        <p:nvPicPr>
          <p:cNvPr id="6" name="Content Placeholder 5">
            <a:extLst>
              <a:ext uri="{FF2B5EF4-FFF2-40B4-BE49-F238E27FC236}">
                <a16:creationId xmlns:a16="http://schemas.microsoft.com/office/drawing/2014/main" id="{09D7BE17-11DE-6E4A-8241-6971582B3BC8}"/>
              </a:ext>
            </a:extLst>
          </p:cNvPr>
          <p:cNvPicPr>
            <a:picLocks noGrp="1" noChangeAspect="1"/>
          </p:cNvPicPr>
          <p:nvPr>
            <p:ph sz="quarter" idx="1"/>
          </p:nvPr>
        </p:nvPicPr>
        <p:blipFill>
          <a:blip r:embed="rId2"/>
          <a:stretch>
            <a:fillRect/>
          </a:stretch>
        </p:blipFill>
        <p:spPr>
          <a:xfrm>
            <a:off x="612775" y="1948019"/>
            <a:ext cx="8153400" cy="3800162"/>
          </a:xfrm>
        </p:spPr>
      </p:pic>
    </p:spTree>
    <p:extLst>
      <p:ext uri="{BB962C8B-B14F-4D97-AF65-F5344CB8AC3E}">
        <p14:creationId xmlns:p14="http://schemas.microsoft.com/office/powerpoint/2010/main" val="1480736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Mem</a:t>
            </a:r>
            <a:r>
              <a:rPr lang="en-US" dirty="0"/>
              <a:t> Unit</a:t>
            </a:r>
          </a:p>
        </p:txBody>
      </p:sp>
      <p:sp>
        <p:nvSpPr>
          <p:cNvPr id="3" name="Content Placeholder 2"/>
          <p:cNvSpPr>
            <a:spLocks noGrp="1"/>
          </p:cNvSpPr>
          <p:nvPr>
            <p:ph sz="quarter" idx="1"/>
          </p:nvPr>
        </p:nvSpPr>
        <p:spPr>
          <a:xfrm>
            <a:off x="228600" y="1600200"/>
            <a:ext cx="8537448" cy="4495800"/>
          </a:xfrm>
        </p:spPr>
        <p:txBody>
          <a:bodyPr>
            <a:normAutofit fontScale="92500"/>
          </a:bodyPr>
          <a:lstStyle/>
          <a:p>
            <a:pPr lvl="1"/>
            <a:r>
              <a:rPr lang="en-US" i="1" dirty="0"/>
              <a:t>Decodes instruction – is it STUR or LDUR? </a:t>
            </a:r>
          </a:p>
          <a:p>
            <a:pPr lvl="2"/>
            <a:r>
              <a:rPr lang="en-US" i="1" dirty="0"/>
              <a:t>Will be one of the two</a:t>
            </a:r>
          </a:p>
          <a:p>
            <a:pPr lvl="1"/>
            <a:r>
              <a:rPr lang="en-US" i="1" dirty="0">
                <a:solidFill>
                  <a:srgbClr val="FF0000"/>
                </a:solidFill>
              </a:rPr>
              <a:t>Check cache for address. </a:t>
            </a:r>
          </a:p>
          <a:p>
            <a:pPr lvl="1"/>
            <a:r>
              <a:rPr lang="en-US" i="1" dirty="0"/>
              <a:t>If miss, Cache controller will return with miss on first cycle and will handle the memory access and cache load </a:t>
            </a:r>
            <a:r>
              <a:rPr lang="en-US" b="1" i="1" dirty="0"/>
              <a:t>on that cycle </a:t>
            </a:r>
            <a:r>
              <a:rPr lang="en-US" i="1" dirty="0"/>
              <a:t>and should return a hit on </a:t>
            </a:r>
            <a:r>
              <a:rPr lang="en-US" b="1" i="1" dirty="0"/>
              <a:t>NEXT</a:t>
            </a:r>
            <a:r>
              <a:rPr lang="en-US" i="1" dirty="0"/>
              <a:t> cycle. </a:t>
            </a:r>
          </a:p>
          <a:p>
            <a:pPr lvl="1"/>
            <a:r>
              <a:rPr lang="en-US" i="1" dirty="0"/>
              <a:t>If hit, either write cache for a store or write value obtained from cache to the </a:t>
            </a:r>
            <a:r>
              <a:rPr lang="en-US" i="1" dirty="0" err="1"/>
              <a:t>postmembuff</a:t>
            </a:r>
            <a:r>
              <a:rPr lang="en-US" i="1" dirty="0"/>
              <a:t>.  All the mem unit is doing is either storing or loading mem values along with checking cache.</a:t>
            </a:r>
          </a:p>
          <a:p>
            <a:pPr lvl="1"/>
            <a:r>
              <a:rPr lang="en-US" i="1" dirty="0"/>
              <a:t>Update the  </a:t>
            </a:r>
            <a:r>
              <a:rPr lang="en-US" i="1" dirty="0" err="1"/>
              <a:t>premembuff</a:t>
            </a:r>
            <a:r>
              <a:rPr lang="en-US" i="1" dirty="0"/>
              <a:t>[0] to </a:t>
            </a:r>
            <a:r>
              <a:rPr lang="en-US" i="1" dirty="0" err="1"/>
              <a:t>premembuff</a:t>
            </a:r>
            <a:r>
              <a:rPr lang="en-US" i="1" dirty="0"/>
              <a:t>[1] and set </a:t>
            </a:r>
            <a:r>
              <a:rPr lang="en-US" i="1" dirty="0" err="1"/>
              <a:t>premembuff</a:t>
            </a:r>
            <a:r>
              <a:rPr lang="en-US" i="1" dirty="0"/>
              <a:t>[1] to -1.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STUR</a:t>
            </a:r>
          </a:p>
        </p:txBody>
      </p:sp>
      <p:sp>
        <p:nvSpPr>
          <p:cNvPr id="3" name="Content Placeholder 2"/>
          <p:cNvSpPr>
            <a:spLocks noGrp="1"/>
          </p:cNvSpPr>
          <p:nvPr>
            <p:ph sz="quarter" idx="1"/>
          </p:nvPr>
        </p:nvSpPr>
        <p:spPr/>
        <p:txBody>
          <a:bodyPr>
            <a:normAutofit fontScale="85000" lnSpcReduction="20000"/>
          </a:bodyPr>
          <a:lstStyle/>
          <a:p>
            <a:r>
              <a:rPr lang="en-US" dirty="0"/>
              <a:t>A STUR takes one cycle to finish if there is room in the cache set. If it cannot write in the cache set, then the operation cannot be performed and must be retried in the next cycle.  In this case, the operation remains in the pre-</a:t>
            </a:r>
            <a:r>
              <a:rPr lang="en-US" dirty="0" err="1"/>
              <a:t>mem</a:t>
            </a:r>
            <a:r>
              <a:rPr lang="en-US" dirty="0"/>
              <a:t> buffer.  When a cache write occurs, the STUR instruction  just </a:t>
            </a:r>
            <a:r>
              <a:rPr lang="en-US" dirty="0" err="1"/>
              <a:t>finshes</a:t>
            </a:r>
            <a:r>
              <a:rPr lang="en-US" dirty="0"/>
              <a:t>.  </a:t>
            </a:r>
            <a:r>
              <a:rPr lang="en-US" b="1" dirty="0"/>
              <a:t>The STUR instruction never goes into the post-MEM buffer. It just disappears.  Everything gets updated in the same cycle that the write happens.  </a:t>
            </a:r>
          </a:p>
          <a:p>
            <a:r>
              <a:rPr lang="en-US" b="1" dirty="0"/>
              <a:t>If the required set is full then you must figure out what to kick out on that cycle and write the cache the next cycle. This may cause a stall since you are checking to see that all instructions in flight that might access the memory location have to wait.  A RAW hazard.</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
          </p:nvPr>
        </p:nvSpPr>
        <p:spPr/>
        <p:txBody>
          <a:bodyPr>
            <a:normAutofit lnSpcReduction="10000"/>
          </a:bodyPr>
          <a:lstStyle/>
          <a:p>
            <a:r>
              <a:rPr lang="en-US" dirty="0"/>
              <a:t>The goal of this lecture is to make sure you see this project3 in the same way that I do.</a:t>
            </a:r>
          </a:p>
          <a:p>
            <a:r>
              <a:rPr lang="en-US" dirty="0"/>
              <a:t>In the interest of time and student happiness (if that is ever possible) I am going to tell you a lot more about Project 3 than I did for 2.</a:t>
            </a:r>
          </a:p>
          <a:p>
            <a:r>
              <a:rPr lang="en-US" dirty="0"/>
              <a:t>I will be sharing code but what is more important is the logic, algorithms and data structures as well as seeing how the problem is organized in code.  You will be responsible for understanding any code I give you in detail</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LDUR</a:t>
            </a:r>
          </a:p>
        </p:txBody>
      </p:sp>
      <p:sp>
        <p:nvSpPr>
          <p:cNvPr id="3" name="Content Placeholder 2"/>
          <p:cNvSpPr>
            <a:spLocks noGrp="1"/>
          </p:cNvSpPr>
          <p:nvPr>
            <p:ph sz="quarter" idx="1"/>
          </p:nvPr>
        </p:nvSpPr>
        <p:spPr/>
        <p:txBody>
          <a:bodyPr/>
          <a:lstStyle/>
          <a:p>
            <a:r>
              <a:rPr lang="en-US" dirty="0"/>
              <a:t>For LDUR, it takes one cycle to finish if it hits in the cache.  If it misses in the cache, then the operation cannot be performed and must be retried in the next cycle.  In this case, the operation remains in the pre-mem buffer while the needed element in memory gets moved to cache. </a:t>
            </a:r>
          </a:p>
          <a:p>
            <a:r>
              <a:rPr lang="en-US" dirty="0"/>
              <a:t>When a cache hit occurs, the operation finishes and the instruction and data will be written to the post-MEM buffer.</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5914-B917-F34D-A750-9B95D39B4123}"/>
              </a:ext>
            </a:extLst>
          </p:cNvPr>
          <p:cNvSpPr>
            <a:spLocks noGrp="1"/>
          </p:cNvSpPr>
          <p:nvPr>
            <p:ph type="title"/>
          </p:nvPr>
        </p:nvSpPr>
        <p:spPr/>
        <p:txBody>
          <a:bodyPr/>
          <a:lstStyle/>
          <a:p>
            <a:r>
              <a:rPr lang="en-US" dirty="0"/>
              <a:t>STOP HERE</a:t>
            </a:r>
          </a:p>
        </p:txBody>
      </p:sp>
      <p:sp>
        <p:nvSpPr>
          <p:cNvPr id="3" name="Content Placeholder 2">
            <a:extLst>
              <a:ext uri="{FF2B5EF4-FFF2-40B4-BE49-F238E27FC236}">
                <a16:creationId xmlns:a16="http://schemas.microsoft.com/office/drawing/2014/main" id="{43BF9D83-A392-6F4A-A514-8BAC0B8769C9}"/>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2484564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Screen Shot 2017-11-19 at 10.42.38 AM.png"/>
          <p:cNvPicPr>
            <a:picLocks noGrp="1" noChangeAspect="1"/>
          </p:cNvPicPr>
          <p:nvPr>
            <p:ph sz="quarter" idx="1"/>
          </p:nvPr>
        </p:nvPicPr>
        <p:blipFill>
          <a:blip r:embed="rId2"/>
          <a:stretch>
            <a:fillRect/>
          </a:stretch>
        </p:blipFill>
        <p:spPr>
          <a:xfrm>
            <a:off x="1617185" y="1600200"/>
            <a:ext cx="6144580" cy="4495800"/>
          </a:xfrm>
        </p:spPr>
      </p:pic>
      <p:sp>
        <p:nvSpPr>
          <p:cNvPr id="4" name="Cloud 3"/>
          <p:cNvSpPr/>
          <p:nvPr/>
        </p:nvSpPr>
        <p:spPr>
          <a:xfrm>
            <a:off x="2895600" y="3657600"/>
            <a:ext cx="1447800" cy="1371600"/>
          </a:xfrm>
          <a:prstGeom prst="cloud">
            <a:avLst/>
          </a:prstGeom>
          <a:noFill/>
          <a:ln w="603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 Unit</a:t>
            </a:r>
          </a:p>
        </p:txBody>
      </p:sp>
      <p:sp>
        <p:nvSpPr>
          <p:cNvPr id="3" name="Content Placeholder 2"/>
          <p:cNvSpPr>
            <a:spLocks noGrp="1"/>
          </p:cNvSpPr>
          <p:nvPr>
            <p:ph sz="quarter" idx="1"/>
          </p:nvPr>
        </p:nvSpPr>
        <p:spPr/>
        <p:txBody>
          <a:bodyPr>
            <a:normAutofit fontScale="92500" lnSpcReduction="20000"/>
          </a:bodyPr>
          <a:lstStyle/>
          <a:p>
            <a:r>
              <a:rPr lang="en-US" dirty="0"/>
              <a:t>Input data structure</a:t>
            </a:r>
          </a:p>
          <a:p>
            <a:pPr lvl="1"/>
            <a:r>
              <a:rPr lang="en-US" dirty="0"/>
              <a:t>Pre Issue Buffer</a:t>
            </a:r>
          </a:p>
          <a:p>
            <a:pPr lvl="2"/>
            <a:r>
              <a:rPr lang="en-US" dirty="0"/>
              <a:t>&lt;type 'list'&gt;: [-1, -1, -1, -1] – List of four instruction indexes</a:t>
            </a:r>
          </a:p>
          <a:p>
            <a:r>
              <a:rPr lang="en-US" dirty="0"/>
              <a:t>Output data structure</a:t>
            </a:r>
          </a:p>
          <a:p>
            <a:pPr lvl="1"/>
            <a:r>
              <a:rPr lang="en-US" dirty="0"/>
              <a:t>Pre – </a:t>
            </a:r>
            <a:r>
              <a:rPr lang="en-US" dirty="0" err="1"/>
              <a:t>Mem</a:t>
            </a:r>
            <a:r>
              <a:rPr lang="en-US" dirty="0"/>
              <a:t>  Buffer</a:t>
            </a:r>
          </a:p>
          <a:p>
            <a:pPr lvl="2"/>
            <a:r>
              <a:rPr dirty="0" err="1"/>
              <a:t>pre</a:t>
            </a:r>
            <a:r>
              <a:rPr lang="en-US" dirty="0" err="1"/>
              <a:t>Mem</a:t>
            </a:r>
            <a:r>
              <a:rPr dirty="0" err="1"/>
              <a:t>Buff</a:t>
            </a:r>
            <a:r>
              <a:rPr dirty="0"/>
              <a:t> = [-1,-1]</a:t>
            </a:r>
            <a:r>
              <a:rPr lang="en-US" dirty="0"/>
              <a:t> </a:t>
            </a:r>
          </a:p>
          <a:p>
            <a:pPr lvl="2"/>
            <a:r>
              <a:rPr i="1" dirty="0"/>
              <a:t>first number is </a:t>
            </a:r>
            <a:r>
              <a:rPr lang="en-US" i="1" dirty="0"/>
              <a:t>index</a:t>
            </a:r>
            <a:r>
              <a:rPr i="1" dirty="0"/>
              <a:t>, second is</a:t>
            </a:r>
            <a:r>
              <a:rPr lang="en-US" i="1" dirty="0"/>
              <a:t> index</a:t>
            </a:r>
          </a:p>
          <a:p>
            <a:pPr lvl="2"/>
            <a:r>
              <a:rPr lang="en-US" dirty="0" err="1"/>
              <a:t>preMemBuff</a:t>
            </a:r>
            <a:r>
              <a:rPr lang="en-US" i="1" dirty="0"/>
              <a:t> can hold two instructions per spec</a:t>
            </a:r>
          </a:p>
          <a:p>
            <a:pPr lvl="1"/>
            <a:r>
              <a:rPr lang="en-US" dirty="0"/>
              <a:t>Pre – ALU  Buffer</a:t>
            </a:r>
          </a:p>
          <a:p>
            <a:pPr lvl="2"/>
            <a:r>
              <a:rPr dirty="0"/>
              <a:t>preALUBuff = [-1,-1]</a:t>
            </a:r>
            <a:endParaRPr lang="en-US" dirty="0"/>
          </a:p>
          <a:p>
            <a:pPr lvl="2"/>
            <a:r>
              <a:rPr i="1" dirty="0"/>
              <a:t> first number is </a:t>
            </a:r>
            <a:r>
              <a:rPr lang="en-US" i="1" dirty="0"/>
              <a:t>index</a:t>
            </a:r>
            <a:r>
              <a:rPr i="1" dirty="0"/>
              <a:t>, second is</a:t>
            </a:r>
            <a:r>
              <a:rPr lang="en-US" i="1" dirty="0"/>
              <a:t> index</a:t>
            </a:r>
          </a:p>
          <a:p>
            <a:pPr lvl="2"/>
            <a:r>
              <a:rPr lang="en-US" u="sng" dirty="0" err="1"/>
              <a:t>preALUBuff</a:t>
            </a:r>
            <a:r>
              <a:rPr lang="en-US" i="1" dirty="0"/>
              <a:t> can hold two instructions per spec</a:t>
            </a:r>
          </a:p>
          <a:p>
            <a:pPr lvl="1"/>
            <a:endParaRPr lang="en-US" dirty="0"/>
          </a:p>
          <a:p>
            <a:pPr lvl="2"/>
            <a:endParaRPr lang="en-US" i="1" dirty="0"/>
          </a:p>
          <a:p>
            <a:endParaRPr lang="en-US" dirty="0"/>
          </a:p>
          <a:p>
            <a:pPr lvl="1"/>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 Unit </a:t>
            </a:r>
          </a:p>
        </p:txBody>
      </p:sp>
      <p:sp>
        <p:nvSpPr>
          <p:cNvPr id="3" name="Content Placeholder 2"/>
          <p:cNvSpPr>
            <a:spLocks noGrp="1"/>
          </p:cNvSpPr>
          <p:nvPr>
            <p:ph sz="quarter" idx="1"/>
          </p:nvPr>
        </p:nvSpPr>
        <p:spPr/>
        <p:txBody>
          <a:bodyPr>
            <a:normAutofit fontScale="92500" lnSpcReduction="10000"/>
          </a:bodyPr>
          <a:lstStyle/>
          <a:p>
            <a:pPr lvl="1"/>
            <a:r>
              <a:rPr lang="en-US" dirty="0"/>
              <a:t>pre issue buff exists and has at least one instruction from fetch unit</a:t>
            </a:r>
          </a:p>
          <a:p>
            <a:pPr lvl="1"/>
            <a:r>
              <a:rPr lang="en-US" i="1" dirty="0"/>
              <a:t>The unit processes </a:t>
            </a:r>
            <a:r>
              <a:rPr i="1" dirty="0"/>
              <a:t>preIssueBuff entr</a:t>
            </a:r>
            <a:r>
              <a:rPr lang="en-US" i="1" dirty="0"/>
              <a:t>ies in order 0…3 </a:t>
            </a:r>
            <a:r>
              <a:rPr i="1" dirty="0"/>
              <a:t> </a:t>
            </a:r>
            <a:r>
              <a:rPr lang="en-US" i="1" dirty="0"/>
              <a:t>looking for</a:t>
            </a:r>
            <a:r>
              <a:rPr i="1" dirty="0"/>
              <a:t> hazards and if none</a:t>
            </a:r>
            <a:r>
              <a:rPr lang="en-US" i="1" dirty="0"/>
              <a:t> found</a:t>
            </a:r>
            <a:r>
              <a:rPr i="1" dirty="0"/>
              <a:t> issue up to two instructions into appropriate </a:t>
            </a:r>
            <a:r>
              <a:rPr lang="en-US" i="1" dirty="0" err="1"/>
              <a:t>preALU</a:t>
            </a:r>
            <a:r>
              <a:rPr lang="en-US" i="1" dirty="0"/>
              <a:t> or </a:t>
            </a:r>
            <a:r>
              <a:rPr lang="en-US" i="1" dirty="0" err="1"/>
              <a:t>preMEM</a:t>
            </a:r>
            <a:r>
              <a:rPr lang="en-US" i="1" dirty="0"/>
              <a:t> buffer.</a:t>
            </a:r>
          </a:p>
          <a:p>
            <a:pPr lvl="1"/>
            <a:r>
              <a:rPr lang="en-US" i="1" dirty="0"/>
              <a:t> Ordering of LDUR and STUR instructions is enforced so that all stores get done prior to adjacent loads. </a:t>
            </a:r>
          </a:p>
          <a:p>
            <a:pPr lvl="1"/>
            <a:r>
              <a:rPr lang="en-US" i="1" dirty="0"/>
              <a:t>Every issue reorders the buffer upward and allows queue to take on more instructions to keep full</a:t>
            </a:r>
          </a:p>
          <a:p>
            <a:pPr lvl="1"/>
            <a:r>
              <a:rPr lang="en-US" i="1" dirty="0"/>
              <a:t>The pre issue buffer can be left with both unprocessed instructions and instructions that were delayed for hazards. An instruction can remain in the buffer for several cycles.</a:t>
            </a:r>
          </a:p>
          <a:p>
            <a:pPr lvl="2"/>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WAR hazard</a:t>
            </a:r>
          </a:p>
        </p:txBody>
      </p:sp>
      <p:pic>
        <p:nvPicPr>
          <p:cNvPr id="4" name="Content Placeholder 3" descr="Screen Shot 2018-10-23 at 9.00.12 PM.png"/>
          <p:cNvPicPr>
            <a:picLocks noGrp="1" noChangeAspect="1"/>
          </p:cNvPicPr>
          <p:nvPr>
            <p:ph sz="quarter" idx="1"/>
          </p:nvPr>
        </p:nvPicPr>
        <p:blipFill>
          <a:blip r:embed="rId2"/>
          <a:stretch>
            <a:fillRect/>
          </a:stretch>
        </p:blipFill>
        <p:spPr>
          <a:xfrm>
            <a:off x="1828800" y="1600200"/>
            <a:ext cx="5661038" cy="4495800"/>
          </a:xfr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WAW Hazard</a:t>
            </a:r>
          </a:p>
        </p:txBody>
      </p:sp>
      <p:pic>
        <p:nvPicPr>
          <p:cNvPr id="4" name="Content Placeholder 3" descr="Screen Shot 2018-10-23 at 9.00.06 PM.png"/>
          <p:cNvPicPr>
            <a:picLocks noGrp="1" noChangeAspect="1"/>
          </p:cNvPicPr>
          <p:nvPr>
            <p:ph sz="quarter" idx="1"/>
          </p:nvPr>
        </p:nvPicPr>
        <p:blipFill>
          <a:blip r:embed="rId2"/>
          <a:stretch>
            <a:fillRect/>
          </a:stretch>
        </p:blipFill>
        <p:spPr>
          <a:xfrm>
            <a:off x="1703387" y="1600200"/>
            <a:ext cx="5972175" cy="4495800"/>
          </a:xfr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RAW Hazard</a:t>
            </a:r>
          </a:p>
        </p:txBody>
      </p:sp>
      <p:pic>
        <p:nvPicPr>
          <p:cNvPr id="4" name="Content Placeholder 3" descr="Screen Shot 2018-10-23 at 9.00.01 PM.png"/>
          <p:cNvPicPr>
            <a:picLocks noGrp="1" noChangeAspect="1"/>
          </p:cNvPicPr>
          <p:nvPr>
            <p:ph sz="quarter" idx="1"/>
          </p:nvPr>
        </p:nvPicPr>
        <p:blipFill>
          <a:blip r:embed="rId2"/>
          <a:stretch>
            <a:fillRect/>
          </a:stretch>
        </p:blipFill>
        <p:spPr>
          <a:xfrm>
            <a:off x="1750983" y="1600200"/>
            <a:ext cx="5876984" cy="4495800"/>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 Unit Code</a:t>
            </a:r>
          </a:p>
        </p:txBody>
      </p:sp>
      <p:sp>
        <p:nvSpPr>
          <p:cNvPr id="3" name="Content Placeholder 2"/>
          <p:cNvSpPr>
            <a:spLocks noGrp="1"/>
          </p:cNvSpPr>
          <p:nvPr>
            <p:ph sz="quarter" idx="1"/>
          </p:nvPr>
        </p:nvSpPr>
        <p:spPr>
          <a:xfrm>
            <a:off x="838200" y="1527048"/>
            <a:ext cx="8503920" cy="4572000"/>
          </a:xfrm>
        </p:spPr>
        <p:txBody>
          <a:bodyPr>
            <a:normAutofit fontScale="55000" lnSpcReduction="20000"/>
          </a:bodyPr>
          <a:lstStyle/>
          <a:p>
            <a:pPr>
              <a:buNone/>
            </a:pPr>
            <a:r>
              <a:rPr lang="en-US" sz="2560" dirty="0"/>
              <a:t>Class Issue:</a:t>
            </a:r>
          </a:p>
          <a:p>
            <a:pPr>
              <a:buNone/>
            </a:pPr>
            <a:r>
              <a:rPr lang="en-US" sz="2560" dirty="0"/>
              <a:t>def: run</a:t>
            </a:r>
          </a:p>
          <a:p>
            <a:pPr>
              <a:buNone/>
            </a:pPr>
            <a:r>
              <a:rPr lang="en-US" sz="2560" dirty="0"/>
              <a:t>1. Determine what's in the </a:t>
            </a:r>
            <a:r>
              <a:rPr lang="en-US" sz="2560" dirty="0" err="1"/>
              <a:t>preIssueBuff</a:t>
            </a:r>
            <a:r>
              <a:rPr lang="en-US" sz="2560" dirty="0"/>
              <a:t> at start of the cycle to get initial value ( </a:t>
            </a:r>
            <a:r>
              <a:rPr lang="en-US" sz="2560" dirty="0" err="1"/>
              <a:t>numInIssueAtClockCycleBegin</a:t>
            </a:r>
            <a:r>
              <a:rPr lang="en-US" sz="2560" dirty="0"/>
              <a:t>)</a:t>
            </a:r>
          </a:p>
          <a:p>
            <a:pPr>
              <a:buNone/>
            </a:pPr>
            <a:r>
              <a:rPr lang="en-US" sz="2560" dirty="0"/>
              <a:t>2. Process instructions in </a:t>
            </a:r>
            <a:r>
              <a:rPr lang="en-US" sz="2560" dirty="0" err="1"/>
              <a:t>preIssueBuff</a:t>
            </a:r>
            <a:r>
              <a:rPr lang="en-US" sz="2560" dirty="0"/>
              <a:t> in 0 .. 3 order. Look for hazards of all types between mostly adjacent instructions.</a:t>
            </a:r>
          </a:p>
          <a:p>
            <a:pPr>
              <a:buNone/>
            </a:pPr>
            <a:endParaRPr lang="en-US" sz="2560" dirty="0"/>
          </a:p>
          <a:p>
            <a:pPr>
              <a:buNone/>
            </a:pPr>
            <a:r>
              <a:rPr lang="en-US" sz="2600" b="1" dirty="0"/>
              <a:t>while</a:t>
            </a:r>
            <a:r>
              <a:rPr lang="en-US" sz="2600" dirty="0"/>
              <a:t>( </a:t>
            </a:r>
            <a:r>
              <a:rPr lang="en-US" sz="2600" dirty="0" err="1"/>
              <a:t>numIssued</a:t>
            </a:r>
            <a:r>
              <a:rPr lang="en-US" sz="2600" dirty="0"/>
              <a:t> &lt; 2 </a:t>
            </a:r>
            <a:r>
              <a:rPr lang="en-US" sz="2600" b="1" dirty="0"/>
              <a:t>and </a:t>
            </a:r>
            <a:r>
              <a:rPr lang="en-US" sz="2600" dirty="0" err="1"/>
              <a:t>numInPreIssueBuff</a:t>
            </a:r>
            <a:r>
              <a:rPr lang="en-US" sz="2600" dirty="0"/>
              <a:t> &gt; 0 </a:t>
            </a:r>
            <a:r>
              <a:rPr lang="en-US" sz="2600" b="1" dirty="0"/>
              <a:t>and </a:t>
            </a:r>
            <a:r>
              <a:rPr lang="en-US" sz="2600" dirty="0" err="1"/>
              <a:t>curr</a:t>
            </a:r>
            <a:r>
              <a:rPr lang="en-US" sz="2600" dirty="0"/>
              <a:t> &lt; 4 ):  </a:t>
            </a:r>
            <a:endParaRPr lang="en-US" sz="2600" i="1" dirty="0"/>
          </a:p>
          <a:p>
            <a:pPr>
              <a:buNone/>
            </a:pPr>
            <a:r>
              <a:rPr lang="en-US" sz="2600" i="1" dirty="0"/>
              <a:t>	 </a:t>
            </a:r>
            <a:r>
              <a:rPr lang="en-US" sz="2600" i="1" dirty="0" err="1"/>
              <a:t>curr</a:t>
            </a:r>
            <a:r>
              <a:rPr lang="en-US" sz="2600" i="1" dirty="0"/>
              <a:t> is current pre issue element – means you are somewhere in the queue</a:t>
            </a:r>
            <a:endParaRPr lang="en-US" sz="2600" dirty="0"/>
          </a:p>
          <a:p>
            <a:pPr>
              <a:buNone/>
            </a:pPr>
            <a:r>
              <a:rPr lang="en-US" sz="2560" dirty="0"/>
              <a:t> </a:t>
            </a:r>
          </a:p>
          <a:p>
            <a:pPr>
              <a:buNone/>
            </a:pPr>
            <a:r>
              <a:rPr lang="en-US" sz="2560" dirty="0"/>
              <a:t>2.1 Start with </a:t>
            </a:r>
            <a:r>
              <a:rPr lang="en-US" sz="2560" dirty="0" err="1"/>
              <a:t>curr</a:t>
            </a:r>
            <a:r>
              <a:rPr lang="en-US" sz="2560" dirty="0"/>
              <a:t> = </a:t>
            </a:r>
            <a:r>
              <a:rPr lang="en-US" sz="2560" dirty="0" err="1"/>
              <a:t>preBuff</a:t>
            </a:r>
            <a:r>
              <a:rPr lang="en-US" sz="2560" dirty="0"/>
              <a:t> [0]</a:t>
            </a:r>
          </a:p>
          <a:p>
            <a:pPr>
              <a:buNone/>
            </a:pPr>
            <a:r>
              <a:rPr lang="en-US" sz="2560" dirty="0"/>
              <a:t>2.2 Check for room in the </a:t>
            </a:r>
            <a:r>
              <a:rPr lang="en-US" sz="2560" dirty="0" err="1"/>
              <a:t>preMemBuff</a:t>
            </a:r>
            <a:r>
              <a:rPr lang="en-US" sz="2560" dirty="0"/>
              <a:t> and </a:t>
            </a:r>
            <a:r>
              <a:rPr lang="en-US" sz="2560" dirty="0" err="1"/>
              <a:t>preALUBuff</a:t>
            </a:r>
            <a:endParaRPr lang="en-US" sz="2560" dirty="0"/>
          </a:p>
          <a:p>
            <a:pPr>
              <a:buNone/>
            </a:pPr>
            <a:r>
              <a:rPr lang="en-US" b="1" dirty="0"/>
              <a:t>if </a:t>
            </a:r>
            <a:r>
              <a:rPr lang="en-US" b="1" dirty="0" err="1"/>
              <a:t>SetUp</a:t>
            </a:r>
            <a:r>
              <a:rPr lang="en-US" dirty="0" err="1"/>
              <a:t>.isMemOp</a:t>
            </a:r>
            <a:r>
              <a:rPr lang="en-US" dirty="0"/>
              <a:t>( index ) </a:t>
            </a:r>
            <a:r>
              <a:rPr lang="en-US" b="1" dirty="0"/>
              <a:t>and not </a:t>
            </a:r>
            <a:r>
              <a:rPr lang="en-US" dirty="0"/>
              <a:t>-1 </a:t>
            </a:r>
            <a:r>
              <a:rPr lang="en-US" b="1" dirty="0"/>
              <a:t>in </a:t>
            </a:r>
            <a:r>
              <a:rPr lang="en-US" b="1" dirty="0" err="1"/>
              <a:t>SetUp</a:t>
            </a:r>
            <a:r>
              <a:rPr lang="en-US" dirty="0" err="1"/>
              <a:t>.preMemBuff</a:t>
            </a:r>
            <a:r>
              <a:rPr lang="en-US" dirty="0"/>
              <a:t>:   - example of checking	</a:t>
            </a:r>
          </a:p>
          <a:p>
            <a:pPr>
              <a:buNone/>
            </a:pPr>
            <a:r>
              <a:rPr lang="en-US" dirty="0"/>
              <a:t>..... ..... ..... </a:t>
            </a:r>
          </a:p>
          <a:p>
            <a:pPr>
              <a:buNone/>
            </a:pPr>
            <a:r>
              <a:rPr lang="en-US" sz="2560" dirty="0"/>
              <a:t> </a:t>
            </a:r>
          </a:p>
          <a:p>
            <a:pPr>
              <a:buNone/>
            </a:pPr>
            <a:r>
              <a:rPr lang="en-US" sz="2560" i="1" dirty="0"/>
              <a:t>2.3 Do RAW hazard check</a:t>
            </a:r>
            <a:br>
              <a:rPr lang="en-US" sz="2800" b="1" dirty="0"/>
            </a:b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Issue Unit Code – RAW Checking</a:t>
            </a:r>
          </a:p>
        </p:txBody>
      </p:sp>
      <p:pic>
        <p:nvPicPr>
          <p:cNvPr id="8" name="Content Placeholder 7">
            <a:extLst>
              <a:ext uri="{FF2B5EF4-FFF2-40B4-BE49-F238E27FC236}">
                <a16:creationId xmlns:a16="http://schemas.microsoft.com/office/drawing/2014/main" id="{B9DC885A-4D4B-B54A-91FA-A11E4C043F81}"/>
              </a:ext>
            </a:extLst>
          </p:cNvPr>
          <p:cNvPicPr>
            <a:picLocks noGrp="1" noChangeAspect="1"/>
          </p:cNvPicPr>
          <p:nvPr>
            <p:ph sz="quarter" idx="1"/>
          </p:nvPr>
        </p:nvPicPr>
        <p:blipFill>
          <a:blip r:embed="rId3"/>
          <a:stretch>
            <a:fillRect/>
          </a:stretch>
        </p:blipFill>
        <p:spPr>
          <a:xfrm>
            <a:off x="1287609" y="1600200"/>
            <a:ext cx="6803732" cy="44958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
          </p:nvPr>
        </p:nvSpPr>
        <p:spPr/>
        <p:txBody>
          <a:bodyPr/>
          <a:lstStyle/>
          <a:p>
            <a:r>
              <a:rPr lang="en-US" dirty="0"/>
              <a:t>Try to follow and then spend time figuring it out.  </a:t>
            </a:r>
          </a:p>
          <a:p>
            <a:r>
              <a:rPr lang="en-US" dirty="0"/>
              <a:t>My goal of showing you my code is to help you all finish the project and make sure you don’t get stuck a lot.  </a:t>
            </a:r>
          </a:p>
          <a:p>
            <a:r>
              <a:rPr lang="en-US" dirty="0"/>
              <a:t>You are free to disregard anything I am suggesting at your peril.</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 Unit Code</a:t>
            </a:r>
          </a:p>
        </p:txBody>
      </p:sp>
      <p:sp>
        <p:nvSpPr>
          <p:cNvPr id="3" name="Content Placeholder 2"/>
          <p:cNvSpPr>
            <a:spLocks noGrp="1"/>
          </p:cNvSpPr>
          <p:nvPr>
            <p:ph sz="quarter" idx="1"/>
          </p:nvPr>
        </p:nvSpPr>
        <p:spPr/>
        <p:txBody>
          <a:bodyPr>
            <a:normAutofit/>
          </a:bodyPr>
          <a:lstStyle/>
          <a:p>
            <a:pPr>
              <a:buNone/>
            </a:pPr>
            <a:r>
              <a:rPr lang="en-US" sz="1600" b="1" dirty="0"/>
              <a:t>2.4 Do RAW Check same as above plus check post buffs also</a:t>
            </a:r>
          </a:p>
          <a:p>
            <a:r>
              <a:rPr lang="en-US" sz="1600" i="1" dirty="0"/>
              <a:t> RAW check –</a:t>
            </a:r>
          </a:p>
          <a:p>
            <a:pPr lvl="1"/>
            <a:r>
              <a:rPr lang="en-US" sz="1300" i="1" dirty="0"/>
              <a:t>later instruction tries to read an operand before earlier instruction writes it - extremely common hazard</a:t>
            </a:r>
            <a:br>
              <a:rPr lang="en-US" sz="1300" i="1" dirty="0"/>
            </a:br>
            <a:endParaRPr lang="en-US" sz="1300" i="1" dirty="0"/>
          </a:p>
          <a:p>
            <a:pPr lvl="1"/>
            <a:r>
              <a:rPr lang="en-US" sz="1300" i="1" dirty="0"/>
              <a:t>We will check each </a:t>
            </a:r>
            <a:r>
              <a:rPr lang="en-US" sz="1300" i="1" dirty="0" err="1"/>
              <a:t>preIssuebuf</a:t>
            </a:r>
            <a:r>
              <a:rPr lang="en-US" sz="1300" i="1" dirty="0"/>
              <a:t> entry against other </a:t>
            </a:r>
            <a:r>
              <a:rPr lang="en-US" sz="1300" i="1" dirty="0" err="1"/>
              <a:t>preIssueBuff</a:t>
            </a:r>
            <a:r>
              <a:rPr lang="en-US" sz="1300" i="1" dirty="0"/>
              <a:t> entries that are "leftover" during processing</a:t>
            </a:r>
            <a:br>
              <a:rPr lang="en-US" sz="1300" i="1" dirty="0"/>
            </a:br>
            <a:r>
              <a:rPr lang="en-US" sz="1300" i="1" dirty="0"/>
              <a:t>and against </a:t>
            </a:r>
            <a:r>
              <a:rPr lang="en-US" sz="1300" i="1" dirty="0" err="1"/>
              <a:t>preMEM</a:t>
            </a:r>
            <a:r>
              <a:rPr lang="en-US" sz="1300" i="1" dirty="0"/>
              <a:t> and </a:t>
            </a:r>
            <a:r>
              <a:rPr lang="en-US" sz="1300" i="1" dirty="0" err="1"/>
              <a:t>preALU</a:t>
            </a:r>
            <a:r>
              <a:rPr lang="en-US" sz="1300" i="1" dirty="0"/>
              <a:t>. If either source of the current instruction is equal to the destination</a:t>
            </a:r>
            <a:br>
              <a:rPr lang="en-US" sz="1300" i="1" dirty="0"/>
            </a:br>
            <a:r>
              <a:rPr lang="en-US" sz="1300" i="1" dirty="0"/>
              <a:t> of the previous instruction this is a hazard. This is like a LDUR issue with a stall and forward so we check post buffer too</a:t>
            </a:r>
            <a:endParaRPr lang="en-US" sz="1300" dirty="0"/>
          </a:p>
          <a:p>
            <a:r>
              <a:rPr lang="en-US" sz="1600"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 Unit Code  fix code example</a:t>
            </a:r>
          </a:p>
        </p:txBody>
      </p:sp>
      <p:sp>
        <p:nvSpPr>
          <p:cNvPr id="3" name="Content Placeholder 2"/>
          <p:cNvSpPr>
            <a:spLocks noGrp="1"/>
          </p:cNvSpPr>
          <p:nvPr>
            <p:ph sz="quarter" idx="1"/>
          </p:nvPr>
        </p:nvSpPr>
        <p:spPr/>
        <p:txBody>
          <a:bodyPr>
            <a:normAutofit fontScale="70000" lnSpcReduction="20000"/>
          </a:bodyPr>
          <a:lstStyle/>
          <a:p>
            <a:pPr>
              <a:buNone/>
            </a:pPr>
            <a:r>
              <a:rPr lang="en-US" sz="1600" dirty="0"/>
              <a:t>2.5 Enforce ordering of LW and SW</a:t>
            </a:r>
          </a:p>
          <a:p>
            <a:pPr>
              <a:buNone/>
            </a:pPr>
            <a:r>
              <a:rPr lang="en-US" sz="1600" i="1" dirty="0"/>
              <a:t># Enforce ordering of </a:t>
            </a:r>
            <a:r>
              <a:rPr lang="en-US" sz="1600" i="1" dirty="0" err="1"/>
              <a:t>LWs</a:t>
            </a:r>
            <a:r>
              <a:rPr lang="en-US" sz="1600" i="1" dirty="0"/>
              <a:t> and </a:t>
            </a:r>
            <a:r>
              <a:rPr lang="en-US" sz="1600" i="1" dirty="0" err="1"/>
              <a:t>SWs</a:t>
            </a:r>
            <a:r>
              <a:rPr lang="en-US" sz="1600" i="1" dirty="0"/>
              <a:t> so we make sure all stores get done</a:t>
            </a:r>
            <a:br>
              <a:rPr lang="en-US" sz="1600" i="1" dirty="0"/>
            </a:br>
            <a:r>
              <a:rPr lang="en-US" sz="1600" i="1" dirty="0"/>
              <a:t>  # before loads</a:t>
            </a:r>
            <a:endParaRPr lang="en-US" sz="1600" dirty="0"/>
          </a:p>
          <a:p>
            <a:pPr>
              <a:buNone/>
            </a:pPr>
            <a:r>
              <a:rPr lang="en-US" sz="1600" dirty="0"/>
              <a:t> </a:t>
            </a:r>
          </a:p>
          <a:p>
            <a:pPr>
              <a:buNone/>
            </a:pPr>
            <a:r>
              <a:rPr lang="en-US" sz="1600" dirty="0"/>
              <a:t>2.6 Issue and move instructions down one level in the </a:t>
            </a:r>
            <a:r>
              <a:rPr lang="en-US" sz="1600" dirty="0" err="1"/>
              <a:t>preIssueBuff</a:t>
            </a:r>
            <a:endParaRPr lang="en-US" sz="1600" dirty="0"/>
          </a:p>
          <a:p>
            <a:pPr>
              <a:buNone/>
            </a:pPr>
            <a:endParaRPr lang="en-US" sz="1600" dirty="0"/>
          </a:p>
          <a:p>
            <a:r>
              <a:rPr lang="en-US" sz="1600" b="1" dirty="0"/>
              <a:t>Pre-Issue Buffer:</a:t>
            </a:r>
            <a:endParaRPr lang="en-US" sz="1600" dirty="0"/>
          </a:p>
          <a:p>
            <a:r>
              <a:rPr lang="en-US" sz="1600" dirty="0"/>
              <a:t>The pre-issue buffer has 4 entries, each entry can store a single instruction.  The instructions are sorted in their program order (entry 0 always contains the oldest instruction and entry 3 contains the newest).</a:t>
            </a:r>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r>
              <a:rPr lang="en-US" sz="1600" dirty="0"/>
              <a:t>2.8 Else increment </a:t>
            </a:r>
            <a:r>
              <a:rPr lang="en-US" sz="1600" dirty="0" err="1"/>
              <a:t>curr</a:t>
            </a:r>
            <a:r>
              <a:rPr lang="en-US" sz="1600" dirty="0"/>
              <a:t> and make another pass  </a:t>
            </a:r>
            <a:r>
              <a:rPr lang="en-US" sz="1600" dirty="0" err="1"/>
              <a:t>curr</a:t>
            </a:r>
            <a:r>
              <a:rPr lang="en-US" sz="1600" dirty="0"/>
              <a:t> is which instruction you are looking at</a:t>
            </a:r>
          </a:p>
          <a:p>
            <a:endParaRPr lang="en-US" sz="1600" dirty="0"/>
          </a:p>
          <a:p>
            <a:endParaRPr lang="en-US" dirty="0"/>
          </a:p>
        </p:txBody>
      </p:sp>
      <p:pic>
        <p:nvPicPr>
          <p:cNvPr id="6" name="Picture 5">
            <a:extLst>
              <a:ext uri="{FF2B5EF4-FFF2-40B4-BE49-F238E27FC236}">
                <a16:creationId xmlns:a16="http://schemas.microsoft.com/office/drawing/2014/main" id="{5AA89A82-9A98-6548-8CBD-5FBD8AC7D906}"/>
              </a:ext>
            </a:extLst>
          </p:cNvPr>
          <p:cNvPicPr>
            <a:picLocks noChangeAspect="1"/>
          </p:cNvPicPr>
          <p:nvPr/>
        </p:nvPicPr>
        <p:blipFill>
          <a:blip r:embed="rId2"/>
          <a:stretch>
            <a:fillRect/>
          </a:stretch>
        </p:blipFill>
        <p:spPr>
          <a:xfrm>
            <a:off x="628747" y="3581400"/>
            <a:ext cx="5613227" cy="2053963"/>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Screen Shot 2017-11-19 at 10.42.38 AM.png"/>
          <p:cNvPicPr>
            <a:picLocks noGrp="1" noChangeAspect="1"/>
          </p:cNvPicPr>
          <p:nvPr>
            <p:ph sz="quarter" idx="1"/>
          </p:nvPr>
        </p:nvPicPr>
        <p:blipFill>
          <a:blip r:embed="rId2"/>
          <a:stretch>
            <a:fillRect/>
          </a:stretch>
        </p:blipFill>
        <p:spPr>
          <a:xfrm>
            <a:off x="1617185" y="1600200"/>
            <a:ext cx="6144580" cy="4495800"/>
          </a:xfrm>
        </p:spPr>
      </p:pic>
      <p:sp>
        <p:nvSpPr>
          <p:cNvPr id="4" name="Cloud 3"/>
          <p:cNvSpPr/>
          <p:nvPr/>
        </p:nvSpPr>
        <p:spPr>
          <a:xfrm>
            <a:off x="1429381" y="3581400"/>
            <a:ext cx="1447800" cy="1371600"/>
          </a:xfrm>
          <a:prstGeom prst="cloud">
            <a:avLst/>
          </a:prstGeom>
          <a:noFill/>
          <a:ln w="603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 Unit</a:t>
            </a:r>
          </a:p>
        </p:txBody>
      </p:sp>
      <p:sp>
        <p:nvSpPr>
          <p:cNvPr id="3" name="Content Placeholder 2"/>
          <p:cNvSpPr>
            <a:spLocks noGrp="1"/>
          </p:cNvSpPr>
          <p:nvPr>
            <p:ph sz="quarter" idx="1"/>
          </p:nvPr>
        </p:nvSpPr>
        <p:spPr/>
        <p:txBody>
          <a:bodyPr/>
          <a:lstStyle/>
          <a:p>
            <a:r>
              <a:rPr lang="en-US" dirty="0"/>
              <a:t>Input data structure:</a:t>
            </a:r>
          </a:p>
          <a:p>
            <a:pPr lvl="2"/>
            <a:r>
              <a:rPr lang="en-US" dirty="0"/>
              <a:t>All of the lists from the </a:t>
            </a:r>
            <a:r>
              <a:rPr lang="en-US" dirty="0" err="1"/>
              <a:t>dissasembler</a:t>
            </a:r>
            <a:endParaRPr lang="en-US" dirty="0"/>
          </a:p>
          <a:p>
            <a:endParaRPr lang="en-US" dirty="0"/>
          </a:p>
          <a:p>
            <a:endParaRPr lang="en-US" dirty="0"/>
          </a:p>
          <a:p>
            <a:r>
              <a:rPr lang="en-US" dirty="0"/>
              <a:t>Output data structure:</a:t>
            </a:r>
          </a:p>
          <a:p>
            <a:pPr lvl="1"/>
            <a:r>
              <a:rPr lang="en-US" dirty="0"/>
              <a:t>Pre Issue Buffer</a:t>
            </a:r>
          </a:p>
          <a:p>
            <a:pPr lvl="2"/>
            <a:r>
              <a:rPr lang="en-US" dirty="0"/>
              <a:t>&lt;type 'list'&gt;: [-1, -1, -1, -1] – List of four instruction indexes</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 Unit</a:t>
            </a:r>
          </a:p>
        </p:txBody>
      </p:sp>
      <p:sp>
        <p:nvSpPr>
          <p:cNvPr id="3" name="Content Placeholder 2"/>
          <p:cNvSpPr>
            <a:spLocks noGrp="1"/>
          </p:cNvSpPr>
          <p:nvPr>
            <p:ph sz="quarter" idx="1"/>
          </p:nvPr>
        </p:nvSpPr>
        <p:spPr/>
        <p:txBody>
          <a:bodyPr>
            <a:normAutofit fontScale="77500" lnSpcReduction="20000"/>
          </a:bodyPr>
          <a:lstStyle/>
          <a:p>
            <a:pPr lvl="1"/>
            <a:r>
              <a:rPr i="1" dirty="0"/>
              <a:t>We will fetch up to two empty slots in th</a:t>
            </a:r>
            <a:r>
              <a:rPr lang="en-US" i="1" dirty="0"/>
              <a:t>e</a:t>
            </a:r>
            <a:r>
              <a:rPr i="1" dirty="0"/>
              <a:t> preissue buffer. </a:t>
            </a:r>
            <a:r>
              <a:rPr lang="en-US" i="1" dirty="0"/>
              <a:t>We g</a:t>
            </a:r>
            <a:r>
              <a:rPr i="1" dirty="0"/>
              <a:t>e</a:t>
            </a:r>
            <a:r>
              <a:rPr lang="en-US" i="1" dirty="0"/>
              <a:t>t</a:t>
            </a:r>
            <a:r>
              <a:rPr i="1" dirty="0"/>
              <a:t> an instruction, check in cache for it</a:t>
            </a:r>
            <a:endParaRPr lang="en-US" i="1" dirty="0"/>
          </a:p>
          <a:p>
            <a:pPr lvl="1"/>
            <a:r>
              <a:rPr lang="en-US" i="1" dirty="0"/>
              <a:t>I</a:t>
            </a:r>
            <a:r>
              <a:rPr i="1" dirty="0"/>
              <a:t>f hit </a:t>
            </a:r>
            <a:r>
              <a:rPr lang="en-US" i="1" dirty="0"/>
              <a:t>we</a:t>
            </a:r>
            <a:r>
              <a:rPr i="1" dirty="0"/>
              <a:t> will determine if it is a branch or </a:t>
            </a:r>
            <a:r>
              <a:rPr lang="en-US" i="1" dirty="0"/>
              <a:t>B</a:t>
            </a:r>
            <a:r>
              <a:rPr i="1" dirty="0"/>
              <a:t> instructio</a:t>
            </a:r>
            <a:r>
              <a:rPr lang="en-US" i="1" dirty="0"/>
              <a:t>n</a:t>
            </a:r>
            <a:r>
              <a:rPr i="1" dirty="0"/>
              <a:t>s. If is a branch instruction will check for hazards</a:t>
            </a:r>
            <a:r>
              <a:rPr lang="en-US" i="1" dirty="0"/>
              <a:t> </a:t>
            </a:r>
            <a:r>
              <a:rPr i="1" dirty="0"/>
              <a:t>and if none perform the branch instruction. </a:t>
            </a:r>
            <a:endParaRPr lang="en-US" i="1" dirty="0"/>
          </a:p>
          <a:p>
            <a:pPr lvl="1"/>
            <a:r>
              <a:rPr lang="en-US" i="1" dirty="0"/>
              <a:t>B done without checking. </a:t>
            </a:r>
            <a:r>
              <a:rPr i="1" dirty="0"/>
              <a:t> The branch will never get posted to the pre issue buffer.  </a:t>
            </a:r>
            <a:endParaRPr lang="en-US" i="1" dirty="0"/>
          </a:p>
          <a:p>
            <a:pPr lvl="1"/>
            <a:r>
              <a:rPr i="1" dirty="0"/>
              <a:t>Checks for break  instruction and if found perfo</a:t>
            </a:r>
            <a:r>
              <a:rPr lang="en-US" i="1" dirty="0"/>
              <a:t>r</a:t>
            </a:r>
            <a:r>
              <a:rPr i="1" dirty="0"/>
              <a:t>ms clean up making  sure all instructions finish. </a:t>
            </a:r>
            <a:endParaRPr lang="en-US" i="1" dirty="0"/>
          </a:p>
          <a:p>
            <a:pPr lvl="1"/>
            <a:r>
              <a:rPr lang="en-US" dirty="0"/>
              <a:t>If the first instruction in block to be fetched is not in the cache, the second instruction in block cannot be fetched even if it is in the cache </a:t>
            </a:r>
          </a:p>
          <a:p>
            <a:pPr lvl="1"/>
            <a:r>
              <a:rPr lang="en-US" i="1" dirty="0"/>
              <a:t>When the maximum number of instructions fetched, the entire program will cycle and start execution over again.</a:t>
            </a:r>
            <a:br>
              <a:rPr i="1" dirty="0"/>
            </a:br>
            <a:r>
              <a:rPr lang="en-US" dirty="0"/>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a:t>
            </a:r>
          </a:p>
        </p:txBody>
      </p:sp>
      <p:sp>
        <p:nvSpPr>
          <p:cNvPr id="3" name="Content Placeholder 2"/>
          <p:cNvSpPr>
            <a:spLocks noGrp="1"/>
          </p:cNvSpPr>
          <p:nvPr>
            <p:ph sz="quarter" idx="1"/>
          </p:nvPr>
        </p:nvSpPr>
        <p:spPr/>
        <p:txBody>
          <a:bodyPr/>
          <a:lstStyle/>
          <a:p>
            <a:r>
              <a:rPr lang="en-US" dirty="0"/>
              <a:t>Strategy:</a:t>
            </a:r>
          </a:p>
          <a:p>
            <a:endParaRPr lang="en-US" dirty="0"/>
          </a:p>
          <a:p>
            <a:r>
              <a:rPr lang="en-US" dirty="0"/>
              <a:t>Add the lists I showed you to your </a:t>
            </a:r>
            <a:r>
              <a:rPr lang="en-US" dirty="0" err="1"/>
              <a:t>dis</a:t>
            </a:r>
            <a:r>
              <a:rPr lang="en-US" dirty="0"/>
              <a:t> code</a:t>
            </a:r>
          </a:p>
          <a:p>
            <a:r>
              <a:rPr lang="en-US" dirty="0"/>
              <a:t>Start with the WB unit and unit test it.</a:t>
            </a:r>
          </a:p>
          <a:p>
            <a:endParaRPr lang="en-US"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ED3E2C-295F-6245-8C58-EE64E6E63C19}"/>
              </a:ext>
            </a:extLst>
          </p:cNvPr>
          <p:cNvPicPr>
            <a:picLocks noGrp="1" noChangeAspect="1"/>
          </p:cNvPicPr>
          <p:nvPr>
            <p:ph sz="quarter" idx="4294967295"/>
          </p:nvPr>
        </p:nvPicPr>
        <p:blipFill>
          <a:blip r:embed="rId2"/>
          <a:stretch>
            <a:fillRect/>
          </a:stretch>
        </p:blipFill>
        <p:spPr>
          <a:xfrm>
            <a:off x="1676400" y="457200"/>
            <a:ext cx="6069524" cy="5943600"/>
          </a:xfrm>
        </p:spPr>
      </p:pic>
    </p:spTree>
    <p:extLst>
      <p:ext uri="{BB962C8B-B14F-4D97-AF65-F5344CB8AC3E}">
        <p14:creationId xmlns:p14="http://schemas.microsoft.com/office/powerpoint/2010/main" val="231750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2A9B3B-1415-2241-80DD-59614379A8A9}"/>
              </a:ext>
            </a:extLst>
          </p:cNvPr>
          <p:cNvPicPr>
            <a:picLocks noChangeAspect="1"/>
          </p:cNvPicPr>
          <p:nvPr/>
        </p:nvPicPr>
        <p:blipFill>
          <a:blip r:embed="rId2"/>
          <a:stretch>
            <a:fillRect/>
          </a:stretch>
        </p:blipFill>
        <p:spPr>
          <a:xfrm>
            <a:off x="260350" y="304800"/>
            <a:ext cx="8623300" cy="5943600"/>
          </a:xfrm>
          <a:prstGeom prst="rect">
            <a:avLst/>
          </a:prstGeom>
        </p:spPr>
      </p:pic>
    </p:spTree>
    <p:extLst>
      <p:ext uri="{BB962C8B-B14F-4D97-AF65-F5344CB8AC3E}">
        <p14:creationId xmlns:p14="http://schemas.microsoft.com/office/powerpoint/2010/main" val="66689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40963A-BC17-2C47-B5B9-B7D2ADCC5380}"/>
              </a:ext>
            </a:extLst>
          </p:cNvPr>
          <p:cNvPicPr>
            <a:picLocks noChangeAspect="1"/>
          </p:cNvPicPr>
          <p:nvPr/>
        </p:nvPicPr>
        <p:blipFill>
          <a:blip r:embed="rId2"/>
          <a:stretch>
            <a:fillRect/>
          </a:stretch>
        </p:blipFill>
        <p:spPr>
          <a:xfrm>
            <a:off x="825500" y="1651000"/>
            <a:ext cx="7493000" cy="3556000"/>
          </a:xfrm>
          <a:prstGeom prst="rect">
            <a:avLst/>
          </a:prstGeom>
        </p:spPr>
      </p:pic>
    </p:spTree>
    <p:extLst>
      <p:ext uri="{BB962C8B-B14F-4D97-AF65-F5344CB8AC3E}">
        <p14:creationId xmlns:p14="http://schemas.microsoft.com/office/powerpoint/2010/main" val="23295859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2941</TotalTime>
  <Words>2420</Words>
  <Application>Microsoft Office PowerPoint</Application>
  <PresentationFormat>On-screen Show (4:3)</PresentationFormat>
  <Paragraphs>207</Paragraphs>
  <Slides>65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Avenir Book</vt:lpstr>
      <vt:lpstr>Calibri</vt:lpstr>
      <vt:lpstr>Courier New</vt:lpstr>
      <vt:lpstr>Tw Cen MT</vt:lpstr>
      <vt:lpstr>Wingdings</vt:lpstr>
      <vt:lpstr>Wingdings 2</vt:lpstr>
      <vt:lpstr>Median</vt:lpstr>
      <vt:lpstr>Code</vt:lpstr>
      <vt:lpstr>Lecture 10 Project3  and  Other Stuff  </vt:lpstr>
      <vt:lpstr>Today</vt:lpstr>
      <vt:lpstr>Announcements</vt:lpstr>
      <vt:lpstr>Introduction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 have made a decision</vt:lpstr>
      <vt:lpstr>PowerPoint Presentation</vt:lpstr>
      <vt:lpstr>Output example</vt:lpstr>
      <vt:lpstr>About the code?</vt:lpstr>
      <vt:lpstr>The new sim class</vt:lpstr>
      <vt:lpstr>Instantiation of classes</vt:lpstr>
      <vt:lpstr>Input Lists</vt:lpstr>
      <vt:lpstr>Example from disassembler</vt:lpstr>
      <vt:lpstr>Main sim execution flow</vt:lpstr>
      <vt:lpstr>Pipeline</vt:lpstr>
      <vt:lpstr>The Big Challenge</vt:lpstr>
      <vt:lpstr>Write-Back Unit</vt:lpstr>
      <vt:lpstr>WB – Write Back Unit</vt:lpstr>
      <vt:lpstr>Write-Back Unit</vt:lpstr>
      <vt:lpstr>Coding Strategy Code and Test</vt:lpstr>
      <vt:lpstr>PowerPoint Presentation</vt:lpstr>
      <vt:lpstr>ALU Unit</vt:lpstr>
      <vt:lpstr>ALU set up</vt:lpstr>
      <vt:lpstr>ALU Unit</vt:lpstr>
      <vt:lpstr>PowerPoint Presentation</vt:lpstr>
      <vt:lpstr>Mem Unit – Similar to ALU</vt:lpstr>
      <vt:lpstr>MEM set up</vt:lpstr>
      <vt:lpstr>Mem Unit</vt:lpstr>
      <vt:lpstr>STUR</vt:lpstr>
      <vt:lpstr>LDUR</vt:lpstr>
      <vt:lpstr>STOP HERE</vt:lpstr>
      <vt:lpstr>PowerPoint Presentation</vt:lpstr>
      <vt:lpstr>Issue Unit</vt:lpstr>
      <vt:lpstr>Issue Unit </vt:lpstr>
      <vt:lpstr>A WAR hazard</vt:lpstr>
      <vt:lpstr>A WAW Hazard</vt:lpstr>
      <vt:lpstr>The RAW Hazard</vt:lpstr>
      <vt:lpstr>Issue Unit Code</vt:lpstr>
      <vt:lpstr>Issue Unit Code – RAW Checking</vt:lpstr>
      <vt:lpstr>Issue Unit Code</vt:lpstr>
      <vt:lpstr>Issue Unit Code  fix code example</vt:lpstr>
      <vt:lpstr>PowerPoint Presentation</vt:lpstr>
      <vt:lpstr>Fetch Unit</vt:lpstr>
      <vt:lpstr>Fetch Unit</vt:lpstr>
      <vt:lpstr>Strategy</vt:lpstr>
    </vt:vector>
  </TitlesOfParts>
  <Company>Private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Pr0ject 2 – Data structures and algorithms</dc:title>
  <dc:creator>Greg LaKomski</dc:creator>
  <cp:lastModifiedBy>Jack Wagner</cp:lastModifiedBy>
  <cp:revision>337</cp:revision>
  <cp:lastPrinted>2017-12-01T02:34:27Z</cp:lastPrinted>
  <dcterms:created xsi:type="dcterms:W3CDTF">2019-04-06T03:12:35Z</dcterms:created>
  <dcterms:modified xsi:type="dcterms:W3CDTF">2019-11-28T23:44:13Z</dcterms:modified>
</cp:coreProperties>
</file>