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theme/themeOverride1.xml" ContentType="application/vnd.openxmlformats-officedocument.themeOverride+xml"/>
  <Override PartName="/ppt/theme/theme7.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5" r:id="rId2"/>
    <p:sldMasterId id="2147483697" r:id="rId3"/>
    <p:sldMasterId id="2147483709" r:id="rId4"/>
    <p:sldMasterId id="2147483721" r:id="rId5"/>
    <p:sldMasterId id="2147483733" r:id="rId6"/>
  </p:sldMasterIdLst>
  <p:notesMasterIdLst>
    <p:notesMasterId r:id="rId90"/>
  </p:notesMasterIdLst>
  <p:sldIdLst>
    <p:sldId id="487" r:id="rId7"/>
    <p:sldId id="507" r:id="rId8"/>
    <p:sldId id="514" r:id="rId9"/>
    <p:sldId id="516" r:id="rId10"/>
    <p:sldId id="517" r:id="rId11"/>
    <p:sldId id="518" r:id="rId12"/>
    <p:sldId id="509" r:id="rId13"/>
    <p:sldId id="510" r:id="rId14"/>
    <p:sldId id="511" r:id="rId15"/>
    <p:sldId id="512" r:id="rId16"/>
    <p:sldId id="513"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415" r:id="rId39"/>
    <p:sldId id="297" r:id="rId40"/>
    <p:sldId id="298" r:id="rId41"/>
    <p:sldId id="299" r:id="rId42"/>
    <p:sldId id="300" r:id="rId43"/>
    <p:sldId id="407" r:id="rId44"/>
    <p:sldId id="408" r:id="rId45"/>
    <p:sldId id="301" r:id="rId46"/>
    <p:sldId id="302" r:id="rId47"/>
    <p:sldId id="303" r:id="rId48"/>
    <p:sldId id="304" r:id="rId49"/>
    <p:sldId id="305" r:id="rId50"/>
    <p:sldId id="307" r:id="rId51"/>
    <p:sldId id="308" r:id="rId52"/>
    <p:sldId id="309" r:id="rId53"/>
    <p:sldId id="403" r:id="rId54"/>
    <p:sldId id="312" r:id="rId55"/>
    <p:sldId id="404" r:id="rId56"/>
    <p:sldId id="315" r:id="rId57"/>
    <p:sldId id="316" r:id="rId58"/>
    <p:sldId id="317" r:id="rId59"/>
    <p:sldId id="413" r:id="rId60"/>
    <p:sldId id="367" r:id="rId61"/>
    <p:sldId id="416" r:id="rId62"/>
    <p:sldId id="417" r:id="rId63"/>
    <p:sldId id="418" r:id="rId64"/>
    <p:sldId id="428" r:id="rId65"/>
    <p:sldId id="429" r:id="rId66"/>
    <p:sldId id="430" r:id="rId67"/>
    <p:sldId id="432" r:id="rId68"/>
    <p:sldId id="433" r:id="rId69"/>
    <p:sldId id="409" r:id="rId70"/>
    <p:sldId id="363" r:id="rId71"/>
    <p:sldId id="364" r:id="rId72"/>
    <p:sldId id="365" r:id="rId73"/>
    <p:sldId id="350" r:id="rId74"/>
    <p:sldId id="419" r:id="rId75"/>
    <p:sldId id="420" r:id="rId76"/>
    <p:sldId id="421" r:id="rId77"/>
    <p:sldId id="351" r:id="rId78"/>
    <p:sldId id="422" r:id="rId79"/>
    <p:sldId id="352" r:id="rId80"/>
    <p:sldId id="423" r:id="rId81"/>
    <p:sldId id="339" r:id="rId82"/>
    <p:sldId id="410" r:id="rId83"/>
    <p:sldId id="411" r:id="rId84"/>
    <p:sldId id="414" r:id="rId85"/>
    <p:sldId id="424" r:id="rId86"/>
    <p:sldId id="425" r:id="rId87"/>
    <p:sldId id="426" r:id="rId88"/>
    <p:sldId id="427"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37"/>
  </p:normalViewPr>
  <p:slideViewPr>
    <p:cSldViewPr snapToGrid="0" snapToObjects="1">
      <p:cViewPr varScale="1">
        <p:scale>
          <a:sx n="114" d="100"/>
          <a:sy n="114" d="100"/>
        </p:scale>
        <p:origin x="4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slide" Target="slides/slide78.xml"/><Relationship Id="rId89" Type="http://schemas.openxmlformats.org/officeDocument/2006/relationships/slide" Target="slides/slide83.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notesMaster" Target="notesMasters/notesMaster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emf"/><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8.emf"/><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3T15:11:20.442"/>
    </inkml:context>
    <inkml:brush xml:id="br0">
      <inkml:brushProperty name="width" value="0.05" units="cm"/>
      <inkml:brushProperty name="height" value="0.05" units="cm"/>
      <inkml:brushProperty name="color" value="#E71224"/>
    </inkml:brush>
  </inkml:definitions>
  <inkml:trace contextRef="#ctx0" brushRef="#br0">4613 0 24575,'17'6'0,"0"1"0,7 3 0,0-1 0,0 3 0,4 3 0,0-1 0,-1 1 0,-5-4 0,-1-1 0,3 4 0,4-1 0,-2 2 0,1-5 0,-9 1 0,-2-2 0,4 3 0,-10-1 0,5-1 0,-9 0 0,6-1 0,-3 1 0,3-2 0,-6-2 0,-4-4 0,3 3 0,-2-6 0,4 6 0,9 4 0,-6 1 0,8 4 0,-3-1 0,4-2 0,5 4 0,-5-1 0,-1-3 0,9 6 0,-8-7 0,13 6 0,-16-8 0,-2-3 0,-7 1 0,-3-6 0,3 5 0,-2-2 0,4 1 0,-3-3 0,2 1 0,-1-1 0,-1 0 0,1 3 0,-3-3 0,0 3 0,-3 2 0,-1 1 0,-3 5 0,0 0 0,-8 4 0,3 2 0,-1 1 0,1-1 0,1-1 0,-2 1 0,0-2 0,0-1 0,2-1 0,1-1 0,-2 3 0,1-4 0,-2 6 0,-2-1 0,1 1 0,0-2 0,0-1 0,3-4 0,1 3 0,-5 0 0,4-1 0,-2 5 0,-2-2 0,5 7 0,-7-5 0,3 3 0,-1-3 0,0-8 0,4 9 0,-1-12 0,4 8 0,-2-9 0,2 5 0,0-6 0,0 6 0,1-6 0,-1 4 0,0-5 0,0 3 0,-2-1 0,-2 4 0,8-7 0,-8 6 0,1 2 0,-1-1 0,-6 4 0,10-7 0,-4-1 0,1 4 0,-8 4 0,3 2 0,-7 3 0,2 3 0,0-7 0,3 0 0,6-9 0,3 0 0,3-3 0,-3 1 0,4-1 0,-1-4 0,4-2 0</inkml:trace>
  <inkml:trace contextRef="#ctx0" brushRef="#br0" timeOffset="1901">5374 493 24575,'-12'0'0,"-9"0"0,2-2 0,-6 2 0,2-3 0,-16 3 0,-2 0 0,-17 0 0,-9 0 0,-4 3 0,-17 1 0,-1 3 0,-5 4 0,36-9 0,0 1 0,-32 3 0,35-4 0,1-1 0,-35 0 0,4 2 0,-4-3 0,16 0 0,2 0 0,6 3 0,-6-3 0,-2 3 0,-6-3 0,1 0 0,5 0 0,-25 4 0,45-4 0,0 1 0,-3 2 0,1 0 0,1-2 0,2-1 0,-40 3 0,20-3 0,-10 0 0,5 0 0,-3 0 0,-5 0 0,-1 3 0,-3-2 0,31 0 0,-3 1-309,-5-2 1,-2 0 308,-10 0 0,-2 0 0,-5-2 0,-2 0-533,0 1 1,0 1 532,-5-3 0,3 1 0,15 2 0,3 0-4,2 0 1,4 0 3,-30 0 0,0 0 0,12 0 584,10 0-584,-3 0 1097,1 0-1097,-3 0 8,1 0-8,12-2 0,10 1 0,13-2 0,-2 1 0,4 1 0,-3-2 0,6 3 0,0 0 0,-6-2 0,0 1 0,1-2 0,8 3 0,9-2 0,4 2 0,8-2 0,3 2 0,3 0 0,1 0 0,0 0 0,10-4 0,-5 3 0,7-3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E0E81-A970-7142-A0E3-4773B20E3E07}"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4E8447-4E6C-644F-9767-C6A0DA15ADBD}" type="slidenum">
              <a:rPr lang="en-US" smtClean="0"/>
              <a:t>‹#›</a:t>
            </a:fld>
            <a:endParaRPr lang="en-US"/>
          </a:p>
        </p:txBody>
      </p:sp>
    </p:spTree>
    <p:extLst>
      <p:ext uri="{BB962C8B-B14F-4D97-AF65-F5344CB8AC3E}">
        <p14:creationId xmlns:p14="http://schemas.microsoft.com/office/powerpoint/2010/main" val="417781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7EAB72AA-9E26-5E4E-BDB4-5B0CF51675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1pPr>
            <a:lvl2pPr marL="37931725" indent="-37474525"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2pPr>
            <a:lvl3pPr marL="1143000" indent="-228600"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3pPr>
            <a:lvl4pPr marL="1600200" indent="-228600"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4pPr>
            <a:lvl5pPr marL="2057400" indent="-228600"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ヒラギノ角ゴ Pro W3" panose="020B0300000000000000"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ヒラギノ角ゴ Pro W3" panose="020B0300000000000000"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ヒラギノ角ゴ Pro W3" panose="020B0300000000000000"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ヒラギノ角ゴ Pro W3" panose="020B0300000000000000"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CBDDBA4-B15D-8B45-984C-1FF3095C32E6}" type="slidenum">
              <a:rPr kumimoji="0" lang="he-IL"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ヒラギノ角ゴ Pro W3" panose="020B0300000000000000" pitchFamily="34" charset="-128"/>
                <a:cs typeface="Times New Roman" panose="02020603050405020304" pitchFamily="18" charset="0"/>
              </a:rPr>
              <a:pPr marL="0" marR="0" lvl="0" indent="0" algn="r" defTabSz="930275"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ヒラギノ角ゴ Pro W3" panose="020B0300000000000000" pitchFamily="34" charset="-128"/>
              <a:cs typeface="Times New Roman" panose="02020603050405020304" pitchFamily="18" charset="0"/>
            </a:endParaRPr>
          </a:p>
        </p:txBody>
      </p:sp>
      <p:sp>
        <p:nvSpPr>
          <p:cNvPr id="18434" name="Rectangle 2">
            <a:extLst>
              <a:ext uri="{FF2B5EF4-FFF2-40B4-BE49-F238E27FC236}">
                <a16:creationId xmlns:a16="http://schemas.microsoft.com/office/drawing/2014/main" id="{33F57FD4-BE69-C747-801A-D26F2DE57FA8}"/>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BAFBD91-7FCB-6E48-BB58-9EF338B2B5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ea typeface="ヒラギノ角ゴ Pro W3" panose="020B0300000000000000" pitchFamily="34" charset="-128"/>
              <a:cs typeface="Arial" panose="020B0604020202020204" pitchFamily="34" charset="0"/>
            </a:endParaRPr>
          </a:p>
        </p:txBody>
      </p:sp>
    </p:spTree>
    <p:extLst>
      <p:ext uri="{BB962C8B-B14F-4D97-AF65-F5344CB8AC3E}">
        <p14:creationId xmlns:p14="http://schemas.microsoft.com/office/powerpoint/2010/main" val="3096538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marL="0" marR="0" lvl="0" indent="0" algn="r" defTabSz="930149" rtl="0" eaLnBrk="1" fontAlgn="base" latinLnBrk="0" hangingPunct="1">
              <a:lnSpc>
                <a:spcPct val="100000"/>
              </a:lnSpc>
              <a:spcBef>
                <a:spcPct val="0"/>
              </a:spcBef>
              <a:spcAft>
                <a:spcPct val="0"/>
              </a:spcAft>
              <a:buClrTx/>
              <a:buSzTx/>
              <a:buFontTx/>
              <a:buNone/>
              <a:tabLst/>
              <a:defRPr/>
            </a:pPr>
            <a:fld id="{7E07F15B-9370-4EB0-8D4F-A38730B24AF7}"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30149" rtl="0" eaLnBrk="1" fontAlgn="base" latinLnBrk="0" hangingPunct="1">
                <a:lnSpc>
                  <a:spcPct val="100000"/>
                </a:lnSpc>
                <a:spcBef>
                  <a:spcPct val="0"/>
                </a:spcBef>
                <a:spcAft>
                  <a:spcPct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2092580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marL="0" marR="0" lvl="0" indent="0" algn="r" defTabSz="930149" rtl="0" eaLnBrk="1" fontAlgn="base" latinLnBrk="0" hangingPunct="1">
              <a:lnSpc>
                <a:spcPct val="100000"/>
              </a:lnSpc>
              <a:spcBef>
                <a:spcPct val="0"/>
              </a:spcBef>
              <a:spcAft>
                <a:spcPct val="0"/>
              </a:spcAft>
              <a:buClrTx/>
              <a:buSzTx/>
              <a:buFontTx/>
              <a:buNone/>
              <a:tabLst/>
              <a:defRPr/>
            </a:pPr>
            <a:fld id="{7E07F15B-9370-4EB0-8D4F-A38730B24AF7}"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30149" rtl="0" eaLnBrk="1" fontAlgn="base" latinLnBrk="0" hangingPunct="1">
                <a:lnSpc>
                  <a:spcPct val="100000"/>
                </a:lnSpc>
                <a:spcBef>
                  <a:spcPct val="0"/>
                </a:spcBef>
                <a:spcAft>
                  <a:spcPct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3804312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9C554548-9D85-418F-8B38-210C5FC4AAF3}"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40</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2828010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A12FB09B-B9F9-4BF7-B53A-470732CC120B}"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41</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b="1" dirty="0">
                <a:latin typeface="Arial" pitchFamily="34" charset="0"/>
                <a:cs typeface="Arial" pitchFamily="34" charset="0"/>
              </a:rPr>
              <a:t>Do as practice question 1.</a:t>
            </a:r>
          </a:p>
        </p:txBody>
      </p:sp>
    </p:spTree>
    <p:extLst>
      <p:ext uri="{BB962C8B-B14F-4D97-AF65-F5344CB8AC3E}">
        <p14:creationId xmlns:p14="http://schemas.microsoft.com/office/powerpoint/2010/main" val="2102430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54674D3C-B4EF-4E53-AA90-EDD016B4524C}"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42</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618974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AAE093AE-CE01-4D33-91FC-C5A4AACEC622}"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43</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2235413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09EDA451-9D11-4910-8CD5-53B636075C88}"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44</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defTabSz="914276" eaLnBrk="1" hangingPunct="1">
              <a:defRPr/>
            </a:pPr>
            <a:r>
              <a:rPr lang="en-US" b="1" dirty="0">
                <a:latin typeface="Arial" pitchFamily="34" charset="0"/>
                <a:cs typeface="Arial" pitchFamily="34" charset="0"/>
              </a:rPr>
              <a:t>Do as practice question 2.</a:t>
            </a:r>
          </a:p>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810271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C3271F23-28F0-4EFB-843F-5226BCFBD17F}"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45</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4121164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AAE093AE-CE01-4D33-91FC-C5A4AACEC622}"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46</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508448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15B3675F-B64B-4767-9DF0-E8D9B1D900D0}"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47</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defTabSz="914276" eaLnBrk="1" hangingPunct="1">
              <a:defRPr/>
            </a:pPr>
            <a:r>
              <a:rPr lang="en-US" b="1" dirty="0">
                <a:latin typeface="Arial" pitchFamily="34" charset="0"/>
                <a:cs typeface="Arial" pitchFamily="34" charset="0"/>
              </a:rPr>
              <a:t>Do as practice question 5.</a:t>
            </a:r>
          </a:p>
        </p:txBody>
      </p:sp>
    </p:spTree>
    <p:extLst>
      <p:ext uri="{BB962C8B-B14F-4D97-AF65-F5344CB8AC3E}">
        <p14:creationId xmlns:p14="http://schemas.microsoft.com/office/powerpoint/2010/main" val="911066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2D7372B0-87F0-7742-BEAD-9916ADCE8C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1pPr>
            <a:lvl2pPr marL="37931725" indent="-37474525"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2pPr>
            <a:lvl3pPr marL="1143000" indent="-228600"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3pPr>
            <a:lvl4pPr marL="1600200" indent="-228600"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4pPr>
            <a:lvl5pPr marL="2057400" indent="-228600"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ヒラギノ角ゴ Pro W3" panose="020B0300000000000000"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ヒラギノ角ゴ Pro W3" panose="020B0300000000000000"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ヒラギノ角ゴ Pro W3" panose="020B0300000000000000"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ヒラギノ角ゴ Pro W3" panose="020B0300000000000000" pitchFamily="34" charset="-128"/>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6D37919-FED5-7347-AFCA-C33ABEB0549D}" type="slidenum">
              <a:rPr kumimoji="0" lang="he-IL"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ヒラギノ角ゴ Pro W3" panose="020B0300000000000000" pitchFamily="34" charset="-128"/>
                <a:cs typeface="Times New Roman" panose="02020603050405020304" pitchFamily="18" charset="0"/>
              </a:rPr>
              <a:pPr marL="0" marR="0" lvl="0" indent="0" algn="r" defTabSz="930275"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ヒラギノ角ゴ Pro W3" panose="020B0300000000000000" pitchFamily="34" charset="-128"/>
              <a:cs typeface="Times New Roman" panose="02020603050405020304" pitchFamily="18" charset="0"/>
            </a:endParaRPr>
          </a:p>
        </p:txBody>
      </p:sp>
      <p:sp>
        <p:nvSpPr>
          <p:cNvPr id="16386" name="Rectangle 2">
            <a:extLst>
              <a:ext uri="{FF2B5EF4-FFF2-40B4-BE49-F238E27FC236}">
                <a16:creationId xmlns:a16="http://schemas.microsoft.com/office/drawing/2014/main" id="{15BA9D47-DDB1-3447-BFEE-83B778464E2F}"/>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400998C5-3744-5743-8A7C-328797FAEF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ea typeface="ヒラギノ角ゴ Pro W3" panose="020B0300000000000000" pitchFamily="34" charset="-128"/>
              <a:cs typeface="Arial" panose="020B0604020202020204" pitchFamily="34" charset="0"/>
            </a:endParaRPr>
          </a:p>
        </p:txBody>
      </p:sp>
    </p:spTree>
    <p:extLst>
      <p:ext uri="{BB962C8B-B14F-4D97-AF65-F5344CB8AC3E}">
        <p14:creationId xmlns:p14="http://schemas.microsoft.com/office/powerpoint/2010/main" val="1385696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CCB7DD1A-69FC-4BBB-82AD-730E4C22436E}"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48</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177330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D19E4B47-D18C-4406-AED4-DD3C13808307}"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49</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defTabSz="914276" eaLnBrk="1" hangingPunct="1">
              <a:defRPr/>
            </a:pPr>
            <a:r>
              <a:rPr lang="en-US" b="1" dirty="0">
                <a:latin typeface="Arial" pitchFamily="34" charset="0"/>
                <a:cs typeface="Arial" pitchFamily="34" charset="0"/>
              </a:rPr>
              <a:t>Do as practice question 8.</a:t>
            </a:r>
          </a:p>
        </p:txBody>
      </p:sp>
    </p:spTree>
    <p:extLst>
      <p:ext uri="{BB962C8B-B14F-4D97-AF65-F5344CB8AC3E}">
        <p14:creationId xmlns:p14="http://schemas.microsoft.com/office/powerpoint/2010/main" val="3700270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D858B52D-D29A-40E6-B496-4152D5E7AAF9}"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50</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2439988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D77BFCBB-FA3C-4BA9-AA2B-4B8652E7338C}"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51</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defTabSz="914276" eaLnBrk="1" hangingPunct="1">
              <a:defRPr/>
            </a:pPr>
            <a:r>
              <a:rPr lang="en-US" b="1" dirty="0">
                <a:latin typeface="Arial" pitchFamily="34" charset="0"/>
                <a:cs typeface="Arial" pitchFamily="34" charset="0"/>
              </a:rPr>
              <a:t>Do as practice question 11.</a:t>
            </a:r>
          </a:p>
          <a:p>
            <a:pPr defTabSz="914276" eaLnBrk="1" hangingPunct="1">
              <a:defRPr/>
            </a:pPr>
            <a:r>
              <a:rPr lang="en-US" b="1" u="sng" dirty="0">
                <a:latin typeface="Arial" pitchFamily="34" charset="0"/>
                <a:cs typeface="Arial" pitchFamily="34" charset="0"/>
              </a:rPr>
              <a:t>NOR</a:t>
            </a:r>
            <a:r>
              <a:rPr lang="en-US" dirty="0">
                <a:latin typeface="Arial" pitchFamily="34" charset="0"/>
                <a:cs typeface="Arial" pitchFamily="34" charset="0"/>
              </a:rPr>
              <a:t> can have more than two inputs. </a:t>
            </a:r>
            <a:r>
              <a:rPr lang="en-US" b="1" dirty="0">
                <a:latin typeface="Arial" pitchFamily="34" charset="0"/>
                <a:cs typeface="Arial" pitchFamily="34" charset="0"/>
              </a:rPr>
              <a:t>Do practice question 12.</a:t>
            </a:r>
            <a:endParaRPr lang="en-US" dirty="0">
              <a:latin typeface="Arial" pitchFamily="34" charset="0"/>
              <a:cs typeface="Arial" pitchFamily="34" charset="0"/>
            </a:endParaRPr>
          </a:p>
        </p:txBody>
      </p:sp>
    </p:spTree>
    <p:extLst>
      <p:ext uri="{BB962C8B-B14F-4D97-AF65-F5344CB8AC3E}">
        <p14:creationId xmlns:p14="http://schemas.microsoft.com/office/powerpoint/2010/main" val="2636051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Before this slide</a:t>
            </a:r>
            <a:r>
              <a:rPr lang="en-US" dirty="0"/>
              <a:t>, review truth tables of basic gates.</a:t>
            </a:r>
          </a:p>
        </p:txBody>
      </p:sp>
      <p:sp>
        <p:nvSpPr>
          <p:cNvPr id="4" name="Slide Number Placeholder 3"/>
          <p:cNvSpPr>
            <a:spLocks noGrp="1"/>
          </p:cNvSpPr>
          <p:nvPr>
            <p:ph type="sldNum" sz="quarter" idx="10"/>
          </p:nvPr>
        </p:nvSpPr>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C6E04F7B-16E0-4688-A2B5-1E1167B24A6D}" type="slidenum">
              <a:rPr kumimoji="0" lang="en-US"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66657" rtl="0" eaLnBrk="1" fontAlgn="base" latinLnBrk="0" hangingPunct="1">
                <a:lnSpc>
                  <a:spcPct val="100000"/>
                </a:lnSpc>
                <a:spcBef>
                  <a:spcPct val="0"/>
                </a:spcBef>
                <a:spcAft>
                  <a:spcPct val="0"/>
                </a:spcAft>
                <a:buClrTx/>
                <a:buSzTx/>
                <a:buFontTx/>
                <a:buNone/>
                <a:tabLst/>
                <a:defRPr/>
              </a:pPr>
              <a:t>52</a:t>
            </a:fld>
            <a:endParaRPr kumimoji="0" lang="en-US" sz="1200" b="0" i="0" u="none" strike="noStrike" kern="1200" cap="none" spc="0" normalizeH="0" baseline="0" noProof="0">
              <a:ln>
                <a:noFill/>
              </a:ln>
              <a:solidFill>
                <a:srgbClr val="000000"/>
              </a:solidFill>
              <a:effectLst/>
              <a:uLnTx/>
              <a:uFillTx/>
              <a:latin typeface="Arial" charset="0"/>
              <a:ea typeface="+mn-ea"/>
              <a:cs typeface="Arial" charset="0"/>
            </a:endParaRPr>
          </a:p>
        </p:txBody>
      </p:sp>
    </p:spTree>
    <p:extLst>
      <p:ext uri="{BB962C8B-B14F-4D97-AF65-F5344CB8AC3E}">
        <p14:creationId xmlns:p14="http://schemas.microsoft.com/office/powerpoint/2010/main" val="3036420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37E7F58B-488A-4BAD-92A2-E5224039D13D}"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54</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23771148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AAE093AE-CE01-4D33-91FC-C5A4AACEC622}"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55</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defTabSz="914276" eaLnBrk="1" hangingPunct="1">
              <a:defRPr/>
            </a:pPr>
            <a:r>
              <a:rPr lang="en-US" b="1" dirty="0">
                <a:latin typeface="Arial" pitchFamily="34" charset="0"/>
                <a:cs typeface="Arial" pitchFamily="34" charset="0"/>
              </a:rPr>
              <a:t>-Intro lab by demo-</a:t>
            </a:r>
            <a:r>
              <a:rPr lang="en-US" b="1" dirty="0" err="1">
                <a:latin typeface="Arial" pitchFamily="34" charset="0"/>
                <a:cs typeface="Arial" pitchFamily="34" charset="0"/>
              </a:rPr>
              <a:t>ing</a:t>
            </a:r>
            <a:r>
              <a:rPr lang="en-US" b="1" dirty="0">
                <a:latin typeface="Arial" pitchFamily="34" charset="0"/>
                <a:cs typeface="Arial" pitchFamily="34" charset="0"/>
              </a:rPr>
              <a:t> test of NAND gate on breadboard.</a:t>
            </a:r>
          </a:p>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2807419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marL="0" marR="0" lvl="0" indent="0" algn="r" defTabSz="893222" rtl="0" eaLnBrk="1" fontAlgn="base" latinLnBrk="0" hangingPunct="1">
              <a:lnSpc>
                <a:spcPct val="100000"/>
              </a:lnSpc>
              <a:spcBef>
                <a:spcPct val="0"/>
              </a:spcBef>
              <a:spcAft>
                <a:spcPct val="0"/>
              </a:spcAft>
              <a:buClrTx/>
              <a:buSzTx/>
              <a:buFontTx/>
              <a:buNone/>
              <a:tabLst/>
              <a:defRPr/>
            </a:pPr>
            <a:fld id="{7E07F15B-9370-4EB0-8D4F-A38730B24AF7}"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893222" rtl="0" eaLnBrk="1" fontAlgn="base" latinLnBrk="0" hangingPunct="1">
                <a:lnSpc>
                  <a:spcPct val="100000"/>
                </a:lnSpc>
                <a:spcBef>
                  <a:spcPct val="0"/>
                </a:spcBef>
                <a:spcAft>
                  <a:spcPct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2979416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marL="0" marR="0" lvl="0" indent="0" algn="r" defTabSz="893222" rtl="0" eaLnBrk="1" fontAlgn="base" latinLnBrk="0" hangingPunct="1">
              <a:lnSpc>
                <a:spcPct val="100000"/>
              </a:lnSpc>
              <a:spcBef>
                <a:spcPct val="0"/>
              </a:spcBef>
              <a:spcAft>
                <a:spcPct val="0"/>
              </a:spcAft>
              <a:buClrTx/>
              <a:buSzTx/>
              <a:buFontTx/>
              <a:buNone/>
              <a:tabLst/>
              <a:defRPr/>
            </a:pPr>
            <a:fld id="{7E07F15B-9370-4EB0-8D4F-A38730B24AF7}"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893222" rtl="0" eaLnBrk="1" fontAlgn="base" latinLnBrk="0" hangingPunct="1">
                <a:lnSpc>
                  <a:spcPct val="100000"/>
                </a:lnSpc>
                <a:spcBef>
                  <a:spcPct val="0"/>
                </a:spcBef>
                <a:spcAft>
                  <a:spcPct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defTabSz="914276" eaLnBrk="1" hangingPunct="1">
              <a:defRPr/>
            </a:pPr>
            <a:r>
              <a:rPr lang="en-US" dirty="0">
                <a:latin typeface="Arial" pitchFamily="34" charset="0"/>
                <a:cs typeface="Arial" pitchFamily="34" charset="0"/>
              </a:rPr>
              <a:t>Given the prevalence of software that can do optimization for us, these manual techniques are less important today than they were 30 years ago.  But you should still be familiar with the basic ideas.</a:t>
            </a:r>
          </a:p>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1320656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marL="0" marR="0" lvl="0" indent="0" algn="r" defTabSz="893222" rtl="0" eaLnBrk="1" fontAlgn="base" latinLnBrk="0" hangingPunct="1">
              <a:lnSpc>
                <a:spcPct val="100000"/>
              </a:lnSpc>
              <a:spcBef>
                <a:spcPct val="0"/>
              </a:spcBef>
              <a:spcAft>
                <a:spcPct val="0"/>
              </a:spcAft>
              <a:buClrTx/>
              <a:buSzTx/>
              <a:buFontTx/>
              <a:buNone/>
              <a:tabLst/>
              <a:defRPr/>
            </a:pPr>
            <a:fld id="{7E07F15B-9370-4EB0-8D4F-A38730B24AF7}"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893222" rtl="0" eaLnBrk="1" fontAlgn="base" latinLnBrk="0" hangingPunct="1">
                <a:lnSpc>
                  <a:spcPct val="100000"/>
                </a:lnSpc>
                <a:spcBef>
                  <a:spcPct val="0"/>
                </a:spcBef>
                <a:spcAft>
                  <a:spcPct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b="0" dirty="0">
                <a:latin typeface="Arial" pitchFamily="34" charset="0"/>
                <a:cs typeface="Arial" pitchFamily="34" charset="0"/>
              </a:rPr>
              <a:t>-So note that this method of minimization requires you to work on a circuit’s Boolean expression.  </a:t>
            </a:r>
          </a:p>
          <a:p>
            <a:pPr eaLnBrk="1" hangingPunct="1"/>
            <a:r>
              <a:rPr lang="en-US" b="1" dirty="0">
                <a:latin typeface="Arial" pitchFamily="34" charset="0"/>
                <a:cs typeface="Arial" pitchFamily="34" charset="0"/>
              </a:rPr>
              <a:t>Do practice question 13.</a:t>
            </a:r>
            <a:endParaRPr lang="en-US" dirty="0">
              <a:latin typeface="Arial" pitchFamily="34" charset="0"/>
              <a:cs typeface="Arial" pitchFamily="34" charset="0"/>
            </a:endParaRPr>
          </a:p>
        </p:txBody>
      </p:sp>
    </p:spTree>
    <p:extLst>
      <p:ext uri="{BB962C8B-B14F-4D97-AF65-F5344CB8AC3E}">
        <p14:creationId xmlns:p14="http://schemas.microsoft.com/office/powerpoint/2010/main" val="1064213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7EAB72AA-9E26-5E4E-BDB4-5B0CF51675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1pPr>
            <a:lvl2pPr marL="37931725" indent="-37474525"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2pPr>
            <a:lvl3pPr marL="1143000" indent="-228600"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3pPr>
            <a:lvl4pPr marL="1600200" indent="-228600"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4pPr>
            <a:lvl5pPr marL="2057400" indent="-228600"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ヒラギノ角ゴ Pro W3" panose="020B0300000000000000"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ヒラギノ角ゴ Pro W3" panose="020B0300000000000000"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ヒラギノ角ゴ Pro W3" panose="020B0300000000000000"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ヒラギノ角ゴ Pro W3" panose="020B0300000000000000" pitchFamily="34" charset="-128"/>
              </a:defRPr>
            </a:lvl9pPr>
          </a:lstStyle>
          <a:p>
            <a:pPr>
              <a:spcBef>
                <a:spcPct val="0"/>
              </a:spcBef>
            </a:pPr>
            <a:fld id="{ACBDDBA4-B15D-8B45-984C-1FF3095C32E6}" type="slidenum">
              <a:rPr lang="he-IL" altLang="en-US" smtClean="0"/>
              <a:pPr>
                <a:spcBef>
                  <a:spcPct val="0"/>
                </a:spcBef>
              </a:pPr>
              <a:t>7</a:t>
            </a:fld>
            <a:endParaRPr lang="en-US" altLang="en-US"/>
          </a:p>
        </p:txBody>
      </p:sp>
      <p:sp>
        <p:nvSpPr>
          <p:cNvPr id="18434" name="Rectangle 2">
            <a:extLst>
              <a:ext uri="{FF2B5EF4-FFF2-40B4-BE49-F238E27FC236}">
                <a16:creationId xmlns:a16="http://schemas.microsoft.com/office/drawing/2014/main" id="{33F57FD4-BE69-C747-801A-D26F2DE57FA8}"/>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BAFBD91-7FCB-6E48-BB58-9EF338B2B5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ea typeface="ヒラギノ角ゴ Pro W3" panose="020B0300000000000000" pitchFamily="34" charset="-128"/>
              <a:cs typeface="Arial" panose="020B0604020202020204" pitchFamily="34" charset="0"/>
            </a:endParaRPr>
          </a:p>
        </p:txBody>
      </p:sp>
    </p:spTree>
    <p:extLst>
      <p:ext uri="{BB962C8B-B14F-4D97-AF65-F5344CB8AC3E}">
        <p14:creationId xmlns:p14="http://schemas.microsoft.com/office/powerpoint/2010/main" val="3461698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marL="0" marR="0" lvl="0" indent="0" algn="r" defTabSz="893222" rtl="0" eaLnBrk="1" fontAlgn="base" latinLnBrk="0" hangingPunct="1">
              <a:lnSpc>
                <a:spcPct val="100000"/>
              </a:lnSpc>
              <a:spcBef>
                <a:spcPct val="0"/>
              </a:spcBef>
              <a:spcAft>
                <a:spcPct val="0"/>
              </a:spcAft>
              <a:buClrTx/>
              <a:buSzTx/>
              <a:buFontTx/>
              <a:buNone/>
              <a:tabLst/>
              <a:defRPr/>
            </a:pPr>
            <a:fld id="{7E07F15B-9370-4EB0-8D4F-A38730B24AF7}"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893222" rtl="0" eaLnBrk="1" fontAlgn="base" latinLnBrk="0" hangingPunct="1">
                <a:lnSpc>
                  <a:spcPct val="100000"/>
                </a:lnSpc>
                <a:spcBef>
                  <a:spcPct val="0"/>
                </a:spcBef>
                <a:spcAft>
                  <a:spcPct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21335052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marL="0" marR="0" lvl="0" indent="0" algn="r" defTabSz="893222" rtl="0" eaLnBrk="1" fontAlgn="base" latinLnBrk="0" hangingPunct="1">
              <a:lnSpc>
                <a:spcPct val="100000"/>
              </a:lnSpc>
              <a:spcBef>
                <a:spcPct val="0"/>
              </a:spcBef>
              <a:spcAft>
                <a:spcPct val="0"/>
              </a:spcAft>
              <a:buClrTx/>
              <a:buSzTx/>
              <a:buFontTx/>
              <a:buNone/>
              <a:tabLst/>
              <a:defRPr/>
            </a:pPr>
            <a:fld id="{7E07F15B-9370-4EB0-8D4F-A38730B24AF7}"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893222" rtl="0" eaLnBrk="1" fontAlgn="base" latinLnBrk="0" hangingPunct="1">
                <a:lnSpc>
                  <a:spcPct val="100000"/>
                </a:lnSpc>
                <a:spcBef>
                  <a:spcPct val="0"/>
                </a:spcBef>
                <a:spcAft>
                  <a:spcPct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10004976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marL="0" marR="0" lvl="0" indent="0" algn="r" defTabSz="893222" rtl="0" eaLnBrk="1" fontAlgn="base" latinLnBrk="0" hangingPunct="1">
              <a:lnSpc>
                <a:spcPct val="100000"/>
              </a:lnSpc>
              <a:spcBef>
                <a:spcPct val="0"/>
              </a:spcBef>
              <a:spcAft>
                <a:spcPct val="0"/>
              </a:spcAft>
              <a:buClrTx/>
              <a:buSzTx/>
              <a:buFontTx/>
              <a:buNone/>
              <a:tabLst/>
              <a:defRPr/>
            </a:pPr>
            <a:fld id="{7E07F15B-9370-4EB0-8D4F-A38730B24AF7}"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893222" rtl="0" eaLnBrk="1" fontAlgn="base" latinLnBrk="0" hangingPunct="1">
                <a:lnSpc>
                  <a:spcPct val="100000"/>
                </a:lnSpc>
                <a:spcBef>
                  <a:spcPct val="0"/>
                </a:spcBef>
                <a:spcAft>
                  <a:spcPct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989294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marL="0" marR="0" lvl="0" indent="0" algn="r" defTabSz="893222" rtl="0" eaLnBrk="1" fontAlgn="base" latinLnBrk="0" hangingPunct="1">
              <a:lnSpc>
                <a:spcPct val="100000"/>
              </a:lnSpc>
              <a:spcBef>
                <a:spcPct val="0"/>
              </a:spcBef>
              <a:spcAft>
                <a:spcPct val="0"/>
              </a:spcAft>
              <a:buClrTx/>
              <a:buSzTx/>
              <a:buFontTx/>
              <a:buNone/>
              <a:tabLst/>
              <a:defRPr/>
            </a:pPr>
            <a:fld id="{7E07F15B-9370-4EB0-8D4F-A38730B24AF7}"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893222" rtl="0" eaLnBrk="1" fontAlgn="base" latinLnBrk="0" hangingPunct="1">
                <a:lnSpc>
                  <a:spcPct val="100000"/>
                </a:lnSpc>
                <a:spcBef>
                  <a:spcPct val="0"/>
                </a:spcBef>
                <a:spcAft>
                  <a:spcPct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defTabSz="914276" eaLnBrk="1" hangingPunct="1">
              <a:defRPr/>
            </a:pPr>
            <a:r>
              <a:rPr lang="en-US" b="1" dirty="0">
                <a:latin typeface="Arial" pitchFamily="34" charset="0"/>
                <a:cs typeface="Arial" pitchFamily="34" charset="0"/>
              </a:rPr>
              <a:t>Do as practice question 14.  Then do practice question 15.</a:t>
            </a:r>
            <a:endParaRPr lang="en-US" dirty="0">
              <a:latin typeface="Arial" pitchFamily="34" charset="0"/>
              <a:cs typeface="Arial" pitchFamily="34" charset="0"/>
            </a:endParaRPr>
          </a:p>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28345236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marL="0" marR="0" lvl="0" indent="0" algn="r" defTabSz="893222" rtl="0" eaLnBrk="1" fontAlgn="base" latinLnBrk="0" hangingPunct="1">
              <a:lnSpc>
                <a:spcPct val="100000"/>
              </a:lnSpc>
              <a:spcBef>
                <a:spcPct val="0"/>
              </a:spcBef>
              <a:spcAft>
                <a:spcPct val="0"/>
              </a:spcAft>
              <a:buClrTx/>
              <a:buSzTx/>
              <a:buFontTx/>
              <a:buNone/>
              <a:tabLst/>
              <a:defRPr/>
            </a:pPr>
            <a:fld id="{7E07F15B-9370-4EB0-8D4F-A38730B24AF7}"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893222" rtl="0" eaLnBrk="1" fontAlgn="base" latinLnBrk="0" hangingPunct="1">
                <a:lnSpc>
                  <a:spcPct val="100000"/>
                </a:lnSpc>
                <a:spcBef>
                  <a:spcPct val="0"/>
                </a:spcBef>
                <a:spcAft>
                  <a:spcPct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30186382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AA25BA13-E402-46ED-BC83-85CBEDE2D8F5}"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69</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dirty="0">
                <a:latin typeface="Arial" pitchFamily="34" charset="0"/>
                <a:cs typeface="Arial" pitchFamily="34" charset="0"/>
              </a:rPr>
              <a:t>Show what this means in terms of gates.</a:t>
            </a:r>
          </a:p>
        </p:txBody>
      </p:sp>
    </p:spTree>
    <p:extLst>
      <p:ext uri="{BB962C8B-B14F-4D97-AF65-F5344CB8AC3E}">
        <p14:creationId xmlns:p14="http://schemas.microsoft.com/office/powerpoint/2010/main" val="2775169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12819C3E-C3E2-49F7-8CB5-D21F1AA48ADA}"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70</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defTabSz="877979" eaLnBrk="1" hangingPunct="1">
              <a:defRPr/>
            </a:pPr>
            <a:r>
              <a:rPr lang="en-US" dirty="0">
                <a:latin typeface="Arial" pitchFamily="34" charset="0"/>
                <a:cs typeface="Arial" pitchFamily="34" charset="0"/>
              </a:rPr>
              <a:t>Show what this means in terms of gates.</a:t>
            </a:r>
          </a:p>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27610610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26D8707B-E65B-4150-BCE4-31314CB9594A}"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71</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34636157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26D8707B-E65B-4150-BCE4-31314CB9594A}"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72</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3220395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marL="0" marR="0" lvl="0" indent="0" algn="r" defTabSz="893222" rtl="0" eaLnBrk="1" fontAlgn="base" latinLnBrk="0" hangingPunct="1">
              <a:lnSpc>
                <a:spcPct val="100000"/>
              </a:lnSpc>
              <a:spcBef>
                <a:spcPct val="0"/>
              </a:spcBef>
              <a:spcAft>
                <a:spcPct val="0"/>
              </a:spcAft>
              <a:buClrTx/>
              <a:buSzTx/>
              <a:buFontTx/>
              <a:buNone/>
              <a:tabLst/>
              <a:defRPr/>
            </a:pPr>
            <a:fld id="{7E07F15B-9370-4EB0-8D4F-A38730B24AF7}"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893222" rtl="0" eaLnBrk="1" fontAlgn="base" latinLnBrk="0" hangingPunct="1">
                <a:lnSpc>
                  <a:spcPct val="100000"/>
                </a:lnSpc>
                <a:spcBef>
                  <a:spcPct val="0"/>
                </a:spcBef>
                <a:spcAft>
                  <a:spcPct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dirty="0">
                <a:latin typeface="Arial" pitchFamily="34" charset="0"/>
                <a:cs typeface="Arial" pitchFamily="34" charset="0"/>
              </a:rPr>
              <a:t>-Discuss these in terms of truth tables of basic gates.  </a:t>
            </a:r>
          </a:p>
        </p:txBody>
      </p:sp>
    </p:spTree>
    <p:extLst>
      <p:ext uri="{BB962C8B-B14F-4D97-AF65-F5344CB8AC3E}">
        <p14:creationId xmlns:p14="http://schemas.microsoft.com/office/powerpoint/2010/main" val="605071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7EAB72AA-9E26-5E4E-BDB4-5B0CF51675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1pPr>
            <a:lvl2pPr marL="37931725" indent="-37474525"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2pPr>
            <a:lvl3pPr marL="1143000" indent="-228600"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3pPr>
            <a:lvl4pPr marL="1600200" indent="-228600"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4pPr>
            <a:lvl5pPr marL="2057400" indent="-228600" defTabSz="930275">
              <a:spcBef>
                <a:spcPct val="30000"/>
              </a:spcBef>
              <a:defRPr sz="1200">
                <a:solidFill>
                  <a:schemeClr val="tx1"/>
                </a:solidFill>
                <a:latin typeface="Times New Roman" panose="02020603050405020304" pitchFamily="18" charset="0"/>
                <a:ea typeface="ヒラギノ角ゴ Pro W3" panose="020B0300000000000000"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ヒラギノ角ゴ Pro W3" panose="020B0300000000000000"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ヒラギノ角ゴ Pro W3" panose="020B0300000000000000"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ヒラギノ角ゴ Pro W3" panose="020B0300000000000000"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ヒラギノ角ゴ Pro W3" panose="020B0300000000000000" pitchFamily="34" charset="-128"/>
              </a:defRPr>
            </a:lvl9pPr>
          </a:lstStyle>
          <a:p>
            <a:pPr>
              <a:spcBef>
                <a:spcPct val="0"/>
              </a:spcBef>
            </a:pPr>
            <a:fld id="{ACBDDBA4-B15D-8B45-984C-1FF3095C32E6}" type="slidenum">
              <a:rPr lang="he-IL" altLang="en-US" smtClean="0"/>
              <a:pPr>
                <a:spcBef>
                  <a:spcPct val="0"/>
                </a:spcBef>
              </a:pPr>
              <a:t>8</a:t>
            </a:fld>
            <a:endParaRPr lang="en-US" altLang="en-US"/>
          </a:p>
        </p:txBody>
      </p:sp>
      <p:sp>
        <p:nvSpPr>
          <p:cNvPr id="18434" name="Rectangle 2">
            <a:extLst>
              <a:ext uri="{FF2B5EF4-FFF2-40B4-BE49-F238E27FC236}">
                <a16:creationId xmlns:a16="http://schemas.microsoft.com/office/drawing/2014/main" id="{33F57FD4-BE69-C747-801A-D26F2DE57FA8}"/>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BAFBD91-7FCB-6E48-BB58-9EF338B2B5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a:ea typeface="ヒラギノ角ゴ Pro W3" panose="020B0300000000000000" pitchFamily="34" charset="-128"/>
              <a:cs typeface="Arial" panose="020B0604020202020204" pitchFamily="34" charset="0"/>
            </a:endParaRPr>
          </a:p>
        </p:txBody>
      </p:sp>
    </p:spTree>
    <p:extLst>
      <p:ext uri="{BB962C8B-B14F-4D97-AF65-F5344CB8AC3E}">
        <p14:creationId xmlns:p14="http://schemas.microsoft.com/office/powerpoint/2010/main" val="24300188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pPr marL="0" marR="0" lvl="0" indent="0" algn="r" defTabSz="893222" rtl="0" eaLnBrk="1" fontAlgn="base" latinLnBrk="0" hangingPunct="1">
              <a:lnSpc>
                <a:spcPct val="100000"/>
              </a:lnSpc>
              <a:spcBef>
                <a:spcPct val="0"/>
              </a:spcBef>
              <a:spcAft>
                <a:spcPct val="0"/>
              </a:spcAft>
              <a:buClrTx/>
              <a:buSzTx/>
              <a:buFontTx/>
              <a:buNone/>
              <a:tabLst/>
              <a:defRPr/>
            </a:pPr>
            <a:fld id="{7E07F15B-9370-4EB0-8D4F-A38730B24AF7}" type="slidenum">
              <a:rPr kumimoji="0" 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893222" rtl="0" eaLnBrk="1" fontAlgn="base" latinLnBrk="0" hangingPunct="1">
                <a:lnSpc>
                  <a:spcPct val="100000"/>
                </a:lnSpc>
                <a:spcBef>
                  <a:spcPct val="0"/>
                </a:spcBef>
                <a:spcAft>
                  <a:spcPct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b="1" dirty="0">
                <a:latin typeface="Arial" pitchFamily="34" charset="0"/>
                <a:cs typeface="Arial" pitchFamily="34" charset="0"/>
              </a:rPr>
              <a:t>Do some examples of Boolean derivations.</a:t>
            </a:r>
          </a:p>
        </p:txBody>
      </p:sp>
    </p:spTree>
    <p:extLst>
      <p:ext uri="{BB962C8B-B14F-4D97-AF65-F5344CB8AC3E}">
        <p14:creationId xmlns:p14="http://schemas.microsoft.com/office/powerpoint/2010/main" val="2670470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0A6B19DE-94D2-4C03-8CEF-80EB7CB05655}"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75</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6852263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D6B4DEFC-28F0-4C3A-9E2B-851461A5E17E}"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76</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816688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61430D4A-12A2-4974-BE32-0A24C699890B}"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77</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b="1" dirty="0">
                <a:latin typeface="Arial" pitchFamily="34" charset="0"/>
                <a:cs typeface="Arial" pitchFamily="34" charset="0"/>
              </a:rPr>
              <a:t>Do as practice </a:t>
            </a:r>
            <a:r>
              <a:rPr lang="en-US" b="1" baseline="0" dirty="0">
                <a:latin typeface="Arial" pitchFamily="34" charset="0"/>
                <a:cs typeface="Arial" pitchFamily="34" charset="0"/>
              </a:rPr>
              <a:t>question 16.</a:t>
            </a:r>
            <a:endParaRPr lang="en-US" b="1" dirty="0">
              <a:latin typeface="Arial" pitchFamily="34" charset="0"/>
              <a:cs typeface="Arial" pitchFamily="34" charset="0"/>
            </a:endParaRPr>
          </a:p>
          <a:p>
            <a:pPr eaLnBrk="1" hangingPunct="1"/>
            <a:r>
              <a:rPr lang="en-US" b="1" dirty="0">
                <a:latin typeface="Arial" pitchFamily="34" charset="0"/>
                <a:cs typeface="Arial" pitchFamily="34" charset="0"/>
              </a:rPr>
              <a:t>-Then do some examples of derivations.</a:t>
            </a:r>
          </a:p>
        </p:txBody>
      </p:sp>
    </p:spTree>
    <p:extLst>
      <p:ext uri="{BB962C8B-B14F-4D97-AF65-F5344CB8AC3E}">
        <p14:creationId xmlns:p14="http://schemas.microsoft.com/office/powerpoint/2010/main" val="23599037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1181D6B8-3DB8-4C56-A9C8-5DF87A24FE72}"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78</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defTabSz="914276" eaLnBrk="1" hangingPunct="1">
              <a:defRPr/>
            </a:pPr>
            <a:r>
              <a:rPr lang="en-US" b="1" dirty="0">
                <a:latin typeface="Arial" pitchFamily="34" charset="0"/>
                <a:cs typeface="Arial" pitchFamily="34" charset="0"/>
              </a:rPr>
              <a:t>Do as practice </a:t>
            </a:r>
            <a:r>
              <a:rPr lang="en-US" b="1" baseline="0" dirty="0">
                <a:latin typeface="Arial" pitchFamily="34" charset="0"/>
                <a:cs typeface="Arial" pitchFamily="34" charset="0"/>
              </a:rPr>
              <a:t>question 17.</a:t>
            </a:r>
            <a:endParaRPr lang="en-US" b="1" dirty="0">
              <a:latin typeface="Arial" pitchFamily="34" charset="0"/>
              <a:cs typeface="Arial" pitchFamily="34" charset="0"/>
            </a:endParaRPr>
          </a:p>
        </p:txBody>
      </p:sp>
    </p:spTree>
    <p:extLst>
      <p:ext uri="{BB962C8B-B14F-4D97-AF65-F5344CB8AC3E}">
        <p14:creationId xmlns:p14="http://schemas.microsoft.com/office/powerpoint/2010/main" val="2702039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3C58909-7FBC-F14B-8612-3A11B1518693}"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375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AAE093AE-CE01-4D33-91FC-C5A4AACEC622}"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defTabSz="914276" eaLnBrk="1" hangingPunct="1">
              <a:defRPr/>
            </a:pPr>
            <a:r>
              <a:rPr lang="en-US" dirty="0">
                <a:latin typeface="Arial" pitchFamily="34" charset="0"/>
                <a:cs typeface="Arial" pitchFamily="34" charset="0"/>
              </a:rPr>
              <a:t>Each logic gate consists of about a dozen</a:t>
            </a:r>
            <a:r>
              <a:rPr lang="en-US" baseline="0" dirty="0">
                <a:latin typeface="Arial" pitchFamily="34" charset="0"/>
                <a:cs typeface="Arial" pitchFamily="34" charset="0"/>
              </a:rPr>
              <a:t> resistors, transistors, and diodes, but we’ll usually treat it as a black box.</a:t>
            </a:r>
            <a:endParaRPr lang="en-US" dirty="0">
              <a:latin typeface="Arial" pitchFamily="34" charset="0"/>
              <a:cs typeface="Arial" pitchFamily="34" charset="0"/>
            </a:endParaRPr>
          </a:p>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3743637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AAE093AE-CE01-4D33-91FC-C5A4AACEC622}"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35</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1718062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AAE093AE-CE01-4D33-91FC-C5A4AACEC622}"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190628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pPr marL="0" marR="0" lvl="0" indent="0" algn="r" defTabSz="966657" rtl="0" eaLnBrk="1" fontAlgn="base" latinLnBrk="0" hangingPunct="1">
              <a:lnSpc>
                <a:spcPct val="100000"/>
              </a:lnSpc>
              <a:spcBef>
                <a:spcPct val="0"/>
              </a:spcBef>
              <a:spcAft>
                <a:spcPct val="0"/>
              </a:spcAft>
              <a:buClrTx/>
              <a:buSzTx/>
              <a:buFontTx/>
              <a:buNone/>
              <a:tabLst/>
              <a:defRPr/>
            </a:pPr>
            <a:fld id="{AAE093AE-CE01-4D33-91FC-C5A4AACEC622}"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Arial" pitchFamily="34" charset="0"/>
              </a:rPr>
              <a:pPr marL="0" marR="0" lvl="0" indent="0" algn="r" defTabSz="966657" rtl="0" eaLnBrk="1" fontAlgn="base" latinLnBrk="0" hangingPunct="1">
                <a:lnSpc>
                  <a:spcPct val="100000"/>
                </a:lnSpc>
                <a:spcBef>
                  <a:spcPct val="0"/>
                </a:spcBef>
                <a:spcAft>
                  <a:spcPct val="0"/>
                </a:spcAft>
                <a:buClrTx/>
                <a:buSzTx/>
                <a:buFontTx/>
                <a:buNone/>
                <a:tabLst/>
                <a:defRPr/>
              </a:pPr>
              <a:t>37</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3399703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12192000" cy="6858000"/>
            <a:chOff x="0" y="0"/>
            <a:chExt cx="5760" cy="4320"/>
          </a:xfrm>
        </p:grpSpPr>
        <p:grpSp>
          <p:nvGrpSpPr>
            <p:cNvPr id="3"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prstTxWarp prst="textNoShape">
                  <a:avLst/>
                </a:prstTxWarp>
              </a:bodyPr>
              <a:lstStyle/>
              <a:p>
                <a:pPr>
                  <a:defRPr/>
                </a:pPr>
                <a:endParaRPr lang="en-US" sz="1800"/>
              </a:p>
            </p:txBody>
          </p:sp>
          <p:grpSp>
            <p:nvGrpSpPr>
              <p:cNvPr id="4"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prstTxWarp prst="textNoShape">
                  <a:avLst/>
                </a:prstTxWarp>
              </a:bodyPr>
              <a:lstStyle/>
              <a:p>
                <a:pPr>
                  <a:defRPr/>
                </a:pPr>
                <a:endParaRPr lang="en-US" sz="1800"/>
              </a:p>
            </p:txBody>
          </p:sp>
        </p:grpSp>
        <p:grpSp>
          <p:nvGrpSpPr>
            <p:cNvPr id="5"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prstTxWarp prst="textNoShape">
                  <a:avLst/>
                </a:prstTxWarp>
              </a:bodyPr>
              <a:lstStyle/>
              <a:p>
                <a:pPr>
                  <a:defRPr/>
                </a:pPr>
                <a:endParaRPr lang="en-US" sz="1800"/>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prstTxWarp prst="textNoShape">
                  <a:avLst/>
                </a:prstTxWarp>
              </a:bodyPr>
              <a:lstStyle/>
              <a:p>
                <a:pPr>
                  <a:defRPr/>
                </a:pPr>
                <a:endParaRPr lang="en-US" sz="1800"/>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prstTxWarp prst="textNoShape">
                  <a:avLst/>
                </a:prstTxWarp>
              </a:bodyPr>
              <a:lstStyle/>
              <a:p>
                <a:pPr>
                  <a:defRPr/>
                </a:pPr>
                <a:endParaRPr lang="en-US" sz="1800"/>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p:spPr>
            <p:txBody>
              <a:bodyPr wrap="none" anchor="ctr">
                <a:prstTxWarp prst="textNoShape">
                  <a:avLst/>
                </a:prstTxWarp>
              </a:bodyPr>
              <a:lstStyle/>
              <a:p>
                <a:pPr>
                  <a:defRPr/>
                </a:pPr>
                <a:endParaRPr lang="en-US" sz="1800"/>
              </a:p>
            </p:txBody>
          </p:sp>
        </p:grpSp>
        <p:grpSp>
          <p:nvGrpSpPr>
            <p:cNvPr id="6"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prstTxWarp prst="textNoShape">
                  <a:avLst/>
                </a:prstTxWarp>
              </a:bodyPr>
              <a:lstStyle/>
              <a:p>
                <a:pPr>
                  <a:defRPr/>
                </a:pPr>
                <a:endParaRPr lang="en-US" sz="1800"/>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prstTxWarp prst="textNoShape">
                  <a:avLst/>
                </a:prstTxWarp>
              </a:bodyPr>
              <a:lstStyle/>
              <a:p>
                <a:pPr>
                  <a:defRPr/>
                </a:pPr>
                <a:endParaRPr lang="en-US" sz="1800"/>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p:spPr>
            <p:txBody>
              <a:bodyPr wrap="none" anchor="ctr">
                <a:prstTxWarp prst="textNoShape">
                  <a:avLst/>
                </a:prstTxWarp>
              </a:bodyPr>
              <a:lstStyle/>
              <a:p>
                <a:pPr>
                  <a:defRPr/>
                </a:pPr>
                <a:endParaRPr lang="en-US" sz="1800"/>
              </a:p>
            </p:txBody>
          </p:sp>
        </p:grpSp>
      </p:grpSp>
      <p:sp>
        <p:nvSpPr>
          <p:cNvPr id="4163" name="Rectangle 67"/>
          <p:cNvSpPr>
            <a:spLocks noGrp="1" noChangeArrowheads="1"/>
          </p:cNvSpPr>
          <p:nvPr>
            <p:ph type="ctrTitle"/>
          </p:nvPr>
        </p:nvSpPr>
        <p:spPr>
          <a:xfrm>
            <a:off x="1320800" y="1752600"/>
            <a:ext cx="10363200" cy="1143000"/>
          </a:xfrm>
        </p:spPr>
        <p:txBody>
          <a:bodyPr/>
          <a:lstStyle>
            <a:lvl1pPr>
              <a:defRPr/>
            </a:lvl1pPr>
          </a:lstStyle>
          <a:p>
            <a:r>
              <a:rPr lang="zh-CN" altLang="en-US"/>
              <a:t>单击此处编辑母版标题样式</a:t>
            </a:r>
            <a:endParaRPr lang="en-US" altLang="zh-CN"/>
          </a:p>
        </p:txBody>
      </p:sp>
      <p:sp>
        <p:nvSpPr>
          <p:cNvPr id="4164" name="Rectangle 68" descr="Rectangle: Click to edit Master text styles&#10;Second level&#10;Third level&#10;Fourth level&#10;Fifth level"/>
          <p:cNvSpPr>
            <a:spLocks noGrp="1" noChangeArrowheads="1"/>
          </p:cNvSpPr>
          <p:nvPr>
            <p:ph type="subTitle" idx="1"/>
          </p:nvPr>
        </p:nvSpPr>
        <p:spPr>
          <a:xfrm>
            <a:off x="1320800" y="3309938"/>
            <a:ext cx="8534400" cy="1752600"/>
          </a:xfrm>
        </p:spPr>
        <p:txBody>
          <a:bodyPr/>
          <a:lstStyle>
            <a:lvl1pPr marL="0" indent="0">
              <a:buFont typeface="Wingdings" charset="2"/>
              <a:buNone/>
              <a:defRPr/>
            </a:lvl1pPr>
          </a:lstStyle>
          <a:p>
            <a:r>
              <a:rPr lang="zh-CN" altLang="en-US"/>
              <a:t>单击此处编辑母版副标题样式</a:t>
            </a:r>
            <a:endParaRPr lang="en-US" altLang="zh-CN"/>
          </a:p>
        </p:txBody>
      </p:sp>
      <p:sp>
        <p:nvSpPr>
          <p:cNvPr id="69" name="Rectangle 69"/>
          <p:cNvSpPr>
            <a:spLocks noGrp="1" noChangeArrowheads="1"/>
          </p:cNvSpPr>
          <p:nvPr>
            <p:ph type="dt" sz="quarter" idx="10"/>
          </p:nvPr>
        </p:nvSpPr>
        <p:spPr/>
        <p:txBody>
          <a:bodyPr/>
          <a:lstStyle>
            <a:lvl1pPr>
              <a:defRPr/>
            </a:lvl1pPr>
          </a:lstStyle>
          <a:p>
            <a:pPr>
              <a:defRPr/>
            </a:pPr>
            <a:endParaRPr lang="en-US" altLang="zh-CN"/>
          </a:p>
        </p:txBody>
      </p:sp>
      <p:sp>
        <p:nvSpPr>
          <p:cNvPr id="70" name="Rectangle 70"/>
          <p:cNvSpPr>
            <a:spLocks noGrp="1" noChangeArrowheads="1"/>
          </p:cNvSpPr>
          <p:nvPr>
            <p:ph type="ftr" sz="quarter" idx="11"/>
          </p:nvPr>
        </p:nvSpPr>
        <p:spPr/>
        <p:txBody>
          <a:bodyPr/>
          <a:lstStyle>
            <a:lvl1pPr>
              <a:defRPr/>
            </a:lvl1pPr>
          </a:lstStyle>
          <a:p>
            <a:pPr>
              <a:defRPr/>
            </a:pPr>
            <a:endParaRPr lang="en-US" altLang="zh-CN"/>
          </a:p>
        </p:txBody>
      </p:sp>
      <p:sp>
        <p:nvSpPr>
          <p:cNvPr id="71" name="Rectangle 71"/>
          <p:cNvSpPr>
            <a:spLocks noGrp="1" noChangeArrowheads="1"/>
          </p:cNvSpPr>
          <p:nvPr>
            <p:ph type="sldNum" sz="quarter" idx="12"/>
          </p:nvPr>
        </p:nvSpPr>
        <p:spPr/>
        <p:txBody>
          <a:bodyPr/>
          <a:lstStyle>
            <a:lvl1pPr>
              <a:defRPr/>
            </a:lvl1pPr>
          </a:lstStyle>
          <a:p>
            <a:pPr>
              <a:defRPr/>
            </a:pPr>
            <a:fld id="{CF08AB62-EE2A-6D4C-87F4-8EE9A5236909}" type="slidenum">
              <a:rPr lang="en-US" altLang="zh-CN"/>
              <a:pPr>
                <a:defRPr/>
              </a:pPr>
              <a:t>‹#›</a:t>
            </a:fld>
            <a:endParaRPr lang="en-US" altLang="zh-CN"/>
          </a:p>
        </p:txBody>
      </p:sp>
    </p:spTree>
    <p:extLst>
      <p:ext uri="{BB962C8B-B14F-4D97-AF65-F5344CB8AC3E}">
        <p14:creationId xmlns:p14="http://schemas.microsoft.com/office/powerpoint/2010/main" val="720453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7"/>
          <p:cNvSpPr>
            <a:spLocks noGrp="1" noChangeArrowheads="1"/>
          </p:cNvSpPr>
          <p:nvPr>
            <p:ph type="sldNum" sz="quarter" idx="12"/>
          </p:nvPr>
        </p:nvSpPr>
        <p:spPr>
          <a:ln/>
        </p:spPr>
        <p:txBody>
          <a:bodyPr/>
          <a:lstStyle>
            <a:lvl1pPr>
              <a:defRPr/>
            </a:lvl1pPr>
          </a:lstStyle>
          <a:p>
            <a:pPr>
              <a:defRPr/>
            </a:pPr>
            <a:fld id="{5A5C5F90-6C23-B349-AE78-B6BD1A9742F5}" type="slidenum">
              <a:rPr lang="en-US" altLang="zh-CN"/>
              <a:pPr>
                <a:defRPr/>
              </a:pPr>
              <a:t>‹#›</a:t>
            </a:fld>
            <a:endParaRPr lang="en-US" altLang="zh-CN"/>
          </a:p>
        </p:txBody>
      </p:sp>
    </p:spTree>
    <p:extLst>
      <p:ext uri="{BB962C8B-B14F-4D97-AF65-F5344CB8AC3E}">
        <p14:creationId xmlns:p14="http://schemas.microsoft.com/office/powerpoint/2010/main" val="2609070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304800"/>
            <a:ext cx="26670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304800"/>
            <a:ext cx="7797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7"/>
          <p:cNvSpPr>
            <a:spLocks noGrp="1" noChangeArrowheads="1"/>
          </p:cNvSpPr>
          <p:nvPr>
            <p:ph type="sldNum" sz="quarter" idx="12"/>
          </p:nvPr>
        </p:nvSpPr>
        <p:spPr>
          <a:ln/>
        </p:spPr>
        <p:txBody>
          <a:bodyPr/>
          <a:lstStyle>
            <a:lvl1pPr>
              <a:defRPr/>
            </a:lvl1pPr>
          </a:lstStyle>
          <a:p>
            <a:pPr>
              <a:defRPr/>
            </a:pPr>
            <a:fld id="{0245CBA2-1656-974A-AF14-2CFA8B4770B6}" type="slidenum">
              <a:rPr lang="en-US" altLang="zh-CN"/>
              <a:pPr>
                <a:defRPr/>
              </a:pPr>
              <a:t>‹#›</a:t>
            </a:fld>
            <a:endParaRPr lang="en-US" altLang="zh-CN"/>
          </a:p>
        </p:txBody>
      </p:sp>
    </p:spTree>
    <p:extLst>
      <p:ext uri="{BB962C8B-B14F-4D97-AF65-F5344CB8AC3E}">
        <p14:creationId xmlns:p14="http://schemas.microsoft.com/office/powerpoint/2010/main" val="3344030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12800" y="304800"/>
            <a:ext cx="10363200" cy="1143000"/>
          </a:xfrm>
        </p:spPr>
        <p:txBody>
          <a:bodyPr/>
          <a:lstStyle/>
          <a:p>
            <a:r>
              <a:rPr lang="en-US"/>
              <a:t>Click to edit Master title style</a:t>
            </a:r>
          </a:p>
        </p:txBody>
      </p:sp>
      <p:sp>
        <p:nvSpPr>
          <p:cNvPr id="3" name="Chart Placeholder 2"/>
          <p:cNvSpPr>
            <a:spLocks noGrp="1"/>
          </p:cNvSpPr>
          <p:nvPr>
            <p:ph type="chart" idx="1"/>
          </p:nvPr>
        </p:nvSpPr>
        <p:spPr>
          <a:xfrm>
            <a:off x="1117600" y="1905000"/>
            <a:ext cx="10363200" cy="4114800"/>
          </a:xfrm>
        </p:spPr>
        <p:txBody>
          <a:bodyPr/>
          <a:lstStyle/>
          <a:p>
            <a:pPr lvl="0"/>
            <a:endParaRPr lang="en-US" noProof="0"/>
          </a:p>
        </p:txBody>
      </p:sp>
      <p:sp>
        <p:nvSpPr>
          <p:cNvPr id="4" name="Rectangle 6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7"/>
          <p:cNvSpPr>
            <a:spLocks noGrp="1" noChangeArrowheads="1"/>
          </p:cNvSpPr>
          <p:nvPr>
            <p:ph type="sldNum" sz="quarter" idx="12"/>
          </p:nvPr>
        </p:nvSpPr>
        <p:spPr>
          <a:ln/>
        </p:spPr>
        <p:txBody>
          <a:bodyPr/>
          <a:lstStyle>
            <a:lvl1pPr>
              <a:defRPr/>
            </a:lvl1pPr>
          </a:lstStyle>
          <a:p>
            <a:pPr>
              <a:defRPr/>
            </a:pPr>
            <a:fld id="{B56CAC42-7867-564C-A0C9-A57ED509C098}" type="slidenum">
              <a:rPr lang="en-US" altLang="zh-CN"/>
              <a:pPr>
                <a:defRPr/>
              </a:pPr>
              <a:t>‹#›</a:t>
            </a:fld>
            <a:endParaRPr lang="en-US" altLang="zh-CN"/>
          </a:p>
        </p:txBody>
      </p:sp>
    </p:spTree>
    <p:extLst>
      <p:ext uri="{BB962C8B-B14F-4D97-AF65-F5344CB8AC3E}">
        <p14:creationId xmlns:p14="http://schemas.microsoft.com/office/powerpoint/2010/main" val="280341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 Box 11"/>
          <p:cNvSpPr txBox="1">
            <a:spLocks noChangeArrowheads="1"/>
          </p:cNvSpPr>
          <p:nvPr userDrawn="1"/>
        </p:nvSpPr>
        <p:spPr bwMode="auto">
          <a:xfrm>
            <a:off x="5181600" y="6400800"/>
            <a:ext cx="6807200" cy="274638"/>
          </a:xfrm>
          <a:prstGeom prst="rect">
            <a:avLst/>
          </a:prstGeom>
          <a:noFill/>
          <a:ln w="9525">
            <a:noFill/>
            <a:miter lim="800000"/>
            <a:headEnd/>
            <a:tailEnd/>
          </a:ln>
          <a:effectLst/>
        </p:spPr>
        <p:txBody>
          <a:bodyPr>
            <a:spAutoFit/>
          </a:bodyPr>
          <a:lstStyle/>
          <a:p>
            <a:pPr>
              <a:spcBef>
                <a:spcPct val="50000"/>
              </a:spcBef>
              <a:defRPr/>
            </a:pPr>
            <a:r>
              <a:rPr lang="en-US" sz="1200">
                <a:solidFill>
                  <a:srgbClr val="996633"/>
                </a:solidFill>
                <a:latin typeface="Times New Roman" pitchFamily="18" charset="0"/>
                <a:cs typeface="Arial" charset="0"/>
              </a:rPr>
              <a:t>© 2009 Pearson Education, Upper Saddle River, NJ 07458. All Rights Reserved</a:t>
            </a:r>
          </a:p>
        </p:txBody>
      </p:sp>
      <p:sp>
        <p:nvSpPr>
          <p:cNvPr id="4" name="Rectangle 3"/>
          <p:cNvSpPr>
            <a:spLocks noChangeArrowheads="1"/>
          </p:cNvSpPr>
          <p:nvPr userDrawn="1"/>
        </p:nvSpPr>
        <p:spPr bwMode="auto">
          <a:xfrm>
            <a:off x="609600" y="457200"/>
            <a:ext cx="10871200" cy="5791200"/>
          </a:xfrm>
          <a:prstGeom prst="rect">
            <a:avLst/>
          </a:prstGeom>
          <a:solidFill>
            <a:srgbClr val="FFFFFF"/>
          </a:solidFill>
          <a:ln w="28575">
            <a:solidFill>
              <a:srgbClr val="996633"/>
            </a:solidFill>
            <a:miter lim="800000"/>
            <a:headEnd/>
            <a:tailEnd/>
          </a:ln>
          <a:effectLst/>
        </p:spPr>
        <p:txBody>
          <a:bodyPr wrap="none" anchor="ctr"/>
          <a:lstStyle/>
          <a:p>
            <a:pPr>
              <a:defRPr/>
            </a:pPr>
            <a:endParaRPr lang="en-US" sz="1800">
              <a:cs typeface="Arial" charset="0"/>
            </a:endParaRPr>
          </a:p>
        </p:txBody>
      </p:sp>
    </p:spTree>
    <p:extLst>
      <p:ext uri="{BB962C8B-B14F-4D97-AF65-F5344CB8AC3E}">
        <p14:creationId xmlns:p14="http://schemas.microsoft.com/office/powerpoint/2010/main" val="958729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462E4C11-C18B-45E1-8EEF-E576FAF1409F}" type="slidenum">
              <a:rPr lang="en-US"/>
              <a:pPr>
                <a:defRPr/>
              </a:pPr>
              <a:t>‹#›</a:t>
            </a:fld>
            <a:endParaRPr lang="en-US"/>
          </a:p>
        </p:txBody>
      </p:sp>
    </p:spTree>
    <p:extLst>
      <p:ext uri="{BB962C8B-B14F-4D97-AF65-F5344CB8AC3E}">
        <p14:creationId xmlns:p14="http://schemas.microsoft.com/office/powerpoint/2010/main" val="1725397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64437AC2-0454-427A-A6F0-96E4DCFBDA5B}" type="slidenum">
              <a:rPr lang="en-US"/>
              <a:pPr>
                <a:defRPr/>
              </a:pPr>
              <a:t>‹#›</a:t>
            </a:fld>
            <a:endParaRPr lang="en-US"/>
          </a:p>
        </p:txBody>
      </p:sp>
    </p:spTree>
    <p:extLst>
      <p:ext uri="{BB962C8B-B14F-4D97-AF65-F5344CB8AC3E}">
        <p14:creationId xmlns:p14="http://schemas.microsoft.com/office/powerpoint/2010/main" val="192514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6684" y="1827213"/>
            <a:ext cx="477308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02967" y="1827213"/>
            <a:ext cx="477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69DA4BDC-F094-4D64-851D-3ECB862C48B9}" type="slidenum">
              <a:rPr lang="en-US"/>
              <a:pPr>
                <a:defRPr/>
              </a:pPr>
              <a:t>‹#›</a:t>
            </a:fld>
            <a:endParaRPr lang="en-US"/>
          </a:p>
        </p:txBody>
      </p:sp>
    </p:spTree>
    <p:extLst>
      <p:ext uri="{BB962C8B-B14F-4D97-AF65-F5344CB8AC3E}">
        <p14:creationId xmlns:p14="http://schemas.microsoft.com/office/powerpoint/2010/main" val="829621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0772C954-8A34-4711-9CB3-0F0C3067ED10}" type="slidenum">
              <a:rPr lang="en-US"/>
              <a:pPr>
                <a:defRPr/>
              </a:pPr>
              <a:t>‹#›</a:t>
            </a:fld>
            <a:endParaRPr lang="en-US"/>
          </a:p>
        </p:txBody>
      </p:sp>
    </p:spTree>
    <p:extLst>
      <p:ext uri="{BB962C8B-B14F-4D97-AF65-F5344CB8AC3E}">
        <p14:creationId xmlns:p14="http://schemas.microsoft.com/office/powerpoint/2010/main" val="2819508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84BCD623-9E29-49C8-83BD-827C910A7AEE}" type="slidenum">
              <a:rPr lang="en-US"/>
              <a:pPr>
                <a:defRPr/>
              </a:pPr>
              <a:t>‹#›</a:t>
            </a:fld>
            <a:endParaRPr lang="en-US"/>
          </a:p>
        </p:txBody>
      </p:sp>
    </p:spTree>
    <p:extLst>
      <p:ext uri="{BB962C8B-B14F-4D97-AF65-F5344CB8AC3E}">
        <p14:creationId xmlns:p14="http://schemas.microsoft.com/office/powerpoint/2010/main" val="33644333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0DCE2A14-0901-4893-8006-D510B3D00F9C}" type="slidenum">
              <a:rPr lang="en-US"/>
              <a:pPr>
                <a:defRPr/>
              </a:pPr>
              <a:t>‹#›</a:t>
            </a:fld>
            <a:endParaRPr lang="en-US"/>
          </a:p>
        </p:txBody>
      </p:sp>
    </p:spTree>
    <p:extLst>
      <p:ext uri="{BB962C8B-B14F-4D97-AF65-F5344CB8AC3E}">
        <p14:creationId xmlns:p14="http://schemas.microsoft.com/office/powerpoint/2010/main" val="386638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7"/>
          <p:cNvSpPr>
            <a:spLocks noGrp="1" noChangeArrowheads="1"/>
          </p:cNvSpPr>
          <p:nvPr>
            <p:ph type="sldNum" sz="quarter" idx="12"/>
          </p:nvPr>
        </p:nvSpPr>
        <p:spPr>
          <a:ln/>
        </p:spPr>
        <p:txBody>
          <a:bodyPr/>
          <a:lstStyle>
            <a:lvl1pPr>
              <a:defRPr/>
            </a:lvl1pPr>
          </a:lstStyle>
          <a:p>
            <a:pPr>
              <a:defRPr/>
            </a:pPr>
            <a:fld id="{2780CB4B-3E01-2F4D-AE21-B02E3EA4A06B}" type="slidenum">
              <a:rPr lang="en-US" altLang="zh-CN"/>
              <a:pPr>
                <a:defRPr/>
              </a:pPr>
              <a:t>‹#›</a:t>
            </a:fld>
            <a:endParaRPr lang="en-US" altLang="zh-CN"/>
          </a:p>
        </p:txBody>
      </p:sp>
    </p:spTree>
    <p:extLst>
      <p:ext uri="{BB962C8B-B14F-4D97-AF65-F5344CB8AC3E}">
        <p14:creationId xmlns:p14="http://schemas.microsoft.com/office/powerpoint/2010/main" val="2895900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6BEA6AE5-4931-4630-A0B7-31EAC152EBAA}" type="slidenum">
              <a:rPr lang="en-US"/>
              <a:pPr>
                <a:defRPr/>
              </a:pPr>
              <a:t>‹#›</a:t>
            </a:fld>
            <a:endParaRPr lang="en-US"/>
          </a:p>
        </p:txBody>
      </p:sp>
    </p:spTree>
    <p:extLst>
      <p:ext uri="{BB962C8B-B14F-4D97-AF65-F5344CB8AC3E}">
        <p14:creationId xmlns:p14="http://schemas.microsoft.com/office/powerpoint/2010/main" val="3527631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8A292454-33B7-40F7-A5D3-A09183149696}" type="slidenum">
              <a:rPr lang="en-US"/>
              <a:pPr>
                <a:defRPr/>
              </a:pPr>
              <a:t>‹#›</a:t>
            </a:fld>
            <a:endParaRPr lang="en-US"/>
          </a:p>
        </p:txBody>
      </p:sp>
    </p:spTree>
    <p:extLst>
      <p:ext uri="{BB962C8B-B14F-4D97-AF65-F5344CB8AC3E}">
        <p14:creationId xmlns:p14="http://schemas.microsoft.com/office/powerpoint/2010/main" val="23096735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31237088-0642-4B81-B070-2D21C5FE4E41}" type="slidenum">
              <a:rPr lang="en-US"/>
              <a:pPr>
                <a:defRPr/>
              </a:pPr>
              <a:t>‹#›</a:t>
            </a:fld>
            <a:endParaRPr lang="en-US"/>
          </a:p>
        </p:txBody>
      </p:sp>
    </p:spTree>
    <p:extLst>
      <p:ext uri="{BB962C8B-B14F-4D97-AF65-F5344CB8AC3E}">
        <p14:creationId xmlns:p14="http://schemas.microsoft.com/office/powerpoint/2010/main" val="35935080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884" y="301625"/>
            <a:ext cx="2436283" cy="56403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6684" y="301625"/>
            <a:ext cx="7112000" cy="5640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8F03BA87-1334-47AD-A8F5-304B8824C24B}" type="slidenum">
              <a:rPr lang="en-US"/>
              <a:pPr>
                <a:defRPr/>
              </a:pPr>
              <a:t>‹#›</a:t>
            </a:fld>
            <a:endParaRPr lang="en-US"/>
          </a:p>
        </p:txBody>
      </p:sp>
    </p:spTree>
    <p:extLst>
      <p:ext uri="{BB962C8B-B14F-4D97-AF65-F5344CB8AC3E}">
        <p14:creationId xmlns:p14="http://schemas.microsoft.com/office/powerpoint/2010/main" val="3515212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 Box 11"/>
          <p:cNvSpPr txBox="1">
            <a:spLocks noChangeArrowheads="1"/>
          </p:cNvSpPr>
          <p:nvPr userDrawn="1"/>
        </p:nvSpPr>
        <p:spPr bwMode="auto">
          <a:xfrm>
            <a:off x="5181600" y="6400800"/>
            <a:ext cx="6807200" cy="274638"/>
          </a:xfrm>
          <a:prstGeom prst="rect">
            <a:avLst/>
          </a:prstGeom>
          <a:noFill/>
          <a:ln w="9525">
            <a:noFill/>
            <a:miter lim="800000"/>
            <a:headEnd/>
            <a:tailEnd/>
          </a:ln>
          <a:effectLst/>
        </p:spPr>
        <p:txBody>
          <a:bodyPr>
            <a:spAutoFit/>
          </a:bodyPr>
          <a:lstStyle/>
          <a:p>
            <a:pPr>
              <a:spcBef>
                <a:spcPct val="50000"/>
              </a:spcBef>
              <a:defRPr/>
            </a:pPr>
            <a:r>
              <a:rPr lang="en-US" sz="1200">
                <a:solidFill>
                  <a:srgbClr val="996633"/>
                </a:solidFill>
                <a:latin typeface="Times New Roman" pitchFamily="18" charset="0"/>
                <a:cs typeface="Arial" charset="0"/>
              </a:rPr>
              <a:t>© 2009 Pearson Education, Upper Saddle River, NJ 07458. All Rights Reserved</a:t>
            </a:r>
          </a:p>
        </p:txBody>
      </p:sp>
      <p:sp>
        <p:nvSpPr>
          <p:cNvPr id="4" name="Rectangle 3"/>
          <p:cNvSpPr>
            <a:spLocks noChangeArrowheads="1"/>
          </p:cNvSpPr>
          <p:nvPr userDrawn="1"/>
        </p:nvSpPr>
        <p:spPr bwMode="auto">
          <a:xfrm>
            <a:off x="609600" y="457200"/>
            <a:ext cx="10871200" cy="5791200"/>
          </a:xfrm>
          <a:prstGeom prst="rect">
            <a:avLst/>
          </a:prstGeom>
          <a:solidFill>
            <a:srgbClr val="FFFFFF"/>
          </a:solidFill>
          <a:ln w="28575">
            <a:solidFill>
              <a:srgbClr val="996633"/>
            </a:solidFill>
            <a:miter lim="800000"/>
            <a:headEnd/>
            <a:tailEnd/>
          </a:ln>
          <a:effectLst/>
        </p:spPr>
        <p:txBody>
          <a:bodyPr wrap="none" anchor="ctr"/>
          <a:lstStyle/>
          <a:p>
            <a:pPr>
              <a:defRPr/>
            </a:pPr>
            <a:endParaRPr lang="en-US" sz="1800">
              <a:solidFill>
                <a:srgbClr val="000000"/>
              </a:solidFill>
              <a:cs typeface="Arial" charset="0"/>
            </a:endParaRPr>
          </a:p>
        </p:txBody>
      </p:sp>
    </p:spTree>
    <p:extLst>
      <p:ext uri="{BB962C8B-B14F-4D97-AF65-F5344CB8AC3E}">
        <p14:creationId xmlns:p14="http://schemas.microsoft.com/office/powerpoint/2010/main" val="3015429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AD5B36E6-29FA-4EF0-9F20-D3967352CE5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624348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541FFF01-8F33-4439-B0EB-0188CF8143E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874033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6684" y="1827213"/>
            <a:ext cx="477308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02967" y="1827213"/>
            <a:ext cx="477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0"/>
          <p:cNvSpPr>
            <a:spLocks noGrp="1" noChangeArrowheads="1"/>
          </p:cNvSpPr>
          <p:nvPr>
            <p:ph type="sldNum" sz="quarter" idx="12"/>
          </p:nvPr>
        </p:nvSpPr>
        <p:spPr>
          <a:ln/>
        </p:spPr>
        <p:txBody>
          <a:bodyPr/>
          <a:lstStyle>
            <a:lvl1pPr>
              <a:defRPr/>
            </a:lvl1pPr>
          </a:lstStyle>
          <a:p>
            <a:pPr>
              <a:defRPr/>
            </a:pPr>
            <a:fld id="{08FA47F6-746A-4B99-AD6A-7F44AD3966E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566150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10"/>
          <p:cNvSpPr>
            <a:spLocks noGrp="1" noChangeArrowheads="1"/>
          </p:cNvSpPr>
          <p:nvPr>
            <p:ph type="sldNum" sz="quarter" idx="12"/>
          </p:nvPr>
        </p:nvSpPr>
        <p:spPr>
          <a:ln/>
        </p:spPr>
        <p:txBody>
          <a:bodyPr/>
          <a:lstStyle>
            <a:lvl1pPr>
              <a:defRPr/>
            </a:lvl1pPr>
          </a:lstStyle>
          <a:p>
            <a:pPr>
              <a:defRPr/>
            </a:pPr>
            <a:fld id="{07704187-6851-4747-A14E-064C94B045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898935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10"/>
          <p:cNvSpPr>
            <a:spLocks noGrp="1" noChangeArrowheads="1"/>
          </p:cNvSpPr>
          <p:nvPr>
            <p:ph type="sldNum" sz="quarter" idx="12"/>
          </p:nvPr>
        </p:nvSpPr>
        <p:spPr>
          <a:ln/>
        </p:spPr>
        <p:txBody>
          <a:bodyPr/>
          <a:lstStyle>
            <a:lvl1pPr>
              <a:defRPr/>
            </a:lvl1pPr>
          </a:lstStyle>
          <a:p>
            <a:pPr>
              <a:defRPr/>
            </a:pPr>
            <a:fld id="{C8085930-42A1-4962-AAC2-A242672C0E6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5461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7"/>
          <p:cNvSpPr>
            <a:spLocks noGrp="1" noChangeArrowheads="1"/>
          </p:cNvSpPr>
          <p:nvPr>
            <p:ph type="sldNum" sz="quarter" idx="12"/>
          </p:nvPr>
        </p:nvSpPr>
        <p:spPr>
          <a:ln/>
        </p:spPr>
        <p:txBody>
          <a:bodyPr/>
          <a:lstStyle>
            <a:lvl1pPr>
              <a:defRPr/>
            </a:lvl1pPr>
          </a:lstStyle>
          <a:p>
            <a:pPr>
              <a:defRPr/>
            </a:pPr>
            <a:fld id="{76EA0F78-6E4B-AA46-98C9-1D41612CCFC5}" type="slidenum">
              <a:rPr lang="en-US" altLang="zh-CN"/>
              <a:pPr>
                <a:defRPr/>
              </a:pPr>
              <a:t>‹#›</a:t>
            </a:fld>
            <a:endParaRPr lang="en-US" altLang="zh-CN"/>
          </a:p>
        </p:txBody>
      </p:sp>
    </p:spTree>
    <p:extLst>
      <p:ext uri="{BB962C8B-B14F-4D97-AF65-F5344CB8AC3E}">
        <p14:creationId xmlns:p14="http://schemas.microsoft.com/office/powerpoint/2010/main" val="21996548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10"/>
          <p:cNvSpPr>
            <a:spLocks noGrp="1" noChangeArrowheads="1"/>
          </p:cNvSpPr>
          <p:nvPr>
            <p:ph type="sldNum" sz="quarter" idx="12"/>
          </p:nvPr>
        </p:nvSpPr>
        <p:spPr>
          <a:ln/>
        </p:spPr>
        <p:txBody>
          <a:bodyPr/>
          <a:lstStyle>
            <a:lvl1pPr>
              <a:defRPr/>
            </a:lvl1pPr>
          </a:lstStyle>
          <a:p>
            <a:pPr>
              <a:defRPr/>
            </a:pPr>
            <a:fld id="{FCC8EE51-E9E7-4603-9061-617D4FB9AC9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144428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0"/>
          <p:cNvSpPr>
            <a:spLocks noGrp="1" noChangeArrowheads="1"/>
          </p:cNvSpPr>
          <p:nvPr>
            <p:ph type="sldNum" sz="quarter" idx="12"/>
          </p:nvPr>
        </p:nvSpPr>
        <p:spPr>
          <a:ln/>
        </p:spPr>
        <p:txBody>
          <a:bodyPr/>
          <a:lstStyle>
            <a:lvl1pPr>
              <a:defRPr/>
            </a:lvl1pPr>
          </a:lstStyle>
          <a:p>
            <a:pPr>
              <a:defRPr/>
            </a:pPr>
            <a:fld id="{D82ED0AB-4215-4413-BCD6-0C43C6606D9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805608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0"/>
          <p:cNvSpPr>
            <a:spLocks noGrp="1" noChangeArrowheads="1"/>
          </p:cNvSpPr>
          <p:nvPr>
            <p:ph type="sldNum" sz="quarter" idx="12"/>
          </p:nvPr>
        </p:nvSpPr>
        <p:spPr>
          <a:ln/>
        </p:spPr>
        <p:txBody>
          <a:bodyPr/>
          <a:lstStyle>
            <a:lvl1pPr>
              <a:defRPr/>
            </a:lvl1pPr>
          </a:lstStyle>
          <a:p>
            <a:pPr>
              <a:defRPr/>
            </a:pPr>
            <a:fld id="{218A5D02-3A79-4C04-9889-8378B15BA28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453128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D2D51373-5902-4227-9141-EC61D229514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615896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884" y="301625"/>
            <a:ext cx="2436283" cy="56403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6684" y="301625"/>
            <a:ext cx="7112000" cy="5640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03FAE671-FCD4-4659-B7CB-89C3CE1B636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86856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4296833" y="304800"/>
            <a:ext cx="15879233"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pPr>
                <a:defRPr/>
              </a:pPr>
              <a:endParaRPr lang="en-US" sz="1800">
                <a:solidFill>
                  <a:srgbClr val="000000"/>
                </a:solidFill>
                <a:latin typeface="Arial" charset="0"/>
                <a:cs typeface="Arial"/>
              </a:endParaRPr>
            </a:p>
          </p:txBody>
        </p:sp>
        <p:sp>
          <p:nvSpPr>
            <p:cNvPr id="6"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cs typeface="Arial"/>
              </a:endParaRPr>
            </a:p>
          </p:txBody>
        </p:sp>
        <p:sp>
          <p:nvSpPr>
            <p:cNvPr id="7"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w="9525">
              <a:noFill/>
              <a:miter lim="800000"/>
              <a:headEnd/>
              <a:tailEnd/>
            </a:ln>
          </p:spPr>
          <p:txBody>
            <a:bodyPr/>
            <a:lstStyle/>
            <a:p>
              <a:pPr>
                <a:defRPr/>
              </a:pPr>
              <a:endParaRPr lang="en-US" sz="1800">
                <a:solidFill>
                  <a:srgbClr val="000000"/>
                </a:solidFill>
                <a:latin typeface="Arial" charset="0"/>
                <a:cs typeface="Arial"/>
              </a:endParaRPr>
            </a:p>
          </p:txBody>
        </p:sp>
      </p:grpSp>
      <p:sp>
        <p:nvSpPr>
          <p:cNvPr id="79878" name="Rectangle 6"/>
          <p:cNvSpPr>
            <a:spLocks noGrp="1" noChangeArrowheads="1"/>
          </p:cNvSpPr>
          <p:nvPr>
            <p:ph type="ctrTitle"/>
          </p:nvPr>
        </p:nvSpPr>
        <p:spPr>
          <a:xfrm>
            <a:off x="1924051" y="985839"/>
            <a:ext cx="9652000" cy="1444625"/>
          </a:xfrm>
        </p:spPr>
        <p:txBody>
          <a:bodyPr/>
          <a:lstStyle>
            <a:lvl1pPr>
              <a:defRPr/>
            </a:lvl1pPr>
          </a:lstStyle>
          <a:p>
            <a:r>
              <a:rPr lang="en-US"/>
              <a:t>Click to edit Master title style</a:t>
            </a:r>
          </a:p>
        </p:txBody>
      </p:sp>
      <p:sp>
        <p:nvSpPr>
          <p:cNvPr id="79879" name="Rectangle 7"/>
          <p:cNvSpPr>
            <a:spLocks noGrp="1" noChangeArrowheads="1"/>
          </p:cNvSpPr>
          <p:nvPr>
            <p:ph type="subTitle" idx="1"/>
          </p:nvPr>
        </p:nvSpPr>
        <p:spPr>
          <a:xfrm>
            <a:off x="1924051" y="3427413"/>
            <a:ext cx="9652000" cy="1752600"/>
          </a:xfrm>
        </p:spPr>
        <p:txBody>
          <a:bodyPr/>
          <a:lstStyle>
            <a:lvl1pPr marL="0" indent="0" algn="ctr">
              <a:buFont typeface="Wingdings" pitchFamily="2" charset="2"/>
              <a:buNone/>
              <a:defRPr/>
            </a:lvl1pPr>
          </a:lstStyle>
          <a:p>
            <a:r>
              <a:rPr lang="en-US"/>
              <a:t>Click to edit Master subtitle style</a:t>
            </a:r>
          </a:p>
        </p:txBody>
      </p:sp>
      <p:sp>
        <p:nvSpPr>
          <p:cNvPr id="8" name="Rectangle 8"/>
          <p:cNvSpPr>
            <a:spLocks noGrp="1" noChangeArrowheads="1"/>
          </p:cNvSpPr>
          <p:nvPr>
            <p:ph type="dt" sz="half" idx="10"/>
          </p:nvPr>
        </p:nvSpPr>
        <p:spPr/>
        <p:txBody>
          <a:bodyPr/>
          <a:lstStyle>
            <a:lvl1pPr eaLnBrk="0" hangingPunct="0">
              <a:defRPr/>
            </a:lvl1pPr>
          </a:lstStyle>
          <a:p>
            <a:pPr>
              <a:defRPr/>
            </a:pPr>
            <a:endParaRPr lang="en-US"/>
          </a:p>
        </p:txBody>
      </p:sp>
      <p:sp>
        <p:nvSpPr>
          <p:cNvPr id="9" name="Rectangle 9"/>
          <p:cNvSpPr>
            <a:spLocks noGrp="1" noChangeArrowheads="1"/>
          </p:cNvSpPr>
          <p:nvPr>
            <p:ph type="ftr" sz="quarter" idx="11"/>
          </p:nvPr>
        </p:nvSpPr>
        <p:spPr/>
        <p:txBody>
          <a:bodyPr/>
          <a:lstStyle>
            <a:lvl1pPr eaLnBrk="0" hangingPunct="0">
              <a:defRPr/>
            </a:lvl1pPr>
          </a:lstStyle>
          <a:p>
            <a:pPr>
              <a:defRPr/>
            </a:pPr>
            <a:endParaRPr lang="en-US"/>
          </a:p>
        </p:txBody>
      </p:sp>
      <p:sp>
        <p:nvSpPr>
          <p:cNvPr id="10" name="Rectangle 10"/>
          <p:cNvSpPr>
            <a:spLocks noGrp="1" noChangeArrowheads="1"/>
          </p:cNvSpPr>
          <p:nvPr>
            <p:ph type="sldNum" sz="quarter" idx="12"/>
          </p:nvPr>
        </p:nvSpPr>
        <p:spPr/>
        <p:txBody>
          <a:bodyPr/>
          <a:lstStyle>
            <a:lvl1pPr eaLnBrk="0" hangingPunct="0">
              <a:defRPr/>
            </a:lvl1pPr>
          </a:lstStyle>
          <a:p>
            <a:pPr>
              <a:defRPr/>
            </a:pPr>
            <a:fld id="{0FA1745F-0413-4B33-9FD1-B5FA7DE5C0A1}" type="slidenum">
              <a:rPr lang="en-US"/>
              <a:pPr>
                <a:defRPr/>
              </a:pPr>
              <a:t>‹#›</a:t>
            </a:fld>
            <a:endParaRPr lang="en-US"/>
          </a:p>
        </p:txBody>
      </p:sp>
    </p:spTree>
    <p:extLst>
      <p:ext uri="{BB962C8B-B14F-4D97-AF65-F5344CB8AC3E}">
        <p14:creationId xmlns:p14="http://schemas.microsoft.com/office/powerpoint/2010/main" val="33288186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p:txBody>
          <a:bodyPr/>
          <a:lstStyle>
            <a:lvl1pPr eaLnBrk="0" hangingPunct="0">
              <a:defRPr/>
            </a:lvl1pPr>
          </a:lstStyle>
          <a:p>
            <a:pPr>
              <a:defRPr/>
            </a:pPr>
            <a:endParaRPr lang="en-US"/>
          </a:p>
        </p:txBody>
      </p:sp>
      <p:sp>
        <p:nvSpPr>
          <p:cNvPr id="5" name="Rectangle 9"/>
          <p:cNvSpPr>
            <a:spLocks noGrp="1" noChangeArrowheads="1"/>
          </p:cNvSpPr>
          <p:nvPr>
            <p:ph type="ftr" sz="quarter" idx="11"/>
          </p:nvPr>
        </p:nvSpPr>
        <p:spPr/>
        <p:txBody>
          <a:bodyPr/>
          <a:lstStyle>
            <a:lvl1pPr eaLnBrk="0" hangingPunct="0">
              <a:defRPr/>
            </a:lvl1pPr>
          </a:lstStyle>
          <a:p>
            <a:pPr>
              <a:defRPr/>
            </a:pPr>
            <a:endParaRPr lang="en-US"/>
          </a:p>
        </p:txBody>
      </p:sp>
      <p:sp>
        <p:nvSpPr>
          <p:cNvPr id="6" name="Rectangle 10"/>
          <p:cNvSpPr>
            <a:spLocks noGrp="1" noChangeArrowheads="1"/>
          </p:cNvSpPr>
          <p:nvPr>
            <p:ph type="sldNum" sz="quarter" idx="12"/>
          </p:nvPr>
        </p:nvSpPr>
        <p:spPr/>
        <p:txBody>
          <a:bodyPr/>
          <a:lstStyle>
            <a:lvl1pPr eaLnBrk="0" hangingPunct="0">
              <a:defRPr/>
            </a:lvl1pPr>
          </a:lstStyle>
          <a:p>
            <a:pPr>
              <a:defRPr/>
            </a:pPr>
            <a:endParaRPr lang="en-US"/>
          </a:p>
        </p:txBody>
      </p:sp>
    </p:spTree>
    <p:extLst>
      <p:ext uri="{BB962C8B-B14F-4D97-AF65-F5344CB8AC3E}">
        <p14:creationId xmlns:p14="http://schemas.microsoft.com/office/powerpoint/2010/main" val="22862476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p:txBody>
          <a:bodyPr/>
          <a:lstStyle>
            <a:lvl1pPr eaLnBrk="0" hangingPunct="0">
              <a:defRPr/>
            </a:lvl1pPr>
          </a:lstStyle>
          <a:p>
            <a:pPr>
              <a:defRPr/>
            </a:pPr>
            <a:endParaRPr lang="en-US"/>
          </a:p>
        </p:txBody>
      </p:sp>
      <p:sp>
        <p:nvSpPr>
          <p:cNvPr id="5" name="Rectangle 9"/>
          <p:cNvSpPr>
            <a:spLocks noGrp="1" noChangeArrowheads="1"/>
          </p:cNvSpPr>
          <p:nvPr>
            <p:ph type="ftr" sz="quarter" idx="11"/>
          </p:nvPr>
        </p:nvSpPr>
        <p:spPr/>
        <p:txBody>
          <a:bodyPr/>
          <a:lstStyle>
            <a:lvl1pPr eaLnBrk="0" hangingPunct="0">
              <a:defRPr/>
            </a:lvl1pPr>
          </a:lstStyle>
          <a:p>
            <a:pPr>
              <a:defRPr/>
            </a:pPr>
            <a:endParaRPr lang="en-US"/>
          </a:p>
        </p:txBody>
      </p:sp>
      <p:sp>
        <p:nvSpPr>
          <p:cNvPr id="6" name="Rectangle 10"/>
          <p:cNvSpPr>
            <a:spLocks noGrp="1" noChangeArrowheads="1"/>
          </p:cNvSpPr>
          <p:nvPr>
            <p:ph type="sldNum" sz="quarter" idx="12"/>
          </p:nvPr>
        </p:nvSpPr>
        <p:spPr/>
        <p:txBody>
          <a:bodyPr/>
          <a:lstStyle>
            <a:lvl1pPr eaLnBrk="0" hangingPunct="0">
              <a:defRPr/>
            </a:lvl1pPr>
          </a:lstStyle>
          <a:p>
            <a:pPr>
              <a:defRPr/>
            </a:pPr>
            <a:endParaRPr lang="en-US"/>
          </a:p>
        </p:txBody>
      </p:sp>
    </p:spTree>
    <p:extLst>
      <p:ext uri="{BB962C8B-B14F-4D97-AF65-F5344CB8AC3E}">
        <p14:creationId xmlns:p14="http://schemas.microsoft.com/office/powerpoint/2010/main" val="37448457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6684" y="1827213"/>
            <a:ext cx="477308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02967" y="1827213"/>
            <a:ext cx="477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p:txBody>
          <a:bodyPr/>
          <a:lstStyle>
            <a:lvl1pPr eaLnBrk="0" hangingPunct="0">
              <a:defRPr/>
            </a:lvl1pPr>
          </a:lstStyle>
          <a:p>
            <a:pPr>
              <a:defRPr/>
            </a:pPr>
            <a:endParaRPr lang="en-US"/>
          </a:p>
        </p:txBody>
      </p:sp>
      <p:sp>
        <p:nvSpPr>
          <p:cNvPr id="6" name="Rectangle 9"/>
          <p:cNvSpPr>
            <a:spLocks noGrp="1" noChangeArrowheads="1"/>
          </p:cNvSpPr>
          <p:nvPr>
            <p:ph type="ftr" sz="quarter" idx="11"/>
          </p:nvPr>
        </p:nvSpPr>
        <p:spPr/>
        <p:txBody>
          <a:bodyPr/>
          <a:lstStyle>
            <a:lvl1pPr eaLnBrk="0" hangingPunct="0">
              <a:defRPr/>
            </a:lvl1pPr>
          </a:lstStyle>
          <a:p>
            <a:pPr>
              <a:defRPr/>
            </a:pPr>
            <a:endParaRPr lang="en-US"/>
          </a:p>
        </p:txBody>
      </p:sp>
      <p:sp>
        <p:nvSpPr>
          <p:cNvPr id="7" name="Rectangle 10"/>
          <p:cNvSpPr>
            <a:spLocks noGrp="1" noChangeArrowheads="1"/>
          </p:cNvSpPr>
          <p:nvPr>
            <p:ph type="sldNum" sz="quarter" idx="12"/>
          </p:nvPr>
        </p:nvSpPr>
        <p:spPr/>
        <p:txBody>
          <a:bodyPr/>
          <a:lstStyle>
            <a:lvl1pPr eaLnBrk="0" hangingPunct="0">
              <a:defRPr/>
            </a:lvl1pPr>
          </a:lstStyle>
          <a:p>
            <a:pPr>
              <a:defRPr/>
            </a:pPr>
            <a:endParaRPr lang="en-US"/>
          </a:p>
        </p:txBody>
      </p:sp>
    </p:spTree>
    <p:extLst>
      <p:ext uri="{BB962C8B-B14F-4D97-AF65-F5344CB8AC3E}">
        <p14:creationId xmlns:p14="http://schemas.microsoft.com/office/powerpoint/2010/main" val="16454796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p:txBody>
          <a:bodyPr/>
          <a:lstStyle>
            <a:lvl1pPr eaLnBrk="0" hangingPunct="0">
              <a:defRPr/>
            </a:lvl1pPr>
          </a:lstStyle>
          <a:p>
            <a:pPr>
              <a:defRPr/>
            </a:pPr>
            <a:endParaRPr lang="en-US"/>
          </a:p>
        </p:txBody>
      </p:sp>
      <p:sp>
        <p:nvSpPr>
          <p:cNvPr id="8" name="Rectangle 9"/>
          <p:cNvSpPr>
            <a:spLocks noGrp="1" noChangeArrowheads="1"/>
          </p:cNvSpPr>
          <p:nvPr>
            <p:ph type="ftr" sz="quarter" idx="11"/>
          </p:nvPr>
        </p:nvSpPr>
        <p:spPr/>
        <p:txBody>
          <a:bodyPr/>
          <a:lstStyle>
            <a:lvl1pPr eaLnBrk="0" hangingPunct="0">
              <a:defRPr/>
            </a:lvl1pPr>
          </a:lstStyle>
          <a:p>
            <a:pPr>
              <a:defRPr/>
            </a:pPr>
            <a:endParaRPr lang="en-US"/>
          </a:p>
        </p:txBody>
      </p:sp>
      <p:sp>
        <p:nvSpPr>
          <p:cNvPr id="9" name="Rectangle 10"/>
          <p:cNvSpPr>
            <a:spLocks noGrp="1" noChangeArrowheads="1"/>
          </p:cNvSpPr>
          <p:nvPr>
            <p:ph type="sldNum" sz="quarter" idx="12"/>
          </p:nvPr>
        </p:nvSpPr>
        <p:spPr/>
        <p:txBody>
          <a:bodyPr/>
          <a:lstStyle>
            <a:lvl1pPr eaLnBrk="0" hangingPunct="0">
              <a:defRPr/>
            </a:lvl1pPr>
          </a:lstStyle>
          <a:p>
            <a:pPr>
              <a:defRPr/>
            </a:pPr>
            <a:endParaRPr lang="en-US"/>
          </a:p>
        </p:txBody>
      </p:sp>
    </p:spTree>
    <p:extLst>
      <p:ext uri="{BB962C8B-B14F-4D97-AF65-F5344CB8AC3E}">
        <p14:creationId xmlns:p14="http://schemas.microsoft.com/office/powerpoint/2010/main" val="624798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7600" y="19050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0800" y="19050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7"/>
          <p:cNvSpPr>
            <a:spLocks noGrp="1" noChangeArrowheads="1"/>
          </p:cNvSpPr>
          <p:nvPr>
            <p:ph type="sldNum" sz="quarter" idx="12"/>
          </p:nvPr>
        </p:nvSpPr>
        <p:spPr>
          <a:ln/>
        </p:spPr>
        <p:txBody>
          <a:bodyPr/>
          <a:lstStyle>
            <a:lvl1pPr>
              <a:defRPr/>
            </a:lvl1pPr>
          </a:lstStyle>
          <a:p>
            <a:pPr>
              <a:defRPr/>
            </a:pPr>
            <a:fld id="{EC88E3D8-A621-0E46-BE6B-39D00F07EDD4}" type="slidenum">
              <a:rPr lang="en-US" altLang="zh-CN"/>
              <a:pPr>
                <a:defRPr/>
              </a:pPr>
              <a:t>‹#›</a:t>
            </a:fld>
            <a:endParaRPr lang="en-US" altLang="zh-CN"/>
          </a:p>
        </p:txBody>
      </p:sp>
    </p:spTree>
    <p:extLst>
      <p:ext uri="{BB962C8B-B14F-4D97-AF65-F5344CB8AC3E}">
        <p14:creationId xmlns:p14="http://schemas.microsoft.com/office/powerpoint/2010/main" val="42480897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p:txBody>
          <a:bodyPr/>
          <a:lstStyle>
            <a:lvl1pPr eaLnBrk="0" hangingPunct="0">
              <a:defRPr/>
            </a:lvl1pPr>
          </a:lstStyle>
          <a:p>
            <a:pPr>
              <a:defRPr/>
            </a:pPr>
            <a:endParaRPr lang="en-US"/>
          </a:p>
        </p:txBody>
      </p:sp>
      <p:sp>
        <p:nvSpPr>
          <p:cNvPr id="4" name="Rectangle 9"/>
          <p:cNvSpPr>
            <a:spLocks noGrp="1" noChangeArrowheads="1"/>
          </p:cNvSpPr>
          <p:nvPr>
            <p:ph type="ftr" sz="quarter" idx="11"/>
          </p:nvPr>
        </p:nvSpPr>
        <p:spPr/>
        <p:txBody>
          <a:bodyPr/>
          <a:lstStyle>
            <a:lvl1pPr eaLnBrk="0" hangingPunct="0">
              <a:defRPr/>
            </a:lvl1pPr>
          </a:lstStyle>
          <a:p>
            <a:pPr>
              <a:defRPr/>
            </a:pPr>
            <a:endParaRPr lang="en-US"/>
          </a:p>
        </p:txBody>
      </p:sp>
      <p:sp>
        <p:nvSpPr>
          <p:cNvPr id="5" name="Rectangle 10"/>
          <p:cNvSpPr>
            <a:spLocks noGrp="1" noChangeArrowheads="1"/>
          </p:cNvSpPr>
          <p:nvPr>
            <p:ph type="sldNum" sz="quarter" idx="12"/>
          </p:nvPr>
        </p:nvSpPr>
        <p:spPr/>
        <p:txBody>
          <a:bodyPr/>
          <a:lstStyle>
            <a:lvl1pPr eaLnBrk="0" hangingPunct="0">
              <a:defRPr/>
            </a:lvl1pPr>
          </a:lstStyle>
          <a:p>
            <a:pPr>
              <a:defRPr/>
            </a:pPr>
            <a:endParaRPr lang="en-US"/>
          </a:p>
        </p:txBody>
      </p:sp>
    </p:spTree>
    <p:extLst>
      <p:ext uri="{BB962C8B-B14F-4D97-AF65-F5344CB8AC3E}">
        <p14:creationId xmlns:p14="http://schemas.microsoft.com/office/powerpoint/2010/main" val="38494867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p:txBody>
          <a:bodyPr/>
          <a:lstStyle>
            <a:lvl1pPr eaLnBrk="0" hangingPunct="0">
              <a:defRPr/>
            </a:lvl1pPr>
          </a:lstStyle>
          <a:p>
            <a:pPr>
              <a:defRPr/>
            </a:pPr>
            <a:endParaRPr lang="en-US"/>
          </a:p>
        </p:txBody>
      </p:sp>
      <p:sp>
        <p:nvSpPr>
          <p:cNvPr id="3" name="Rectangle 9"/>
          <p:cNvSpPr>
            <a:spLocks noGrp="1" noChangeArrowheads="1"/>
          </p:cNvSpPr>
          <p:nvPr>
            <p:ph type="ftr" sz="quarter" idx="11"/>
          </p:nvPr>
        </p:nvSpPr>
        <p:spPr/>
        <p:txBody>
          <a:bodyPr/>
          <a:lstStyle>
            <a:lvl1pPr eaLnBrk="0" hangingPunct="0">
              <a:defRPr/>
            </a:lvl1pPr>
          </a:lstStyle>
          <a:p>
            <a:pPr>
              <a:defRPr/>
            </a:pPr>
            <a:endParaRPr lang="en-US"/>
          </a:p>
        </p:txBody>
      </p:sp>
      <p:sp>
        <p:nvSpPr>
          <p:cNvPr id="4" name="Rectangle 10"/>
          <p:cNvSpPr>
            <a:spLocks noGrp="1" noChangeArrowheads="1"/>
          </p:cNvSpPr>
          <p:nvPr>
            <p:ph type="sldNum" sz="quarter" idx="12"/>
          </p:nvPr>
        </p:nvSpPr>
        <p:spPr/>
        <p:txBody>
          <a:bodyPr/>
          <a:lstStyle>
            <a:lvl1pPr eaLnBrk="0" hangingPunct="0">
              <a:defRPr/>
            </a:lvl1pPr>
          </a:lstStyle>
          <a:p>
            <a:pPr>
              <a:defRPr/>
            </a:pPr>
            <a:endParaRPr lang="en-US"/>
          </a:p>
        </p:txBody>
      </p:sp>
    </p:spTree>
    <p:extLst>
      <p:ext uri="{BB962C8B-B14F-4D97-AF65-F5344CB8AC3E}">
        <p14:creationId xmlns:p14="http://schemas.microsoft.com/office/powerpoint/2010/main" val="8849750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p:txBody>
          <a:bodyPr/>
          <a:lstStyle>
            <a:lvl1pPr eaLnBrk="0" hangingPunct="0">
              <a:defRPr/>
            </a:lvl1pPr>
          </a:lstStyle>
          <a:p>
            <a:pPr>
              <a:defRPr/>
            </a:pPr>
            <a:endParaRPr lang="en-US"/>
          </a:p>
        </p:txBody>
      </p:sp>
      <p:sp>
        <p:nvSpPr>
          <p:cNvPr id="6" name="Rectangle 9"/>
          <p:cNvSpPr>
            <a:spLocks noGrp="1" noChangeArrowheads="1"/>
          </p:cNvSpPr>
          <p:nvPr>
            <p:ph type="ftr" sz="quarter" idx="11"/>
          </p:nvPr>
        </p:nvSpPr>
        <p:spPr/>
        <p:txBody>
          <a:bodyPr/>
          <a:lstStyle>
            <a:lvl1pPr eaLnBrk="0" hangingPunct="0">
              <a:defRPr/>
            </a:lvl1pPr>
          </a:lstStyle>
          <a:p>
            <a:pPr>
              <a:defRPr/>
            </a:pPr>
            <a:endParaRPr lang="en-US"/>
          </a:p>
        </p:txBody>
      </p:sp>
      <p:sp>
        <p:nvSpPr>
          <p:cNvPr id="7" name="Rectangle 10"/>
          <p:cNvSpPr>
            <a:spLocks noGrp="1" noChangeArrowheads="1"/>
          </p:cNvSpPr>
          <p:nvPr>
            <p:ph type="sldNum" sz="quarter" idx="12"/>
          </p:nvPr>
        </p:nvSpPr>
        <p:spPr/>
        <p:txBody>
          <a:bodyPr/>
          <a:lstStyle>
            <a:lvl1pPr eaLnBrk="0" hangingPunct="0">
              <a:defRPr/>
            </a:lvl1pPr>
          </a:lstStyle>
          <a:p>
            <a:pPr>
              <a:defRPr/>
            </a:pPr>
            <a:endParaRPr lang="en-US"/>
          </a:p>
        </p:txBody>
      </p:sp>
    </p:spTree>
    <p:extLst>
      <p:ext uri="{BB962C8B-B14F-4D97-AF65-F5344CB8AC3E}">
        <p14:creationId xmlns:p14="http://schemas.microsoft.com/office/powerpoint/2010/main" val="27653225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p:txBody>
          <a:bodyPr/>
          <a:lstStyle>
            <a:lvl1pPr eaLnBrk="0" hangingPunct="0">
              <a:defRPr/>
            </a:lvl1pPr>
          </a:lstStyle>
          <a:p>
            <a:pPr>
              <a:defRPr/>
            </a:pPr>
            <a:endParaRPr lang="en-US"/>
          </a:p>
        </p:txBody>
      </p:sp>
      <p:sp>
        <p:nvSpPr>
          <p:cNvPr id="6" name="Rectangle 9"/>
          <p:cNvSpPr>
            <a:spLocks noGrp="1" noChangeArrowheads="1"/>
          </p:cNvSpPr>
          <p:nvPr>
            <p:ph type="ftr" sz="quarter" idx="11"/>
          </p:nvPr>
        </p:nvSpPr>
        <p:spPr/>
        <p:txBody>
          <a:bodyPr/>
          <a:lstStyle>
            <a:lvl1pPr eaLnBrk="0" hangingPunct="0">
              <a:defRPr/>
            </a:lvl1pPr>
          </a:lstStyle>
          <a:p>
            <a:pPr>
              <a:defRPr/>
            </a:pPr>
            <a:endParaRPr lang="en-US"/>
          </a:p>
        </p:txBody>
      </p:sp>
      <p:sp>
        <p:nvSpPr>
          <p:cNvPr id="7" name="Rectangle 10"/>
          <p:cNvSpPr>
            <a:spLocks noGrp="1" noChangeArrowheads="1"/>
          </p:cNvSpPr>
          <p:nvPr>
            <p:ph type="sldNum" sz="quarter" idx="12"/>
          </p:nvPr>
        </p:nvSpPr>
        <p:spPr/>
        <p:txBody>
          <a:bodyPr/>
          <a:lstStyle>
            <a:lvl1pPr eaLnBrk="0" hangingPunct="0">
              <a:defRPr/>
            </a:lvl1pPr>
          </a:lstStyle>
          <a:p>
            <a:pPr>
              <a:defRPr/>
            </a:pPr>
            <a:endParaRPr lang="en-US"/>
          </a:p>
        </p:txBody>
      </p:sp>
    </p:spTree>
    <p:extLst>
      <p:ext uri="{BB962C8B-B14F-4D97-AF65-F5344CB8AC3E}">
        <p14:creationId xmlns:p14="http://schemas.microsoft.com/office/powerpoint/2010/main" val="6170965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p:txBody>
          <a:bodyPr/>
          <a:lstStyle>
            <a:lvl1pPr eaLnBrk="0" hangingPunct="0">
              <a:defRPr/>
            </a:lvl1pPr>
          </a:lstStyle>
          <a:p>
            <a:pPr>
              <a:defRPr/>
            </a:pPr>
            <a:endParaRPr lang="en-US"/>
          </a:p>
        </p:txBody>
      </p:sp>
      <p:sp>
        <p:nvSpPr>
          <p:cNvPr id="5" name="Rectangle 9"/>
          <p:cNvSpPr>
            <a:spLocks noGrp="1" noChangeArrowheads="1"/>
          </p:cNvSpPr>
          <p:nvPr>
            <p:ph type="ftr" sz="quarter" idx="11"/>
          </p:nvPr>
        </p:nvSpPr>
        <p:spPr/>
        <p:txBody>
          <a:bodyPr/>
          <a:lstStyle>
            <a:lvl1pPr eaLnBrk="0" hangingPunct="0">
              <a:defRPr/>
            </a:lvl1pPr>
          </a:lstStyle>
          <a:p>
            <a:pPr>
              <a:defRPr/>
            </a:pPr>
            <a:endParaRPr lang="en-US"/>
          </a:p>
        </p:txBody>
      </p:sp>
      <p:sp>
        <p:nvSpPr>
          <p:cNvPr id="6" name="Rectangle 10"/>
          <p:cNvSpPr>
            <a:spLocks noGrp="1" noChangeArrowheads="1"/>
          </p:cNvSpPr>
          <p:nvPr>
            <p:ph type="sldNum" sz="quarter" idx="12"/>
          </p:nvPr>
        </p:nvSpPr>
        <p:spPr/>
        <p:txBody>
          <a:bodyPr/>
          <a:lstStyle>
            <a:lvl1pPr eaLnBrk="0" hangingPunct="0">
              <a:defRPr/>
            </a:lvl1pPr>
          </a:lstStyle>
          <a:p>
            <a:pPr>
              <a:defRPr/>
            </a:pPr>
            <a:endParaRPr lang="en-US"/>
          </a:p>
        </p:txBody>
      </p:sp>
    </p:spTree>
    <p:extLst>
      <p:ext uri="{BB962C8B-B14F-4D97-AF65-F5344CB8AC3E}">
        <p14:creationId xmlns:p14="http://schemas.microsoft.com/office/powerpoint/2010/main" val="24007195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884" y="301625"/>
            <a:ext cx="2436283" cy="56403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6684" y="301625"/>
            <a:ext cx="7112000" cy="5640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p:txBody>
          <a:bodyPr/>
          <a:lstStyle>
            <a:lvl1pPr eaLnBrk="0" hangingPunct="0">
              <a:defRPr/>
            </a:lvl1pPr>
          </a:lstStyle>
          <a:p>
            <a:pPr>
              <a:defRPr/>
            </a:pPr>
            <a:endParaRPr lang="en-US"/>
          </a:p>
        </p:txBody>
      </p:sp>
      <p:sp>
        <p:nvSpPr>
          <p:cNvPr id="5" name="Rectangle 9"/>
          <p:cNvSpPr>
            <a:spLocks noGrp="1" noChangeArrowheads="1"/>
          </p:cNvSpPr>
          <p:nvPr>
            <p:ph type="ftr" sz="quarter" idx="11"/>
          </p:nvPr>
        </p:nvSpPr>
        <p:spPr/>
        <p:txBody>
          <a:bodyPr/>
          <a:lstStyle>
            <a:lvl1pPr eaLnBrk="0" hangingPunct="0">
              <a:defRPr/>
            </a:lvl1pPr>
          </a:lstStyle>
          <a:p>
            <a:pPr>
              <a:defRPr/>
            </a:pPr>
            <a:endParaRPr lang="en-US"/>
          </a:p>
        </p:txBody>
      </p:sp>
      <p:sp>
        <p:nvSpPr>
          <p:cNvPr id="6" name="Rectangle 10"/>
          <p:cNvSpPr>
            <a:spLocks noGrp="1" noChangeArrowheads="1"/>
          </p:cNvSpPr>
          <p:nvPr>
            <p:ph type="sldNum" sz="quarter" idx="12"/>
          </p:nvPr>
        </p:nvSpPr>
        <p:spPr/>
        <p:txBody>
          <a:bodyPr/>
          <a:lstStyle>
            <a:lvl1pPr eaLnBrk="0" hangingPunct="0">
              <a:defRPr/>
            </a:lvl1pPr>
          </a:lstStyle>
          <a:p>
            <a:pPr>
              <a:defRPr/>
            </a:pPr>
            <a:endParaRPr lang="en-US"/>
          </a:p>
        </p:txBody>
      </p:sp>
    </p:spTree>
    <p:extLst>
      <p:ext uri="{BB962C8B-B14F-4D97-AF65-F5344CB8AC3E}">
        <p14:creationId xmlns:p14="http://schemas.microsoft.com/office/powerpoint/2010/main" val="1813178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 Box 11"/>
          <p:cNvSpPr txBox="1">
            <a:spLocks noChangeArrowheads="1"/>
          </p:cNvSpPr>
          <p:nvPr userDrawn="1"/>
        </p:nvSpPr>
        <p:spPr bwMode="auto">
          <a:xfrm>
            <a:off x="5181600" y="6400800"/>
            <a:ext cx="6807200" cy="274638"/>
          </a:xfrm>
          <a:prstGeom prst="rect">
            <a:avLst/>
          </a:prstGeom>
          <a:noFill/>
          <a:ln w="9525">
            <a:noFill/>
            <a:miter lim="800000"/>
            <a:headEnd/>
            <a:tailEnd/>
          </a:ln>
          <a:effectLst/>
        </p:spPr>
        <p:txBody>
          <a:bodyPr>
            <a:spAutoFit/>
          </a:bodyPr>
          <a:lstStyle/>
          <a:p>
            <a:pPr>
              <a:spcBef>
                <a:spcPct val="50000"/>
              </a:spcBef>
              <a:defRPr/>
            </a:pPr>
            <a:r>
              <a:rPr lang="en-US" sz="1200">
                <a:solidFill>
                  <a:srgbClr val="996633"/>
                </a:solidFill>
                <a:latin typeface="Times New Roman" pitchFamily="18" charset="0"/>
                <a:cs typeface="Arial" charset="0"/>
              </a:rPr>
              <a:t>© 2009 Pearson Education, Upper Saddle River, NJ 07458. All Rights Reserved</a:t>
            </a:r>
          </a:p>
        </p:txBody>
      </p:sp>
      <p:sp>
        <p:nvSpPr>
          <p:cNvPr id="4" name="Rectangle 3"/>
          <p:cNvSpPr>
            <a:spLocks noChangeArrowheads="1"/>
          </p:cNvSpPr>
          <p:nvPr userDrawn="1"/>
        </p:nvSpPr>
        <p:spPr bwMode="auto">
          <a:xfrm>
            <a:off x="609600" y="457200"/>
            <a:ext cx="10871200" cy="5791200"/>
          </a:xfrm>
          <a:prstGeom prst="rect">
            <a:avLst/>
          </a:prstGeom>
          <a:solidFill>
            <a:srgbClr val="FFFFFF"/>
          </a:solidFill>
          <a:ln w="28575">
            <a:solidFill>
              <a:srgbClr val="996633"/>
            </a:solidFill>
            <a:miter lim="800000"/>
            <a:headEnd/>
            <a:tailEnd/>
          </a:ln>
          <a:effectLst/>
        </p:spPr>
        <p:txBody>
          <a:bodyPr wrap="none" anchor="ctr"/>
          <a:lstStyle/>
          <a:p>
            <a:pPr>
              <a:defRPr/>
            </a:pPr>
            <a:endParaRPr lang="en-US" sz="1800">
              <a:solidFill>
                <a:srgbClr val="000000"/>
              </a:solidFill>
              <a:cs typeface="Arial" charset="0"/>
            </a:endParaRPr>
          </a:p>
        </p:txBody>
      </p:sp>
    </p:spTree>
    <p:extLst>
      <p:ext uri="{BB962C8B-B14F-4D97-AF65-F5344CB8AC3E}">
        <p14:creationId xmlns:p14="http://schemas.microsoft.com/office/powerpoint/2010/main" val="41411033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1DF4682C-B461-4B44-8AC4-DB48BE0D22C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471936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C8C90B9D-D2E6-41D0-B8F7-D36D3B053F3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281765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6684" y="1827213"/>
            <a:ext cx="477308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02967" y="1827213"/>
            <a:ext cx="477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0"/>
          <p:cNvSpPr>
            <a:spLocks noGrp="1" noChangeArrowheads="1"/>
          </p:cNvSpPr>
          <p:nvPr>
            <p:ph type="sldNum" sz="quarter" idx="12"/>
          </p:nvPr>
        </p:nvSpPr>
        <p:spPr>
          <a:ln/>
        </p:spPr>
        <p:txBody>
          <a:bodyPr/>
          <a:lstStyle>
            <a:lvl1pPr>
              <a:defRPr/>
            </a:lvl1pPr>
          </a:lstStyle>
          <a:p>
            <a:pPr>
              <a:defRPr/>
            </a:pPr>
            <a:fld id="{09B033D9-E9F6-4A1D-800E-EE16866C703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74969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7"/>
          <p:cNvSpPr>
            <a:spLocks noGrp="1" noChangeArrowheads="1"/>
          </p:cNvSpPr>
          <p:nvPr>
            <p:ph type="sldNum" sz="quarter" idx="12"/>
          </p:nvPr>
        </p:nvSpPr>
        <p:spPr>
          <a:ln/>
        </p:spPr>
        <p:txBody>
          <a:bodyPr/>
          <a:lstStyle>
            <a:lvl1pPr>
              <a:defRPr/>
            </a:lvl1pPr>
          </a:lstStyle>
          <a:p>
            <a:pPr>
              <a:defRPr/>
            </a:pPr>
            <a:fld id="{F96F6AE5-7BB6-1B40-B0B0-965671724D45}" type="slidenum">
              <a:rPr lang="en-US" altLang="zh-CN"/>
              <a:pPr>
                <a:defRPr/>
              </a:pPr>
              <a:t>‹#›</a:t>
            </a:fld>
            <a:endParaRPr lang="en-US" altLang="zh-CN"/>
          </a:p>
        </p:txBody>
      </p:sp>
    </p:spTree>
    <p:extLst>
      <p:ext uri="{BB962C8B-B14F-4D97-AF65-F5344CB8AC3E}">
        <p14:creationId xmlns:p14="http://schemas.microsoft.com/office/powerpoint/2010/main" val="6864608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10"/>
          <p:cNvSpPr>
            <a:spLocks noGrp="1" noChangeArrowheads="1"/>
          </p:cNvSpPr>
          <p:nvPr>
            <p:ph type="sldNum" sz="quarter" idx="12"/>
          </p:nvPr>
        </p:nvSpPr>
        <p:spPr>
          <a:ln/>
        </p:spPr>
        <p:txBody>
          <a:bodyPr/>
          <a:lstStyle>
            <a:lvl1pPr>
              <a:defRPr/>
            </a:lvl1pPr>
          </a:lstStyle>
          <a:p>
            <a:pPr>
              <a:defRPr/>
            </a:pPr>
            <a:fld id="{5338EE60-2E8C-4198-9D86-9601A262102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121049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10"/>
          <p:cNvSpPr>
            <a:spLocks noGrp="1" noChangeArrowheads="1"/>
          </p:cNvSpPr>
          <p:nvPr>
            <p:ph type="sldNum" sz="quarter" idx="12"/>
          </p:nvPr>
        </p:nvSpPr>
        <p:spPr>
          <a:ln/>
        </p:spPr>
        <p:txBody>
          <a:bodyPr/>
          <a:lstStyle>
            <a:lvl1pPr>
              <a:defRPr/>
            </a:lvl1pPr>
          </a:lstStyle>
          <a:p>
            <a:pPr>
              <a:defRPr/>
            </a:pPr>
            <a:fld id="{A92000E1-9141-4F98-A9D5-695DB4DB957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898375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10"/>
          <p:cNvSpPr>
            <a:spLocks noGrp="1" noChangeArrowheads="1"/>
          </p:cNvSpPr>
          <p:nvPr>
            <p:ph type="sldNum" sz="quarter" idx="12"/>
          </p:nvPr>
        </p:nvSpPr>
        <p:spPr>
          <a:ln/>
        </p:spPr>
        <p:txBody>
          <a:bodyPr/>
          <a:lstStyle>
            <a:lvl1pPr>
              <a:defRPr/>
            </a:lvl1pPr>
          </a:lstStyle>
          <a:p>
            <a:pPr>
              <a:defRPr/>
            </a:pPr>
            <a:fld id="{D48D1FA1-CB37-4C9D-A684-BECC19996CC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1459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0"/>
          <p:cNvSpPr>
            <a:spLocks noGrp="1" noChangeArrowheads="1"/>
          </p:cNvSpPr>
          <p:nvPr>
            <p:ph type="sldNum" sz="quarter" idx="12"/>
          </p:nvPr>
        </p:nvSpPr>
        <p:spPr>
          <a:ln/>
        </p:spPr>
        <p:txBody>
          <a:bodyPr/>
          <a:lstStyle>
            <a:lvl1pPr>
              <a:defRPr/>
            </a:lvl1pPr>
          </a:lstStyle>
          <a:p>
            <a:pPr>
              <a:defRPr/>
            </a:pPr>
            <a:fld id="{9E99A047-AE85-4F58-8B7B-67E3B828584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907603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10"/>
          <p:cNvSpPr>
            <a:spLocks noGrp="1" noChangeArrowheads="1"/>
          </p:cNvSpPr>
          <p:nvPr>
            <p:ph type="sldNum" sz="quarter" idx="12"/>
          </p:nvPr>
        </p:nvSpPr>
        <p:spPr>
          <a:ln/>
        </p:spPr>
        <p:txBody>
          <a:bodyPr/>
          <a:lstStyle>
            <a:lvl1pPr>
              <a:defRPr/>
            </a:lvl1pPr>
          </a:lstStyle>
          <a:p>
            <a:pPr>
              <a:defRPr/>
            </a:pPr>
            <a:fld id="{31F759DB-8580-43A5-BB60-D4B257E410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23663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C340B48E-9D72-4BE2-A93B-84D1B259A15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6649021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884" y="301625"/>
            <a:ext cx="2436283" cy="56403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6684" y="301625"/>
            <a:ext cx="7112000" cy="5640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34A625ED-0E6D-4052-A7EE-9662A5FA0B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250746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A317EA-243E-4B43-A1FC-EBBEFDD76E54}"/>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ea typeface="ヒラギノ角ゴ Pro W3" panose="020B0300000000000000" pitchFamily="34" charset="-128"/>
              </a:defRPr>
            </a:lvl1pPr>
            <a:lvl2pPr marL="37931725" indent="-37474525" eaLnBrk="0" hangingPunct="0">
              <a:defRPr sz="2400">
                <a:solidFill>
                  <a:schemeClr val="tx1"/>
                </a:solidFill>
                <a:latin typeface="Times New Roman" panose="02020603050405020304" pitchFamily="18" charset="0"/>
                <a:ea typeface="ヒラギノ角ゴ Pro W3" panose="020B0300000000000000" pitchFamily="34" charset="-128"/>
              </a:defRPr>
            </a:lvl2pPr>
            <a:lvl3pPr eaLnBrk="0" hangingPunct="0">
              <a:defRPr sz="2400">
                <a:solidFill>
                  <a:schemeClr val="tx1"/>
                </a:solidFill>
                <a:latin typeface="Times New Roman" panose="02020603050405020304" pitchFamily="18" charset="0"/>
                <a:ea typeface="ヒラギノ角ゴ Pro W3" panose="020B0300000000000000" pitchFamily="34" charset="-128"/>
              </a:defRPr>
            </a:lvl3pPr>
            <a:lvl4pPr eaLnBrk="0" hangingPunct="0">
              <a:defRPr sz="2400">
                <a:solidFill>
                  <a:schemeClr val="tx1"/>
                </a:solidFill>
                <a:latin typeface="Times New Roman" panose="02020603050405020304" pitchFamily="18" charset="0"/>
                <a:ea typeface="ヒラギノ角ゴ Pro W3" panose="020B0300000000000000" pitchFamily="34" charset="-128"/>
              </a:defRPr>
            </a:lvl4pPr>
            <a:lvl5pPr eaLnBrk="0" hangingPunct="0">
              <a:defRPr sz="2400">
                <a:solidFill>
                  <a:schemeClr val="tx1"/>
                </a:solidFill>
                <a:latin typeface="Times New Roman" panose="02020603050405020304" pitchFamily="18" charset="0"/>
                <a:ea typeface="ヒラギノ角ゴ Pro W3" panose="020B0300000000000000"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9pPr>
          </a:lstStyle>
          <a:p>
            <a:pPr algn="ctr" rtl="1" eaLnBrk="1" hangingPunct="1">
              <a:defRPr/>
            </a:pPr>
            <a:endParaRPr lang="en-US" altLang="en-US" sz="2400">
              <a:solidFill>
                <a:srgbClr val="FFFFFF"/>
              </a:solidFill>
              <a:latin typeface="Tw Cen MT" panose="020B0602020104020603" pitchFamily="34" charset="77"/>
            </a:endParaRPr>
          </a:p>
        </p:txBody>
      </p:sp>
      <p:sp>
        <p:nvSpPr>
          <p:cNvPr id="5" name="Rectangle 4">
            <a:extLst>
              <a:ext uri="{FF2B5EF4-FFF2-40B4-BE49-F238E27FC236}">
                <a16:creationId xmlns:a16="http://schemas.microsoft.com/office/drawing/2014/main" id="{CEED3E6A-9265-BD48-9320-72F490A44CC3}"/>
              </a:ext>
            </a:extLst>
          </p:cNvPr>
          <p:cNvSpPr/>
          <p:nvPr/>
        </p:nvSpPr>
        <p:spPr>
          <a:xfrm>
            <a:off x="-12700" y="6053139"/>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ea typeface="ヒラギノ角ゴ Pro W3" panose="020B0300000000000000" pitchFamily="34" charset="-128"/>
              </a:defRPr>
            </a:lvl1pPr>
            <a:lvl2pPr marL="37931725" indent="-37474525" eaLnBrk="0" hangingPunct="0">
              <a:defRPr sz="2400">
                <a:solidFill>
                  <a:schemeClr val="tx1"/>
                </a:solidFill>
                <a:latin typeface="Times New Roman" panose="02020603050405020304" pitchFamily="18" charset="0"/>
                <a:ea typeface="ヒラギノ角ゴ Pro W3" panose="020B0300000000000000" pitchFamily="34" charset="-128"/>
              </a:defRPr>
            </a:lvl2pPr>
            <a:lvl3pPr eaLnBrk="0" hangingPunct="0">
              <a:defRPr sz="2400">
                <a:solidFill>
                  <a:schemeClr val="tx1"/>
                </a:solidFill>
                <a:latin typeface="Times New Roman" panose="02020603050405020304" pitchFamily="18" charset="0"/>
                <a:ea typeface="ヒラギノ角ゴ Pro W3" panose="020B0300000000000000" pitchFamily="34" charset="-128"/>
              </a:defRPr>
            </a:lvl3pPr>
            <a:lvl4pPr eaLnBrk="0" hangingPunct="0">
              <a:defRPr sz="2400">
                <a:solidFill>
                  <a:schemeClr val="tx1"/>
                </a:solidFill>
                <a:latin typeface="Times New Roman" panose="02020603050405020304" pitchFamily="18" charset="0"/>
                <a:ea typeface="ヒラギノ角ゴ Pro W3" panose="020B0300000000000000" pitchFamily="34" charset="-128"/>
              </a:defRPr>
            </a:lvl4pPr>
            <a:lvl5pPr eaLnBrk="0" hangingPunct="0">
              <a:defRPr sz="2400">
                <a:solidFill>
                  <a:schemeClr val="tx1"/>
                </a:solidFill>
                <a:latin typeface="Times New Roman" panose="02020603050405020304" pitchFamily="18" charset="0"/>
                <a:ea typeface="ヒラギノ角ゴ Pro W3" panose="020B0300000000000000"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9pPr>
          </a:lstStyle>
          <a:p>
            <a:pPr algn="ctr" rtl="1" eaLnBrk="1" hangingPunct="1">
              <a:defRPr/>
            </a:pPr>
            <a:endParaRPr lang="en-US" altLang="en-US" sz="2400">
              <a:solidFill>
                <a:srgbClr val="FFFFFF"/>
              </a:solidFill>
              <a:latin typeface="Tw Cen MT" panose="020B0602020104020603" pitchFamily="34" charset="77"/>
            </a:endParaRPr>
          </a:p>
        </p:txBody>
      </p:sp>
      <p:sp>
        <p:nvSpPr>
          <p:cNvPr id="6" name="Rectangle 5">
            <a:extLst>
              <a:ext uri="{FF2B5EF4-FFF2-40B4-BE49-F238E27FC236}">
                <a16:creationId xmlns:a16="http://schemas.microsoft.com/office/drawing/2014/main" id="{4B1DD93A-19E1-FA46-B105-ACFC2BDB6843}"/>
              </a:ext>
            </a:extLst>
          </p:cNvPr>
          <p:cNvSpPr/>
          <p:nvPr/>
        </p:nvSpPr>
        <p:spPr>
          <a:xfrm>
            <a:off x="3145368" y="6043614"/>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ea typeface="ヒラギノ角ゴ Pro W3" panose="020B0300000000000000" pitchFamily="34" charset="-128"/>
              </a:defRPr>
            </a:lvl1pPr>
            <a:lvl2pPr marL="37931725" indent="-37474525" eaLnBrk="0" hangingPunct="0">
              <a:defRPr sz="2400">
                <a:solidFill>
                  <a:schemeClr val="tx1"/>
                </a:solidFill>
                <a:latin typeface="Times New Roman" panose="02020603050405020304" pitchFamily="18" charset="0"/>
                <a:ea typeface="ヒラギノ角ゴ Pro W3" panose="020B0300000000000000" pitchFamily="34" charset="-128"/>
              </a:defRPr>
            </a:lvl2pPr>
            <a:lvl3pPr eaLnBrk="0" hangingPunct="0">
              <a:defRPr sz="2400">
                <a:solidFill>
                  <a:schemeClr val="tx1"/>
                </a:solidFill>
                <a:latin typeface="Times New Roman" panose="02020603050405020304" pitchFamily="18" charset="0"/>
                <a:ea typeface="ヒラギノ角ゴ Pro W3" panose="020B0300000000000000" pitchFamily="34" charset="-128"/>
              </a:defRPr>
            </a:lvl3pPr>
            <a:lvl4pPr eaLnBrk="0" hangingPunct="0">
              <a:defRPr sz="2400">
                <a:solidFill>
                  <a:schemeClr val="tx1"/>
                </a:solidFill>
                <a:latin typeface="Times New Roman" panose="02020603050405020304" pitchFamily="18" charset="0"/>
                <a:ea typeface="ヒラギノ角ゴ Pro W3" panose="020B0300000000000000" pitchFamily="34" charset="-128"/>
              </a:defRPr>
            </a:lvl4pPr>
            <a:lvl5pPr eaLnBrk="0" hangingPunct="0">
              <a:defRPr sz="2400">
                <a:solidFill>
                  <a:schemeClr val="tx1"/>
                </a:solidFill>
                <a:latin typeface="Times New Roman" panose="02020603050405020304" pitchFamily="18" charset="0"/>
                <a:ea typeface="ヒラギノ角ゴ Pro W3" panose="020B0300000000000000"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9pPr>
          </a:lstStyle>
          <a:p>
            <a:pPr algn="ctr" rtl="1" eaLnBrk="1" hangingPunct="1">
              <a:defRPr/>
            </a:pPr>
            <a:endParaRPr lang="en-US" altLang="en-US" sz="2400">
              <a:solidFill>
                <a:srgbClr val="FFFFFF"/>
              </a:solidFill>
              <a:latin typeface="Tw Cen MT" panose="020B0602020104020603" pitchFamily="34" charset="77"/>
            </a:endParaRPr>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Slide Number Placeholder 28">
            <a:extLst>
              <a:ext uri="{FF2B5EF4-FFF2-40B4-BE49-F238E27FC236}">
                <a16:creationId xmlns:a16="http://schemas.microsoft.com/office/drawing/2014/main" id="{F79C53B3-3900-6348-BEC9-704C440515CF}"/>
              </a:ext>
            </a:extLst>
          </p:cNvPr>
          <p:cNvSpPr>
            <a:spLocks noGrp="1"/>
          </p:cNvSpPr>
          <p:nvPr>
            <p:ph type="sldNum" sz="quarter" idx="10"/>
          </p:nvPr>
        </p:nvSpPr>
        <p:spPr>
          <a:xfrm>
            <a:off x="10668000" y="228600"/>
            <a:ext cx="1117600" cy="381000"/>
          </a:xfrm>
        </p:spPr>
        <p:txBody>
          <a:bodyPr/>
          <a:lstStyle>
            <a:lvl1pPr>
              <a:defRPr>
                <a:solidFill>
                  <a:schemeClr val="tx2"/>
                </a:solidFill>
              </a:defRPr>
            </a:lvl1pPr>
          </a:lstStyle>
          <a:p>
            <a:pPr>
              <a:defRPr/>
            </a:pPr>
            <a:fld id="{2198A1D5-A6F1-3D46-AFD4-643CE098971E}" type="slidenum">
              <a:rPr lang="he-IL" altLang="en-US"/>
              <a:pPr>
                <a:defRPr/>
              </a:pPr>
              <a:t>‹#›</a:t>
            </a:fld>
            <a:endParaRPr lang="en-US" altLang="en-US"/>
          </a:p>
        </p:txBody>
      </p:sp>
    </p:spTree>
    <p:extLst>
      <p:ext uri="{BB962C8B-B14F-4D97-AF65-F5344CB8AC3E}">
        <p14:creationId xmlns:p14="http://schemas.microsoft.com/office/powerpoint/2010/main" val="2395291746"/>
      </p:ext>
    </p:extLst>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lang="en-US"/>
              <a:t>Click to edit Master title style</a:t>
            </a:r>
          </a:p>
        </p:txBody>
      </p:sp>
      <p:sp>
        <p:nvSpPr>
          <p:cNvPr id="8" name="Content Placeholder 7"/>
          <p:cNvSpPr>
            <a:spLocks noGrp="1"/>
          </p:cNvSpPr>
          <p:nvPr>
            <p:ph sz="quarter" idx="1"/>
          </p:nvPr>
        </p:nvSpPr>
        <p:spPr>
          <a:xfrm>
            <a:off x="816864" y="1600200"/>
            <a:ext cx="108712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a16="http://schemas.microsoft.com/office/drawing/2014/main" id="{922BA379-B5DF-C64B-BB12-56267863B712}"/>
              </a:ext>
            </a:extLst>
          </p:cNvPr>
          <p:cNvSpPr>
            <a:spLocks noGrp="1"/>
          </p:cNvSpPr>
          <p:nvPr>
            <p:ph type="sldNum" sz="quarter" idx="10"/>
          </p:nvPr>
        </p:nvSpPr>
        <p:spPr/>
        <p:txBody>
          <a:bodyPr/>
          <a:lstStyle>
            <a:lvl1pPr>
              <a:defRPr/>
            </a:lvl1pPr>
          </a:lstStyle>
          <a:p>
            <a:pPr>
              <a:defRPr/>
            </a:pPr>
            <a:fld id="{6EBC4C27-98C3-274D-81FB-3613B41542F8}" type="slidenum">
              <a:rPr lang="en-US" altLang="en-US"/>
              <a:pPr>
                <a:defRPr/>
              </a:pPr>
              <a:t>‹#›</a:t>
            </a:fld>
            <a:endParaRPr lang="en-US" altLang="en-US"/>
          </a:p>
        </p:txBody>
      </p:sp>
    </p:spTree>
    <p:extLst>
      <p:ext uri="{BB962C8B-B14F-4D97-AF65-F5344CB8AC3E}">
        <p14:creationId xmlns:p14="http://schemas.microsoft.com/office/powerpoint/2010/main" val="17224166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06D8E2-D97A-1B4A-B6CC-630CC78C8401}"/>
              </a:ext>
            </a:extLst>
          </p:cNvPr>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ea typeface="ヒラギノ角ゴ Pro W3" panose="020B0300000000000000" pitchFamily="34" charset="-128"/>
              </a:defRPr>
            </a:lvl1pPr>
            <a:lvl2pPr marL="37931725" indent="-37474525" eaLnBrk="0" hangingPunct="0">
              <a:defRPr sz="2400">
                <a:solidFill>
                  <a:schemeClr val="tx1"/>
                </a:solidFill>
                <a:latin typeface="Times New Roman" panose="02020603050405020304" pitchFamily="18" charset="0"/>
                <a:ea typeface="ヒラギノ角ゴ Pro W3" panose="020B0300000000000000" pitchFamily="34" charset="-128"/>
              </a:defRPr>
            </a:lvl2pPr>
            <a:lvl3pPr eaLnBrk="0" hangingPunct="0">
              <a:defRPr sz="2400">
                <a:solidFill>
                  <a:schemeClr val="tx1"/>
                </a:solidFill>
                <a:latin typeface="Times New Roman" panose="02020603050405020304" pitchFamily="18" charset="0"/>
                <a:ea typeface="ヒラギノ角ゴ Pro W3" panose="020B0300000000000000" pitchFamily="34" charset="-128"/>
              </a:defRPr>
            </a:lvl3pPr>
            <a:lvl4pPr eaLnBrk="0" hangingPunct="0">
              <a:defRPr sz="2400">
                <a:solidFill>
                  <a:schemeClr val="tx1"/>
                </a:solidFill>
                <a:latin typeface="Times New Roman" panose="02020603050405020304" pitchFamily="18" charset="0"/>
                <a:ea typeface="ヒラギノ角ゴ Pro W3" panose="020B0300000000000000" pitchFamily="34" charset="-128"/>
              </a:defRPr>
            </a:lvl4pPr>
            <a:lvl5pPr eaLnBrk="0" hangingPunct="0">
              <a:defRPr sz="2400">
                <a:solidFill>
                  <a:schemeClr val="tx1"/>
                </a:solidFill>
                <a:latin typeface="Times New Roman" panose="02020603050405020304" pitchFamily="18" charset="0"/>
                <a:ea typeface="ヒラギノ角ゴ Pro W3" panose="020B0300000000000000"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9pPr>
          </a:lstStyle>
          <a:p>
            <a:pPr algn="ctr" rtl="1" eaLnBrk="1" hangingPunct="1">
              <a:defRPr/>
            </a:pPr>
            <a:endParaRPr lang="en-US" altLang="en-US" sz="2400">
              <a:solidFill>
                <a:srgbClr val="FFFFFF"/>
              </a:solidFill>
              <a:latin typeface="Tw Cen MT" panose="020B0602020104020603" pitchFamily="34" charset="77"/>
            </a:endParaRPr>
          </a:p>
        </p:txBody>
      </p:sp>
      <p:sp>
        <p:nvSpPr>
          <p:cNvPr id="5" name="Rectangle 4">
            <a:extLst>
              <a:ext uri="{FF2B5EF4-FFF2-40B4-BE49-F238E27FC236}">
                <a16:creationId xmlns:a16="http://schemas.microsoft.com/office/drawing/2014/main" id="{8869CEEE-6DEB-F448-B770-13113EA8215E}"/>
              </a:ext>
            </a:extLst>
          </p:cNvPr>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ea typeface="ヒラギノ角ゴ Pro W3" panose="020B0300000000000000" pitchFamily="34" charset="-128"/>
              </a:defRPr>
            </a:lvl1pPr>
            <a:lvl2pPr marL="37931725" indent="-37474525" eaLnBrk="0" hangingPunct="0">
              <a:defRPr sz="2400">
                <a:solidFill>
                  <a:schemeClr val="tx1"/>
                </a:solidFill>
                <a:latin typeface="Times New Roman" panose="02020603050405020304" pitchFamily="18" charset="0"/>
                <a:ea typeface="ヒラギノ角ゴ Pro W3" panose="020B0300000000000000" pitchFamily="34" charset="-128"/>
              </a:defRPr>
            </a:lvl2pPr>
            <a:lvl3pPr eaLnBrk="0" hangingPunct="0">
              <a:defRPr sz="2400">
                <a:solidFill>
                  <a:schemeClr val="tx1"/>
                </a:solidFill>
                <a:latin typeface="Times New Roman" panose="02020603050405020304" pitchFamily="18" charset="0"/>
                <a:ea typeface="ヒラギノ角ゴ Pro W3" panose="020B0300000000000000" pitchFamily="34" charset="-128"/>
              </a:defRPr>
            </a:lvl3pPr>
            <a:lvl4pPr eaLnBrk="0" hangingPunct="0">
              <a:defRPr sz="2400">
                <a:solidFill>
                  <a:schemeClr val="tx1"/>
                </a:solidFill>
                <a:latin typeface="Times New Roman" panose="02020603050405020304" pitchFamily="18" charset="0"/>
                <a:ea typeface="ヒラギノ角ゴ Pro W3" panose="020B0300000000000000" pitchFamily="34" charset="-128"/>
              </a:defRPr>
            </a:lvl4pPr>
            <a:lvl5pPr eaLnBrk="0" hangingPunct="0">
              <a:defRPr sz="2400">
                <a:solidFill>
                  <a:schemeClr val="tx1"/>
                </a:solidFill>
                <a:latin typeface="Times New Roman" panose="02020603050405020304" pitchFamily="18" charset="0"/>
                <a:ea typeface="ヒラギノ角ゴ Pro W3" panose="020B0300000000000000"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9pPr>
          </a:lstStyle>
          <a:p>
            <a:pPr algn="ctr" rtl="1" eaLnBrk="1" hangingPunct="1">
              <a:defRPr/>
            </a:pPr>
            <a:endParaRPr lang="en-US" altLang="en-US" sz="2400">
              <a:solidFill>
                <a:srgbClr val="FFFFFF"/>
              </a:solidFill>
              <a:latin typeface="Tw Cen MT" panose="020B0602020104020603" pitchFamily="34" charset="77"/>
            </a:endParaRPr>
          </a:p>
        </p:txBody>
      </p:sp>
      <p:sp>
        <p:nvSpPr>
          <p:cNvPr id="6" name="Rectangle 5">
            <a:extLst>
              <a:ext uri="{FF2B5EF4-FFF2-40B4-BE49-F238E27FC236}">
                <a16:creationId xmlns:a16="http://schemas.microsoft.com/office/drawing/2014/main" id="{99165874-13B9-5A43-A53B-AA75A425B041}"/>
              </a:ext>
            </a:extLst>
          </p:cNvPr>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ea typeface="ヒラギノ角ゴ Pro W3" panose="020B0300000000000000" pitchFamily="34" charset="-128"/>
              </a:defRPr>
            </a:lvl1pPr>
            <a:lvl2pPr marL="37931725" indent="-37474525" eaLnBrk="0" hangingPunct="0">
              <a:defRPr sz="2400">
                <a:solidFill>
                  <a:schemeClr val="tx1"/>
                </a:solidFill>
                <a:latin typeface="Times New Roman" panose="02020603050405020304" pitchFamily="18" charset="0"/>
                <a:ea typeface="ヒラギノ角ゴ Pro W3" panose="020B0300000000000000" pitchFamily="34" charset="-128"/>
              </a:defRPr>
            </a:lvl2pPr>
            <a:lvl3pPr eaLnBrk="0" hangingPunct="0">
              <a:defRPr sz="2400">
                <a:solidFill>
                  <a:schemeClr val="tx1"/>
                </a:solidFill>
                <a:latin typeface="Times New Roman" panose="02020603050405020304" pitchFamily="18" charset="0"/>
                <a:ea typeface="ヒラギノ角ゴ Pro W3" panose="020B0300000000000000" pitchFamily="34" charset="-128"/>
              </a:defRPr>
            </a:lvl3pPr>
            <a:lvl4pPr eaLnBrk="0" hangingPunct="0">
              <a:defRPr sz="2400">
                <a:solidFill>
                  <a:schemeClr val="tx1"/>
                </a:solidFill>
                <a:latin typeface="Times New Roman" panose="02020603050405020304" pitchFamily="18" charset="0"/>
                <a:ea typeface="ヒラギノ角ゴ Pro W3" panose="020B0300000000000000" pitchFamily="34" charset="-128"/>
              </a:defRPr>
            </a:lvl4pPr>
            <a:lvl5pPr eaLnBrk="0" hangingPunct="0">
              <a:defRPr sz="2400">
                <a:solidFill>
                  <a:schemeClr val="tx1"/>
                </a:solidFill>
                <a:latin typeface="Times New Roman" panose="02020603050405020304" pitchFamily="18" charset="0"/>
                <a:ea typeface="ヒラギノ角ゴ Pro W3" panose="020B0300000000000000"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9pPr>
          </a:lstStyle>
          <a:p>
            <a:pPr algn="ctr" rtl="1" eaLnBrk="1" hangingPunct="1">
              <a:defRPr/>
            </a:pPr>
            <a:endParaRPr lang="en-US" altLang="en-US" sz="2400">
              <a:solidFill>
                <a:srgbClr val="FFFFFF"/>
              </a:solidFill>
              <a:latin typeface="Tw Cen MT" panose="020B0602020104020603" pitchFamily="34" charset="77"/>
            </a:endParaRPr>
          </a:p>
        </p:txBody>
      </p:sp>
      <p:sp>
        <p:nvSpPr>
          <p:cNvPr id="3" name="Text Placeholder 2"/>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en-US"/>
              <a:t>Click to edit Master title style</a:t>
            </a:r>
          </a:p>
        </p:txBody>
      </p:sp>
      <p:sp>
        <p:nvSpPr>
          <p:cNvPr id="7" name="Slide Number Placeholder 12">
            <a:extLst>
              <a:ext uri="{FF2B5EF4-FFF2-40B4-BE49-F238E27FC236}">
                <a16:creationId xmlns:a16="http://schemas.microsoft.com/office/drawing/2014/main" id="{1AAAE8BC-0E26-2E4F-8283-A6C29EDAFDA5}"/>
              </a:ext>
            </a:extLst>
          </p:cNvPr>
          <p:cNvSpPr>
            <a:spLocks noGrp="1"/>
          </p:cNvSpPr>
          <p:nvPr>
            <p:ph type="sldNum" sz="quarter" idx="10"/>
          </p:nvPr>
        </p:nvSpPr>
        <p:spPr>
          <a:xfrm>
            <a:off x="0" y="1752601"/>
            <a:ext cx="1727200" cy="701675"/>
          </a:xfrm>
        </p:spPr>
        <p:txBody>
          <a:bodyPr>
            <a:noAutofit/>
          </a:bodyPr>
          <a:lstStyle>
            <a:lvl1pPr>
              <a:defRPr sz="2400"/>
            </a:lvl1pPr>
          </a:lstStyle>
          <a:p>
            <a:pPr>
              <a:defRPr/>
            </a:pPr>
            <a:fld id="{D089F65A-2D8B-6347-9D8C-038C4EE7F4A6}" type="slidenum">
              <a:rPr lang="en-US" altLang="en-US"/>
              <a:pPr>
                <a:defRPr/>
              </a:pPr>
              <a:t>‹#›</a:t>
            </a:fld>
            <a:endParaRPr lang="en-US" altLang="en-US"/>
          </a:p>
        </p:txBody>
      </p:sp>
    </p:spTree>
    <p:extLst>
      <p:ext uri="{BB962C8B-B14F-4D97-AF65-F5344CB8AC3E}">
        <p14:creationId xmlns:p14="http://schemas.microsoft.com/office/powerpoint/2010/main" val="16484832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7"/>
          <p:cNvSpPr>
            <a:spLocks noGrp="1" noChangeArrowheads="1"/>
          </p:cNvSpPr>
          <p:nvPr>
            <p:ph type="sldNum" sz="quarter" idx="12"/>
          </p:nvPr>
        </p:nvSpPr>
        <p:spPr>
          <a:ln/>
        </p:spPr>
        <p:txBody>
          <a:bodyPr/>
          <a:lstStyle>
            <a:lvl1pPr>
              <a:defRPr/>
            </a:lvl1pPr>
          </a:lstStyle>
          <a:p>
            <a:pPr>
              <a:defRPr/>
            </a:pPr>
            <a:fld id="{B58B59D6-FDD3-E045-8CAA-DDF00597E39F}" type="slidenum">
              <a:rPr lang="en-US" altLang="zh-CN"/>
              <a:pPr>
                <a:defRPr/>
              </a:pPr>
              <a:t>‹#›</a:t>
            </a:fld>
            <a:endParaRPr lang="en-US" altLang="zh-CN"/>
          </a:p>
        </p:txBody>
      </p:sp>
    </p:spTree>
    <p:extLst>
      <p:ext uri="{BB962C8B-B14F-4D97-AF65-F5344CB8AC3E}">
        <p14:creationId xmlns:p14="http://schemas.microsoft.com/office/powerpoint/2010/main" val="11110653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a:extLst>
              <a:ext uri="{FF2B5EF4-FFF2-40B4-BE49-F238E27FC236}">
                <a16:creationId xmlns:a16="http://schemas.microsoft.com/office/drawing/2014/main" id="{451ED435-15E3-3240-9FAC-758FCF4C6B9F}"/>
              </a:ext>
            </a:extLst>
          </p:cNvPr>
          <p:cNvSpPr>
            <a:spLocks noGrp="1"/>
          </p:cNvSpPr>
          <p:nvPr>
            <p:ph type="dt" sz="half" idx="10"/>
          </p:nvPr>
        </p:nvSpPr>
        <p:spPr>
          <a:xfrm>
            <a:off x="8128000" y="6248401"/>
            <a:ext cx="3556000" cy="365125"/>
          </a:xfrm>
          <a:prstGeom prst="rect">
            <a:avLst/>
          </a:prstGeom>
        </p:spPr>
        <p:txBody>
          <a:bodyPr vert="horz" wrap="square" lIns="91440" tIns="45720" rIns="91440" bIns="45720" numCol="1" anchor="t" anchorCtr="0" compatLnSpc="1">
            <a:prstTxWarp prst="textNoShape">
              <a:avLst/>
            </a:prstTxWarp>
          </a:bodyPr>
          <a:lstStyle>
            <a:lvl1pPr algn="r" rtl="1" eaLnBrk="1" hangingPunct="1">
              <a:defRPr/>
            </a:lvl1pPr>
          </a:lstStyle>
          <a:p>
            <a:pPr>
              <a:defRPr/>
            </a:pPr>
            <a:fld id="{DFAE8ADB-6755-9C46-BAB7-14EBAF4DF01A}" type="datetime1">
              <a:rPr lang="en-US" altLang="en-US"/>
              <a:pPr>
                <a:defRPr/>
              </a:pPr>
              <a:t>11/21/2019</a:t>
            </a:fld>
            <a:endParaRPr lang="en-US" altLang="en-US"/>
          </a:p>
        </p:txBody>
      </p:sp>
      <p:sp>
        <p:nvSpPr>
          <p:cNvPr id="6" name="Slide Number Placeholder 9">
            <a:extLst>
              <a:ext uri="{FF2B5EF4-FFF2-40B4-BE49-F238E27FC236}">
                <a16:creationId xmlns:a16="http://schemas.microsoft.com/office/drawing/2014/main" id="{A3C8778A-8AF2-A04A-8137-85D5D893A75D}"/>
              </a:ext>
            </a:extLst>
          </p:cNvPr>
          <p:cNvSpPr>
            <a:spLocks noGrp="1"/>
          </p:cNvSpPr>
          <p:nvPr>
            <p:ph type="sldNum" sz="quarter" idx="11"/>
          </p:nvPr>
        </p:nvSpPr>
        <p:spPr/>
        <p:txBody>
          <a:bodyPr/>
          <a:lstStyle>
            <a:lvl1pPr>
              <a:defRPr/>
            </a:lvl1pPr>
          </a:lstStyle>
          <a:p>
            <a:pPr>
              <a:defRPr/>
            </a:pPr>
            <a:fld id="{43BD913B-2D37-F941-9B86-80F5CCA2ED3B}" type="slidenum">
              <a:rPr lang="en-US" altLang="en-US"/>
              <a:pPr>
                <a:defRPr/>
              </a:pPr>
              <a:t>‹#›</a:t>
            </a:fld>
            <a:endParaRPr lang="en-US" altLang="en-US"/>
          </a:p>
        </p:txBody>
      </p:sp>
    </p:spTree>
    <p:extLst>
      <p:ext uri="{BB962C8B-B14F-4D97-AF65-F5344CB8AC3E}">
        <p14:creationId xmlns:p14="http://schemas.microsoft.com/office/powerpoint/2010/main" val="391684085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a:extLst>
              <a:ext uri="{FF2B5EF4-FFF2-40B4-BE49-F238E27FC236}">
                <a16:creationId xmlns:a16="http://schemas.microsoft.com/office/drawing/2014/main" id="{AF553234-B708-514B-94EC-37164D9C8188}"/>
              </a:ext>
            </a:extLst>
          </p:cNvPr>
          <p:cNvSpPr>
            <a:spLocks noGrp="1"/>
          </p:cNvSpPr>
          <p:nvPr>
            <p:ph type="dt" sz="half" idx="10"/>
          </p:nvPr>
        </p:nvSpPr>
        <p:spPr>
          <a:xfrm>
            <a:off x="8128000" y="6248401"/>
            <a:ext cx="3556000" cy="365125"/>
          </a:xfrm>
          <a:prstGeom prst="rect">
            <a:avLst/>
          </a:prstGeom>
        </p:spPr>
        <p:txBody>
          <a:bodyPr vert="horz" wrap="square" lIns="91440" tIns="45720" rIns="91440" bIns="45720" numCol="1" anchor="t" anchorCtr="0" compatLnSpc="1">
            <a:prstTxWarp prst="textNoShape">
              <a:avLst/>
            </a:prstTxWarp>
          </a:bodyPr>
          <a:lstStyle>
            <a:lvl1pPr algn="r" rtl="1" eaLnBrk="1" hangingPunct="1">
              <a:defRPr/>
            </a:lvl1pPr>
          </a:lstStyle>
          <a:p>
            <a:pPr>
              <a:defRPr/>
            </a:pPr>
            <a:fld id="{CBFF307D-B03C-8240-903E-C906B2A9B0F7}" type="datetime1">
              <a:rPr lang="en-US" altLang="en-US"/>
              <a:pPr>
                <a:defRPr/>
              </a:pPr>
              <a:t>11/21/2019</a:t>
            </a:fld>
            <a:endParaRPr lang="en-US" altLang="en-US"/>
          </a:p>
        </p:txBody>
      </p:sp>
      <p:sp>
        <p:nvSpPr>
          <p:cNvPr id="8" name="Slide Number Placeholder 11">
            <a:extLst>
              <a:ext uri="{FF2B5EF4-FFF2-40B4-BE49-F238E27FC236}">
                <a16:creationId xmlns:a16="http://schemas.microsoft.com/office/drawing/2014/main" id="{0F82480E-EF6D-4741-86B5-67AB22E9DDF1}"/>
              </a:ext>
            </a:extLst>
          </p:cNvPr>
          <p:cNvSpPr>
            <a:spLocks noGrp="1"/>
          </p:cNvSpPr>
          <p:nvPr>
            <p:ph type="sldNum" sz="quarter" idx="11"/>
          </p:nvPr>
        </p:nvSpPr>
        <p:spPr/>
        <p:txBody>
          <a:bodyPr/>
          <a:lstStyle>
            <a:lvl1pPr>
              <a:defRPr/>
            </a:lvl1pPr>
          </a:lstStyle>
          <a:p>
            <a:pPr>
              <a:defRPr/>
            </a:pPr>
            <a:fld id="{17052113-1630-C942-B4F5-8BE88331C595}" type="slidenum">
              <a:rPr lang="en-US" altLang="en-US"/>
              <a:pPr>
                <a:defRPr/>
              </a:pPr>
              <a:t>‹#›</a:t>
            </a:fld>
            <a:endParaRPr lang="en-US" altLang="en-US"/>
          </a:p>
        </p:txBody>
      </p:sp>
    </p:spTree>
    <p:extLst>
      <p:ext uri="{BB962C8B-B14F-4D97-AF65-F5344CB8AC3E}">
        <p14:creationId xmlns:p14="http://schemas.microsoft.com/office/powerpoint/2010/main" val="13715945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F88E52-A113-954B-9C90-626BA784F54D}"/>
              </a:ext>
            </a:extLst>
          </p:cNvPr>
          <p:cNvSpPr>
            <a:spLocks noGrp="1"/>
          </p:cNvSpPr>
          <p:nvPr>
            <p:ph type="dt" sz="half" idx="10"/>
          </p:nvPr>
        </p:nvSpPr>
        <p:spPr>
          <a:xfrm>
            <a:off x="8128000" y="6248401"/>
            <a:ext cx="3556000" cy="365125"/>
          </a:xfrm>
          <a:prstGeom prst="rect">
            <a:avLst/>
          </a:prstGeom>
        </p:spPr>
        <p:txBody>
          <a:bodyPr vert="horz" wrap="square" lIns="91440" tIns="45720" rIns="91440" bIns="45720" numCol="1" anchor="t" anchorCtr="0" compatLnSpc="1">
            <a:prstTxWarp prst="textNoShape">
              <a:avLst/>
            </a:prstTxWarp>
          </a:bodyPr>
          <a:lstStyle>
            <a:lvl1pPr algn="r" rtl="1" eaLnBrk="1" hangingPunct="1">
              <a:defRPr/>
            </a:lvl1pPr>
          </a:lstStyle>
          <a:p>
            <a:pPr>
              <a:defRPr/>
            </a:pPr>
            <a:fld id="{14C73FDF-FA44-1B40-BA13-638F03DD9DED}" type="datetime1">
              <a:rPr lang="en-US" altLang="en-US"/>
              <a:pPr>
                <a:defRPr/>
              </a:pPr>
              <a:t>11/21/2019</a:t>
            </a:fld>
            <a:endParaRPr lang="en-US" altLang="en-US"/>
          </a:p>
        </p:txBody>
      </p:sp>
      <p:sp>
        <p:nvSpPr>
          <p:cNvPr id="4" name="Slide Number Placeholder 4">
            <a:extLst>
              <a:ext uri="{FF2B5EF4-FFF2-40B4-BE49-F238E27FC236}">
                <a16:creationId xmlns:a16="http://schemas.microsoft.com/office/drawing/2014/main" id="{4AC0E3D6-5163-3847-A04D-095364E5C8E0}"/>
              </a:ext>
            </a:extLst>
          </p:cNvPr>
          <p:cNvSpPr>
            <a:spLocks noGrp="1"/>
          </p:cNvSpPr>
          <p:nvPr>
            <p:ph type="sldNum" sz="quarter" idx="11"/>
          </p:nvPr>
        </p:nvSpPr>
        <p:spPr/>
        <p:txBody>
          <a:bodyPr/>
          <a:lstStyle>
            <a:lvl1pPr>
              <a:defRPr/>
            </a:lvl1pPr>
          </a:lstStyle>
          <a:p>
            <a:pPr>
              <a:defRPr/>
            </a:pPr>
            <a:fld id="{9DB3E3FA-6419-384A-968E-BF0574B9AE99}" type="slidenum">
              <a:rPr lang="en-US" altLang="en-US"/>
              <a:pPr>
                <a:defRPr/>
              </a:pPr>
              <a:t>‹#›</a:t>
            </a:fld>
            <a:endParaRPr lang="en-US" altLang="en-US"/>
          </a:p>
        </p:txBody>
      </p:sp>
    </p:spTree>
    <p:extLst>
      <p:ext uri="{BB962C8B-B14F-4D97-AF65-F5344CB8AC3E}">
        <p14:creationId xmlns:p14="http://schemas.microsoft.com/office/powerpoint/2010/main" val="42939546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837B5C-39A2-5945-A3E8-B5EABD129C62}"/>
              </a:ext>
            </a:extLst>
          </p:cNvPr>
          <p:cNvSpPr>
            <a:spLocks noGrp="1"/>
          </p:cNvSpPr>
          <p:nvPr>
            <p:ph type="dt" sz="half" idx="10"/>
          </p:nvPr>
        </p:nvSpPr>
        <p:spPr>
          <a:xfrm>
            <a:off x="8128000" y="6248401"/>
            <a:ext cx="3556000" cy="365125"/>
          </a:xfrm>
          <a:prstGeom prst="rect">
            <a:avLst/>
          </a:prstGeom>
        </p:spPr>
        <p:txBody>
          <a:bodyPr vert="horz" wrap="square" lIns="91440" tIns="45720" rIns="91440" bIns="45720" numCol="1" anchor="t" anchorCtr="0" compatLnSpc="1">
            <a:prstTxWarp prst="textNoShape">
              <a:avLst/>
            </a:prstTxWarp>
          </a:bodyPr>
          <a:lstStyle>
            <a:lvl1pPr algn="r" rtl="1" eaLnBrk="1" hangingPunct="1">
              <a:defRPr/>
            </a:lvl1pPr>
          </a:lstStyle>
          <a:p>
            <a:pPr>
              <a:defRPr/>
            </a:pPr>
            <a:fld id="{95D1EFA5-CC8E-7748-8D3A-349ED1EE022A}" type="datetime1">
              <a:rPr lang="en-US" altLang="en-US"/>
              <a:pPr>
                <a:defRPr/>
              </a:pPr>
              <a:t>11/21/2019</a:t>
            </a:fld>
            <a:endParaRPr lang="en-US" altLang="en-US"/>
          </a:p>
        </p:txBody>
      </p:sp>
      <p:sp>
        <p:nvSpPr>
          <p:cNvPr id="3" name="Footer Placeholder 2">
            <a:extLst>
              <a:ext uri="{FF2B5EF4-FFF2-40B4-BE49-F238E27FC236}">
                <a16:creationId xmlns:a16="http://schemas.microsoft.com/office/drawing/2014/main" id="{74AAFFE1-4233-AF48-BE1D-2647BCC1DA7C}"/>
              </a:ext>
            </a:extLst>
          </p:cNvPr>
          <p:cNvSpPr>
            <a:spLocks noGrp="1"/>
          </p:cNvSpPr>
          <p:nvPr>
            <p:ph type="ftr" sz="quarter" idx="11"/>
          </p:nvPr>
        </p:nvSpPr>
        <p:spPr>
          <a:xfrm>
            <a:off x="812801" y="6248401"/>
            <a:ext cx="7228417" cy="365125"/>
          </a:xfrm>
          <a:prstGeom prst="rect">
            <a:avLst/>
          </a:prstGeom>
        </p:spPr>
        <p:txBody>
          <a:bodyPr vert="horz" wrap="square" lIns="91440" tIns="45720" rIns="91440" bIns="45720" numCol="1" anchor="t" anchorCtr="0" compatLnSpc="1">
            <a:prstTxWarp prst="textNoShape">
              <a:avLst/>
            </a:prstTxWarp>
          </a:bodyPr>
          <a:lstStyle>
            <a:lvl1pPr algn="r" rtl="1" eaLnBrk="1" hangingPunct="1">
              <a:defRPr/>
            </a:lvl1pPr>
          </a:lstStyle>
          <a:p>
            <a:pPr>
              <a:defRPr/>
            </a:pPr>
            <a:r>
              <a:rPr lang="en-US" altLang="en-US"/>
              <a:t>A. Frank - P. Weisberg</a:t>
            </a:r>
          </a:p>
        </p:txBody>
      </p:sp>
      <p:sp>
        <p:nvSpPr>
          <p:cNvPr id="4" name="Slide Number Placeholder 3">
            <a:extLst>
              <a:ext uri="{FF2B5EF4-FFF2-40B4-BE49-F238E27FC236}">
                <a16:creationId xmlns:a16="http://schemas.microsoft.com/office/drawing/2014/main" id="{7E4BF984-0EB4-D841-9F13-64FF7891B326}"/>
              </a:ext>
            </a:extLst>
          </p:cNvPr>
          <p:cNvSpPr>
            <a:spLocks noGrp="1"/>
          </p:cNvSpPr>
          <p:nvPr>
            <p:ph type="sldNum" sz="quarter" idx="12"/>
          </p:nvPr>
        </p:nvSpPr>
        <p:spPr>
          <a:xfrm>
            <a:off x="0" y="6248400"/>
            <a:ext cx="711200" cy="381000"/>
          </a:xfrm>
        </p:spPr>
        <p:txBody>
          <a:bodyPr/>
          <a:lstStyle>
            <a:lvl1pPr>
              <a:defRPr>
                <a:solidFill>
                  <a:schemeClr val="tx2"/>
                </a:solidFill>
              </a:defRPr>
            </a:lvl1pPr>
          </a:lstStyle>
          <a:p>
            <a:pPr>
              <a:defRPr/>
            </a:pPr>
            <a:fld id="{D9AF1985-76E5-094D-8906-CF0BFD1FA79F}" type="slidenum">
              <a:rPr lang="en-US" altLang="en-US"/>
              <a:pPr>
                <a:defRPr/>
              </a:pPr>
              <a:t>‹#›</a:t>
            </a:fld>
            <a:endParaRPr lang="en-US" altLang="en-US"/>
          </a:p>
        </p:txBody>
      </p:sp>
    </p:spTree>
    <p:extLst>
      <p:ext uri="{BB962C8B-B14F-4D97-AF65-F5344CB8AC3E}">
        <p14:creationId xmlns:p14="http://schemas.microsoft.com/office/powerpoint/2010/main" val="23788119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0E8C52-39CE-6942-B5B1-FA3D5AC1A63D}"/>
              </a:ext>
            </a:extLst>
          </p:cNvPr>
          <p:cNvSpPr>
            <a:spLocks noGrp="1"/>
          </p:cNvSpPr>
          <p:nvPr>
            <p:ph type="dt" sz="half" idx="10"/>
          </p:nvPr>
        </p:nvSpPr>
        <p:spPr>
          <a:xfrm>
            <a:off x="8128000" y="6248401"/>
            <a:ext cx="3556000" cy="365125"/>
          </a:xfrm>
          <a:prstGeom prst="rect">
            <a:avLst/>
          </a:prstGeom>
        </p:spPr>
        <p:txBody>
          <a:bodyPr vert="horz" wrap="square" lIns="91440" tIns="45720" rIns="91440" bIns="45720" numCol="1" anchor="t" anchorCtr="0" compatLnSpc="1">
            <a:prstTxWarp prst="textNoShape">
              <a:avLst/>
            </a:prstTxWarp>
          </a:bodyPr>
          <a:lstStyle>
            <a:lvl1pPr algn="r" rtl="1" eaLnBrk="1" hangingPunct="1">
              <a:defRPr/>
            </a:lvl1pPr>
          </a:lstStyle>
          <a:p>
            <a:pPr>
              <a:defRPr/>
            </a:pPr>
            <a:fld id="{21FDCE3F-216B-B349-B984-DBEEEA525780}" type="datetime1">
              <a:rPr lang="en-US" altLang="en-US"/>
              <a:pPr>
                <a:defRPr/>
              </a:pPr>
              <a:t>11/21/2019</a:t>
            </a:fld>
            <a:endParaRPr lang="en-US" altLang="en-US"/>
          </a:p>
        </p:txBody>
      </p:sp>
      <p:sp>
        <p:nvSpPr>
          <p:cNvPr id="6" name="Slide Number Placeholder 6">
            <a:extLst>
              <a:ext uri="{FF2B5EF4-FFF2-40B4-BE49-F238E27FC236}">
                <a16:creationId xmlns:a16="http://schemas.microsoft.com/office/drawing/2014/main" id="{409ACBBE-BCFE-644B-AAFE-5BBBD6A18AB5}"/>
              </a:ext>
            </a:extLst>
          </p:cNvPr>
          <p:cNvSpPr>
            <a:spLocks noGrp="1"/>
          </p:cNvSpPr>
          <p:nvPr>
            <p:ph type="sldNum" sz="quarter" idx="11"/>
          </p:nvPr>
        </p:nvSpPr>
        <p:spPr/>
        <p:txBody>
          <a:bodyPr/>
          <a:lstStyle>
            <a:lvl1pPr>
              <a:defRPr/>
            </a:lvl1pPr>
          </a:lstStyle>
          <a:p>
            <a:pPr>
              <a:defRPr/>
            </a:pPr>
            <a:fld id="{D494BC00-77D9-E743-9570-6495AA9D52FD}" type="slidenum">
              <a:rPr lang="en-US" altLang="en-US"/>
              <a:pPr>
                <a:defRPr/>
              </a:pPr>
              <a:t>‹#›</a:t>
            </a:fld>
            <a:endParaRPr lang="en-US" altLang="en-US"/>
          </a:p>
        </p:txBody>
      </p:sp>
    </p:spTree>
    <p:extLst>
      <p:ext uri="{BB962C8B-B14F-4D97-AF65-F5344CB8AC3E}">
        <p14:creationId xmlns:p14="http://schemas.microsoft.com/office/powerpoint/2010/main" val="144933006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4C6BD6-1202-434A-BCCC-96CCFDCA05BD}"/>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ea typeface="ヒラギノ角ゴ Pro W3" panose="020B0300000000000000" pitchFamily="34" charset="-128"/>
              </a:defRPr>
            </a:lvl1pPr>
            <a:lvl2pPr marL="37931725" indent="-37474525" eaLnBrk="0" hangingPunct="0">
              <a:defRPr sz="2400">
                <a:solidFill>
                  <a:schemeClr val="tx1"/>
                </a:solidFill>
                <a:latin typeface="Times New Roman" panose="02020603050405020304" pitchFamily="18" charset="0"/>
                <a:ea typeface="ヒラギノ角ゴ Pro W3" panose="020B0300000000000000" pitchFamily="34" charset="-128"/>
              </a:defRPr>
            </a:lvl2pPr>
            <a:lvl3pPr eaLnBrk="0" hangingPunct="0">
              <a:defRPr sz="2400">
                <a:solidFill>
                  <a:schemeClr val="tx1"/>
                </a:solidFill>
                <a:latin typeface="Times New Roman" panose="02020603050405020304" pitchFamily="18" charset="0"/>
                <a:ea typeface="ヒラギノ角ゴ Pro W3" panose="020B0300000000000000" pitchFamily="34" charset="-128"/>
              </a:defRPr>
            </a:lvl3pPr>
            <a:lvl4pPr eaLnBrk="0" hangingPunct="0">
              <a:defRPr sz="2400">
                <a:solidFill>
                  <a:schemeClr val="tx1"/>
                </a:solidFill>
                <a:latin typeface="Times New Roman" panose="02020603050405020304" pitchFamily="18" charset="0"/>
                <a:ea typeface="ヒラギノ角ゴ Pro W3" panose="020B0300000000000000" pitchFamily="34" charset="-128"/>
              </a:defRPr>
            </a:lvl4pPr>
            <a:lvl5pPr eaLnBrk="0" hangingPunct="0">
              <a:defRPr sz="2400">
                <a:solidFill>
                  <a:schemeClr val="tx1"/>
                </a:solidFill>
                <a:latin typeface="Times New Roman" panose="02020603050405020304" pitchFamily="18" charset="0"/>
                <a:ea typeface="ヒラギノ角ゴ Pro W3" panose="020B0300000000000000"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9pPr>
          </a:lstStyle>
          <a:p>
            <a:pPr algn="ctr" rtl="1" eaLnBrk="1" hangingPunct="1">
              <a:defRPr/>
            </a:pPr>
            <a:endParaRPr lang="en-US" altLang="en-US" sz="2400">
              <a:solidFill>
                <a:srgbClr val="FFFFFF"/>
              </a:solidFill>
              <a:latin typeface="Tw Cen MT" panose="020B0602020104020603" pitchFamily="34" charset="77"/>
            </a:endParaRPr>
          </a:p>
        </p:txBody>
      </p:sp>
      <p:sp>
        <p:nvSpPr>
          <p:cNvPr id="6" name="Rectangle 5">
            <a:extLst>
              <a:ext uri="{FF2B5EF4-FFF2-40B4-BE49-F238E27FC236}">
                <a16:creationId xmlns:a16="http://schemas.microsoft.com/office/drawing/2014/main" id="{40777065-3EE2-E749-9943-23D883BF2D9E}"/>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ea typeface="ヒラギノ角ゴ Pro W3" panose="020B0300000000000000" pitchFamily="34" charset="-128"/>
              </a:defRPr>
            </a:lvl1pPr>
            <a:lvl2pPr marL="37931725" indent="-37474525" eaLnBrk="0" hangingPunct="0">
              <a:defRPr sz="2400">
                <a:solidFill>
                  <a:schemeClr val="tx1"/>
                </a:solidFill>
                <a:latin typeface="Times New Roman" panose="02020603050405020304" pitchFamily="18" charset="0"/>
                <a:ea typeface="ヒラギノ角ゴ Pro W3" panose="020B0300000000000000" pitchFamily="34" charset="-128"/>
              </a:defRPr>
            </a:lvl2pPr>
            <a:lvl3pPr eaLnBrk="0" hangingPunct="0">
              <a:defRPr sz="2400">
                <a:solidFill>
                  <a:schemeClr val="tx1"/>
                </a:solidFill>
                <a:latin typeface="Times New Roman" panose="02020603050405020304" pitchFamily="18" charset="0"/>
                <a:ea typeface="ヒラギノ角ゴ Pro W3" panose="020B0300000000000000" pitchFamily="34" charset="-128"/>
              </a:defRPr>
            </a:lvl3pPr>
            <a:lvl4pPr eaLnBrk="0" hangingPunct="0">
              <a:defRPr sz="2400">
                <a:solidFill>
                  <a:schemeClr val="tx1"/>
                </a:solidFill>
                <a:latin typeface="Times New Roman" panose="02020603050405020304" pitchFamily="18" charset="0"/>
                <a:ea typeface="ヒラギノ角ゴ Pro W3" panose="020B0300000000000000" pitchFamily="34" charset="-128"/>
              </a:defRPr>
            </a:lvl4pPr>
            <a:lvl5pPr eaLnBrk="0" hangingPunct="0">
              <a:defRPr sz="2400">
                <a:solidFill>
                  <a:schemeClr val="tx1"/>
                </a:solidFill>
                <a:latin typeface="Times New Roman" panose="02020603050405020304" pitchFamily="18" charset="0"/>
                <a:ea typeface="ヒラギノ角ゴ Pro W3" panose="020B0300000000000000"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9pPr>
          </a:lstStyle>
          <a:p>
            <a:pPr algn="ctr" rtl="1" eaLnBrk="1" hangingPunct="1">
              <a:defRPr/>
            </a:pPr>
            <a:endParaRPr lang="en-US" altLang="en-US" sz="2400">
              <a:solidFill>
                <a:srgbClr val="FFFFFF"/>
              </a:solidFill>
              <a:latin typeface="Tw Cen MT" panose="020B0602020104020603" pitchFamily="34" charset="77"/>
            </a:endParaRPr>
          </a:p>
        </p:txBody>
      </p:sp>
      <p:sp>
        <p:nvSpPr>
          <p:cNvPr id="7" name="Rectangle 6">
            <a:extLst>
              <a:ext uri="{FF2B5EF4-FFF2-40B4-BE49-F238E27FC236}">
                <a16:creationId xmlns:a16="http://schemas.microsoft.com/office/drawing/2014/main" id="{CF0B106A-E841-4A46-84BD-B7BE3B352B33}"/>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ea typeface="ヒラギノ角ゴ Pro W3" panose="020B0300000000000000" pitchFamily="34" charset="-128"/>
              </a:defRPr>
            </a:lvl1pPr>
            <a:lvl2pPr marL="37931725" indent="-37474525" eaLnBrk="0" hangingPunct="0">
              <a:defRPr sz="2400">
                <a:solidFill>
                  <a:schemeClr val="tx1"/>
                </a:solidFill>
                <a:latin typeface="Times New Roman" panose="02020603050405020304" pitchFamily="18" charset="0"/>
                <a:ea typeface="ヒラギノ角ゴ Pro W3" panose="020B0300000000000000" pitchFamily="34" charset="-128"/>
              </a:defRPr>
            </a:lvl2pPr>
            <a:lvl3pPr eaLnBrk="0" hangingPunct="0">
              <a:defRPr sz="2400">
                <a:solidFill>
                  <a:schemeClr val="tx1"/>
                </a:solidFill>
                <a:latin typeface="Times New Roman" panose="02020603050405020304" pitchFamily="18" charset="0"/>
                <a:ea typeface="ヒラギノ角ゴ Pro W3" panose="020B0300000000000000" pitchFamily="34" charset="-128"/>
              </a:defRPr>
            </a:lvl3pPr>
            <a:lvl4pPr eaLnBrk="0" hangingPunct="0">
              <a:defRPr sz="2400">
                <a:solidFill>
                  <a:schemeClr val="tx1"/>
                </a:solidFill>
                <a:latin typeface="Times New Roman" panose="02020603050405020304" pitchFamily="18" charset="0"/>
                <a:ea typeface="ヒラギノ角ゴ Pro W3" panose="020B0300000000000000" pitchFamily="34" charset="-128"/>
              </a:defRPr>
            </a:lvl4pPr>
            <a:lvl5pPr eaLnBrk="0" hangingPunct="0">
              <a:defRPr sz="2400">
                <a:solidFill>
                  <a:schemeClr val="tx1"/>
                </a:solidFill>
                <a:latin typeface="Times New Roman" panose="02020603050405020304" pitchFamily="18" charset="0"/>
                <a:ea typeface="ヒラギノ角ゴ Pro W3" panose="020B0300000000000000"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9pPr>
          </a:lstStyle>
          <a:p>
            <a:pPr algn="ctr" rtl="1" eaLnBrk="1" hangingPunct="1">
              <a:defRPr/>
            </a:pPr>
            <a:endParaRPr lang="en-US" altLang="en-US" sz="2400">
              <a:solidFill>
                <a:srgbClr val="FFFFFF"/>
              </a:solidFill>
              <a:latin typeface="Tw Cen MT" panose="020B0602020104020603" pitchFamily="34" charset="77"/>
            </a:endParaRPr>
          </a:p>
        </p:txBody>
      </p:sp>
      <p:sp>
        <p:nvSpPr>
          <p:cNvPr id="8" name="Rectangle 7">
            <a:extLst>
              <a:ext uri="{FF2B5EF4-FFF2-40B4-BE49-F238E27FC236}">
                <a16:creationId xmlns:a16="http://schemas.microsoft.com/office/drawing/2014/main" id="{6362DC9C-15D6-0643-A1A5-CC88C29F851E}"/>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ea typeface="ヒラギノ角ゴ Pro W3" panose="020B0300000000000000" pitchFamily="34" charset="-128"/>
              </a:defRPr>
            </a:lvl1pPr>
            <a:lvl2pPr marL="37931725" indent="-37474525" eaLnBrk="0" hangingPunct="0">
              <a:defRPr sz="2400">
                <a:solidFill>
                  <a:schemeClr val="tx1"/>
                </a:solidFill>
                <a:latin typeface="Times New Roman" panose="02020603050405020304" pitchFamily="18" charset="0"/>
                <a:ea typeface="ヒラギノ角ゴ Pro W3" panose="020B0300000000000000" pitchFamily="34" charset="-128"/>
              </a:defRPr>
            </a:lvl2pPr>
            <a:lvl3pPr eaLnBrk="0" hangingPunct="0">
              <a:defRPr sz="2400">
                <a:solidFill>
                  <a:schemeClr val="tx1"/>
                </a:solidFill>
                <a:latin typeface="Times New Roman" panose="02020603050405020304" pitchFamily="18" charset="0"/>
                <a:ea typeface="ヒラギノ角ゴ Pro W3" panose="020B0300000000000000" pitchFamily="34" charset="-128"/>
              </a:defRPr>
            </a:lvl3pPr>
            <a:lvl4pPr eaLnBrk="0" hangingPunct="0">
              <a:defRPr sz="2400">
                <a:solidFill>
                  <a:schemeClr val="tx1"/>
                </a:solidFill>
                <a:latin typeface="Times New Roman" panose="02020603050405020304" pitchFamily="18" charset="0"/>
                <a:ea typeface="ヒラギノ角ゴ Pro W3" panose="020B0300000000000000" pitchFamily="34" charset="-128"/>
              </a:defRPr>
            </a:lvl4pPr>
            <a:lvl5pPr eaLnBrk="0" hangingPunct="0">
              <a:defRPr sz="2400">
                <a:solidFill>
                  <a:schemeClr val="tx1"/>
                </a:solidFill>
                <a:latin typeface="Times New Roman" panose="02020603050405020304" pitchFamily="18" charset="0"/>
                <a:ea typeface="ヒラギノ角ゴ Pro W3" panose="020B0300000000000000"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9pPr>
          </a:lstStyle>
          <a:p>
            <a:pPr algn="ctr" rtl="1" eaLnBrk="1" hangingPunct="1">
              <a:defRPr/>
            </a:pPr>
            <a:endParaRPr lang="en-US" altLang="en-US" sz="2400">
              <a:solidFill>
                <a:srgbClr val="FFFFFF"/>
              </a:solidFill>
              <a:latin typeface="Tw Cen MT" panose="020B0602020104020603" pitchFamily="34" charset="77"/>
            </a:endParaRPr>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a:extLst>
              <a:ext uri="{FF2B5EF4-FFF2-40B4-BE49-F238E27FC236}">
                <a16:creationId xmlns:a16="http://schemas.microsoft.com/office/drawing/2014/main" id="{5FFC013A-2613-3D48-AD16-F6C85062DB70}"/>
              </a:ext>
            </a:extLst>
          </p:cNvPr>
          <p:cNvSpPr>
            <a:spLocks noGrp="1"/>
          </p:cNvSpPr>
          <p:nvPr>
            <p:ph type="dt" sz="half" idx="10"/>
          </p:nvPr>
        </p:nvSpPr>
        <p:spPr>
          <a:xfrm>
            <a:off x="8331200" y="6248401"/>
            <a:ext cx="3556000" cy="365125"/>
          </a:xfrm>
          <a:prstGeom prst="rect">
            <a:avLst/>
          </a:prstGeom>
        </p:spPr>
        <p:txBody>
          <a:bodyPr vert="horz" wrap="square" lIns="91440" tIns="45720" rIns="91440" bIns="45720" numCol="1" anchor="t" anchorCtr="0" compatLnSpc="1">
            <a:prstTxWarp prst="textNoShape">
              <a:avLst/>
            </a:prstTxWarp>
          </a:bodyPr>
          <a:lstStyle>
            <a:lvl1pPr algn="r" rtl="1" eaLnBrk="1" hangingPunct="1">
              <a:defRPr/>
            </a:lvl1pPr>
          </a:lstStyle>
          <a:p>
            <a:pPr>
              <a:defRPr/>
            </a:pPr>
            <a:fld id="{A2EC267B-7288-2A46-BF94-A27C58506570}" type="datetime1">
              <a:rPr lang="en-US" altLang="en-US"/>
              <a:pPr>
                <a:defRPr/>
              </a:pPr>
              <a:t>11/21/2019</a:t>
            </a:fld>
            <a:endParaRPr lang="en-US" altLang="en-US"/>
          </a:p>
        </p:txBody>
      </p:sp>
      <p:sp>
        <p:nvSpPr>
          <p:cNvPr id="10" name="Slide Number Placeholder 12">
            <a:extLst>
              <a:ext uri="{FF2B5EF4-FFF2-40B4-BE49-F238E27FC236}">
                <a16:creationId xmlns:a16="http://schemas.microsoft.com/office/drawing/2014/main" id="{EE4E6321-790A-C840-85F4-4A270B8E9D4F}"/>
              </a:ext>
            </a:extLst>
          </p:cNvPr>
          <p:cNvSpPr>
            <a:spLocks noGrp="1"/>
          </p:cNvSpPr>
          <p:nvPr>
            <p:ph type="sldNum" sz="quarter" idx="11"/>
          </p:nvPr>
        </p:nvSpPr>
        <p:spPr>
          <a:xfrm>
            <a:off x="0" y="4667251"/>
            <a:ext cx="1930400" cy="663575"/>
          </a:xfrm>
        </p:spPr>
        <p:txBody>
          <a:bodyPr/>
          <a:lstStyle>
            <a:lvl1pPr>
              <a:defRPr sz="2800"/>
            </a:lvl1pPr>
          </a:lstStyle>
          <a:p>
            <a:pPr>
              <a:defRPr/>
            </a:pPr>
            <a:fld id="{136B8CC1-FB58-5F43-9B14-74035D52ABA5}" type="slidenum">
              <a:rPr lang="en-US" altLang="en-US"/>
              <a:pPr>
                <a:defRPr/>
              </a:pPr>
              <a:t>‹#›</a:t>
            </a:fld>
            <a:endParaRPr lang="en-US" altLang="en-US"/>
          </a:p>
        </p:txBody>
      </p:sp>
    </p:spTree>
    <p:extLst>
      <p:ext uri="{BB962C8B-B14F-4D97-AF65-F5344CB8AC3E}">
        <p14:creationId xmlns:p14="http://schemas.microsoft.com/office/powerpoint/2010/main" val="227516267"/>
      </p:ext>
    </p:extLst>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57A08-7829-3F4C-9444-7EF20A717CC4}"/>
              </a:ext>
            </a:extLst>
          </p:cNvPr>
          <p:cNvSpPr>
            <a:spLocks noGrp="1"/>
          </p:cNvSpPr>
          <p:nvPr>
            <p:ph type="dt" sz="half" idx="10"/>
          </p:nvPr>
        </p:nvSpPr>
        <p:spPr>
          <a:xfrm>
            <a:off x="8128000" y="6248401"/>
            <a:ext cx="3556000" cy="365125"/>
          </a:xfrm>
          <a:prstGeom prst="rect">
            <a:avLst/>
          </a:prstGeom>
        </p:spPr>
        <p:txBody>
          <a:bodyPr vert="horz" wrap="square" lIns="91440" tIns="45720" rIns="91440" bIns="45720" numCol="1" anchor="t" anchorCtr="0" compatLnSpc="1">
            <a:prstTxWarp prst="textNoShape">
              <a:avLst/>
            </a:prstTxWarp>
          </a:bodyPr>
          <a:lstStyle>
            <a:lvl1pPr algn="r" rtl="1" eaLnBrk="1" hangingPunct="1">
              <a:defRPr/>
            </a:lvl1pPr>
          </a:lstStyle>
          <a:p>
            <a:pPr>
              <a:defRPr/>
            </a:pPr>
            <a:fld id="{E8F010E5-706E-D645-A696-9B0B0D9669D7}" type="datetime1">
              <a:rPr lang="en-US" altLang="en-US"/>
              <a:pPr>
                <a:defRPr/>
              </a:pPr>
              <a:t>11/21/2019</a:t>
            </a:fld>
            <a:endParaRPr lang="en-US" altLang="en-US"/>
          </a:p>
        </p:txBody>
      </p:sp>
      <p:sp>
        <p:nvSpPr>
          <p:cNvPr id="5" name="Slide Number Placeholder 5">
            <a:extLst>
              <a:ext uri="{FF2B5EF4-FFF2-40B4-BE49-F238E27FC236}">
                <a16:creationId xmlns:a16="http://schemas.microsoft.com/office/drawing/2014/main" id="{EFB2C65B-EF3E-DA41-AF9B-4B8B226DA425}"/>
              </a:ext>
            </a:extLst>
          </p:cNvPr>
          <p:cNvSpPr>
            <a:spLocks noGrp="1"/>
          </p:cNvSpPr>
          <p:nvPr>
            <p:ph type="sldNum" sz="quarter" idx="11"/>
          </p:nvPr>
        </p:nvSpPr>
        <p:spPr/>
        <p:txBody>
          <a:bodyPr/>
          <a:lstStyle>
            <a:lvl1pPr>
              <a:defRPr/>
            </a:lvl1pPr>
          </a:lstStyle>
          <a:p>
            <a:pPr>
              <a:defRPr/>
            </a:pPr>
            <a:fld id="{4C5C8BAC-97A2-9C42-95CA-DAD9EADA1261}" type="slidenum">
              <a:rPr lang="en-US" altLang="en-US"/>
              <a:pPr>
                <a:defRPr/>
              </a:pPr>
              <a:t>‹#›</a:t>
            </a:fld>
            <a:endParaRPr lang="en-US" altLang="en-US"/>
          </a:p>
        </p:txBody>
      </p:sp>
    </p:spTree>
    <p:extLst>
      <p:ext uri="{BB962C8B-B14F-4D97-AF65-F5344CB8AC3E}">
        <p14:creationId xmlns:p14="http://schemas.microsoft.com/office/powerpoint/2010/main" val="32467163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9BE613-00A0-4B46-B4C1-7791E1A9AFDE}"/>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ea typeface="ヒラギノ角ゴ Pro W3" panose="020B0300000000000000" pitchFamily="34" charset="-128"/>
              </a:defRPr>
            </a:lvl1pPr>
            <a:lvl2pPr marL="37931725" indent="-37474525" eaLnBrk="0" hangingPunct="0">
              <a:defRPr sz="2400">
                <a:solidFill>
                  <a:schemeClr val="tx1"/>
                </a:solidFill>
                <a:latin typeface="Times New Roman" panose="02020603050405020304" pitchFamily="18" charset="0"/>
                <a:ea typeface="ヒラギノ角ゴ Pro W3" panose="020B0300000000000000" pitchFamily="34" charset="-128"/>
              </a:defRPr>
            </a:lvl2pPr>
            <a:lvl3pPr eaLnBrk="0" hangingPunct="0">
              <a:defRPr sz="2400">
                <a:solidFill>
                  <a:schemeClr val="tx1"/>
                </a:solidFill>
                <a:latin typeface="Times New Roman" panose="02020603050405020304" pitchFamily="18" charset="0"/>
                <a:ea typeface="ヒラギノ角ゴ Pro W3" panose="020B0300000000000000" pitchFamily="34" charset="-128"/>
              </a:defRPr>
            </a:lvl3pPr>
            <a:lvl4pPr eaLnBrk="0" hangingPunct="0">
              <a:defRPr sz="2400">
                <a:solidFill>
                  <a:schemeClr val="tx1"/>
                </a:solidFill>
                <a:latin typeface="Times New Roman" panose="02020603050405020304" pitchFamily="18" charset="0"/>
                <a:ea typeface="ヒラギノ角ゴ Pro W3" panose="020B0300000000000000" pitchFamily="34" charset="-128"/>
              </a:defRPr>
            </a:lvl4pPr>
            <a:lvl5pPr eaLnBrk="0" hangingPunct="0">
              <a:defRPr sz="2400">
                <a:solidFill>
                  <a:schemeClr val="tx1"/>
                </a:solidFill>
                <a:latin typeface="Times New Roman" panose="02020603050405020304" pitchFamily="18" charset="0"/>
                <a:ea typeface="ヒラギノ角ゴ Pro W3" panose="020B0300000000000000"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9pPr>
          </a:lstStyle>
          <a:p>
            <a:pPr algn="ctr" rtl="1" eaLnBrk="1" hangingPunct="1">
              <a:defRPr/>
            </a:pPr>
            <a:endParaRPr lang="en-US" altLang="en-US" sz="2400">
              <a:solidFill>
                <a:srgbClr val="FFFFFF"/>
              </a:solidFill>
              <a:latin typeface="Tw Cen MT" panose="020B0602020104020603" pitchFamily="34" charset="77"/>
            </a:endParaRPr>
          </a:p>
        </p:txBody>
      </p:sp>
      <p:sp>
        <p:nvSpPr>
          <p:cNvPr id="5" name="Rectangle 4">
            <a:extLst>
              <a:ext uri="{FF2B5EF4-FFF2-40B4-BE49-F238E27FC236}">
                <a16:creationId xmlns:a16="http://schemas.microsoft.com/office/drawing/2014/main" id="{A83A5751-60CB-1B42-AE49-B9C6A6697466}"/>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ea typeface="ヒラギノ角ゴ Pro W3" panose="020B0300000000000000" pitchFamily="34" charset="-128"/>
              </a:defRPr>
            </a:lvl1pPr>
            <a:lvl2pPr marL="37931725" indent="-37474525" eaLnBrk="0" hangingPunct="0">
              <a:defRPr sz="2400">
                <a:solidFill>
                  <a:schemeClr val="tx1"/>
                </a:solidFill>
                <a:latin typeface="Times New Roman" panose="02020603050405020304" pitchFamily="18" charset="0"/>
                <a:ea typeface="ヒラギノ角ゴ Pro W3" panose="020B0300000000000000" pitchFamily="34" charset="-128"/>
              </a:defRPr>
            </a:lvl2pPr>
            <a:lvl3pPr eaLnBrk="0" hangingPunct="0">
              <a:defRPr sz="2400">
                <a:solidFill>
                  <a:schemeClr val="tx1"/>
                </a:solidFill>
                <a:latin typeface="Times New Roman" panose="02020603050405020304" pitchFamily="18" charset="0"/>
                <a:ea typeface="ヒラギノ角ゴ Pro W3" panose="020B0300000000000000" pitchFamily="34" charset="-128"/>
              </a:defRPr>
            </a:lvl3pPr>
            <a:lvl4pPr eaLnBrk="0" hangingPunct="0">
              <a:defRPr sz="2400">
                <a:solidFill>
                  <a:schemeClr val="tx1"/>
                </a:solidFill>
                <a:latin typeface="Times New Roman" panose="02020603050405020304" pitchFamily="18" charset="0"/>
                <a:ea typeface="ヒラギノ角ゴ Pro W3" panose="020B0300000000000000" pitchFamily="34" charset="-128"/>
              </a:defRPr>
            </a:lvl4pPr>
            <a:lvl5pPr eaLnBrk="0" hangingPunct="0">
              <a:defRPr sz="2400">
                <a:solidFill>
                  <a:schemeClr val="tx1"/>
                </a:solidFill>
                <a:latin typeface="Times New Roman" panose="02020603050405020304" pitchFamily="18" charset="0"/>
                <a:ea typeface="ヒラギノ角ゴ Pro W3" panose="020B0300000000000000"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9pPr>
          </a:lstStyle>
          <a:p>
            <a:pPr algn="ctr" rtl="1" eaLnBrk="1" hangingPunct="1">
              <a:defRPr/>
            </a:pPr>
            <a:endParaRPr lang="en-US" altLang="en-US" sz="2400">
              <a:solidFill>
                <a:srgbClr val="FFFFFF"/>
              </a:solidFill>
              <a:latin typeface="Tw Cen MT" panose="020B0602020104020603" pitchFamily="34" charset="77"/>
            </a:endParaRPr>
          </a:p>
        </p:txBody>
      </p:sp>
      <p:sp>
        <p:nvSpPr>
          <p:cNvPr id="6" name="Rectangle 5">
            <a:extLst>
              <a:ext uri="{FF2B5EF4-FFF2-40B4-BE49-F238E27FC236}">
                <a16:creationId xmlns:a16="http://schemas.microsoft.com/office/drawing/2014/main" id="{51D65314-550C-164F-9D59-21CA84A40A9E}"/>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ea typeface="ヒラギノ角ゴ Pro W3" panose="020B0300000000000000" pitchFamily="34" charset="-128"/>
              </a:defRPr>
            </a:lvl1pPr>
            <a:lvl2pPr marL="37931725" indent="-37474525" eaLnBrk="0" hangingPunct="0">
              <a:defRPr sz="2400">
                <a:solidFill>
                  <a:schemeClr val="tx1"/>
                </a:solidFill>
                <a:latin typeface="Times New Roman" panose="02020603050405020304" pitchFamily="18" charset="0"/>
                <a:ea typeface="ヒラギノ角ゴ Pro W3" panose="020B0300000000000000" pitchFamily="34" charset="-128"/>
              </a:defRPr>
            </a:lvl2pPr>
            <a:lvl3pPr eaLnBrk="0" hangingPunct="0">
              <a:defRPr sz="2400">
                <a:solidFill>
                  <a:schemeClr val="tx1"/>
                </a:solidFill>
                <a:latin typeface="Times New Roman" panose="02020603050405020304" pitchFamily="18" charset="0"/>
                <a:ea typeface="ヒラギノ角ゴ Pro W3" panose="020B0300000000000000" pitchFamily="34" charset="-128"/>
              </a:defRPr>
            </a:lvl3pPr>
            <a:lvl4pPr eaLnBrk="0" hangingPunct="0">
              <a:defRPr sz="2400">
                <a:solidFill>
                  <a:schemeClr val="tx1"/>
                </a:solidFill>
                <a:latin typeface="Times New Roman" panose="02020603050405020304" pitchFamily="18" charset="0"/>
                <a:ea typeface="ヒラギノ角ゴ Pro W3" panose="020B0300000000000000" pitchFamily="34" charset="-128"/>
              </a:defRPr>
            </a:lvl4pPr>
            <a:lvl5pPr eaLnBrk="0" hangingPunct="0">
              <a:defRPr sz="2400">
                <a:solidFill>
                  <a:schemeClr val="tx1"/>
                </a:solidFill>
                <a:latin typeface="Times New Roman" panose="02020603050405020304" pitchFamily="18" charset="0"/>
                <a:ea typeface="ヒラギノ角ゴ Pro W3" panose="020B0300000000000000"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9pPr>
          </a:lstStyle>
          <a:p>
            <a:pPr algn="ctr" rtl="1" eaLnBrk="1" hangingPunct="1">
              <a:defRPr/>
            </a:pPr>
            <a:endParaRPr lang="en-US" altLang="en-US" sz="2400">
              <a:solidFill>
                <a:srgbClr val="FFFFFF"/>
              </a:solidFill>
              <a:latin typeface="Tw Cen MT" panose="020B0602020104020603" pitchFamily="34" charset="77"/>
            </a:endParaRPr>
          </a:p>
        </p:txBody>
      </p:sp>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164EB09-4CDB-A741-A863-32203EEBD3E0}"/>
              </a:ext>
            </a:extLst>
          </p:cNvPr>
          <p:cNvSpPr>
            <a:spLocks noGrp="1"/>
          </p:cNvSpPr>
          <p:nvPr>
            <p:ph type="dt" sz="half" idx="10"/>
          </p:nvPr>
        </p:nvSpPr>
        <p:spPr>
          <a:xfrm>
            <a:off x="8737600" y="6248401"/>
            <a:ext cx="2946400" cy="365125"/>
          </a:xfrm>
          <a:prstGeom prst="rect">
            <a:avLst/>
          </a:prstGeom>
        </p:spPr>
        <p:txBody>
          <a:bodyPr vert="horz" wrap="square" lIns="91440" tIns="45720" rIns="91440" bIns="45720" numCol="1" anchor="t" anchorCtr="0" compatLnSpc="1">
            <a:prstTxWarp prst="textNoShape">
              <a:avLst/>
            </a:prstTxWarp>
          </a:bodyPr>
          <a:lstStyle>
            <a:lvl1pPr algn="r" rtl="1" eaLnBrk="1" hangingPunct="1">
              <a:defRPr/>
            </a:lvl1pPr>
          </a:lstStyle>
          <a:p>
            <a:pPr>
              <a:defRPr/>
            </a:pPr>
            <a:fld id="{E0C40232-984D-BA41-893B-D06D730930AA}" type="datetime1">
              <a:rPr lang="en-US" altLang="en-US"/>
              <a:pPr>
                <a:defRPr/>
              </a:pPr>
              <a:t>11/21/2019</a:t>
            </a:fld>
            <a:endParaRPr lang="en-US" altLang="en-US"/>
          </a:p>
        </p:txBody>
      </p:sp>
      <p:sp>
        <p:nvSpPr>
          <p:cNvPr id="8" name="Footer Placeholder 4">
            <a:extLst>
              <a:ext uri="{FF2B5EF4-FFF2-40B4-BE49-F238E27FC236}">
                <a16:creationId xmlns:a16="http://schemas.microsoft.com/office/drawing/2014/main" id="{A5DEFF2E-0450-FB45-B9F4-404E6A90081C}"/>
              </a:ext>
            </a:extLst>
          </p:cNvPr>
          <p:cNvSpPr>
            <a:spLocks noGrp="1"/>
          </p:cNvSpPr>
          <p:nvPr>
            <p:ph type="ftr" sz="quarter" idx="11"/>
          </p:nvPr>
        </p:nvSpPr>
        <p:spPr>
          <a:xfrm>
            <a:off x="609601" y="6248401"/>
            <a:ext cx="7431617" cy="365125"/>
          </a:xfrm>
          <a:prstGeom prst="rect">
            <a:avLst/>
          </a:prstGeom>
        </p:spPr>
        <p:txBody>
          <a:bodyPr vert="horz" wrap="square" lIns="91440" tIns="45720" rIns="91440" bIns="45720" numCol="1" anchor="t" anchorCtr="0" compatLnSpc="1">
            <a:prstTxWarp prst="textNoShape">
              <a:avLst/>
            </a:prstTxWarp>
          </a:bodyPr>
          <a:lstStyle>
            <a:lvl1pPr algn="r" rtl="1" eaLnBrk="1" hangingPunct="1">
              <a:defRPr/>
            </a:lvl1pPr>
          </a:lstStyle>
          <a:p>
            <a:pPr>
              <a:defRPr/>
            </a:pPr>
            <a:r>
              <a:rPr lang="en-US" altLang="en-US"/>
              <a:t>A. Frank - P. Weisberg</a:t>
            </a:r>
          </a:p>
        </p:txBody>
      </p:sp>
      <p:sp>
        <p:nvSpPr>
          <p:cNvPr id="9" name="Slide Number Placeholder 5">
            <a:extLst>
              <a:ext uri="{FF2B5EF4-FFF2-40B4-BE49-F238E27FC236}">
                <a16:creationId xmlns:a16="http://schemas.microsoft.com/office/drawing/2014/main" id="{565D7F7D-1E55-C048-BE38-E63D2BC839C9}"/>
              </a:ext>
            </a:extLst>
          </p:cNvPr>
          <p:cNvSpPr>
            <a:spLocks noGrp="1"/>
          </p:cNvSpPr>
          <p:nvPr>
            <p:ph type="sldNum" sz="quarter" idx="12"/>
          </p:nvPr>
        </p:nvSpPr>
        <p:spPr>
          <a:xfrm rot="5400000">
            <a:off x="8075084" y="103717"/>
            <a:ext cx="533400" cy="325967"/>
          </a:xfrm>
        </p:spPr>
        <p:txBody>
          <a:bodyPr/>
          <a:lstStyle>
            <a:lvl1pPr>
              <a:defRPr/>
            </a:lvl1pPr>
          </a:lstStyle>
          <a:p>
            <a:pPr>
              <a:defRPr/>
            </a:pPr>
            <a:fld id="{B9CEB561-D35E-954B-9425-D0133309F179}" type="slidenum">
              <a:rPr lang="en-US" altLang="en-US"/>
              <a:pPr>
                <a:defRPr/>
              </a:pPr>
              <a:t>‹#›</a:t>
            </a:fld>
            <a:endParaRPr lang="en-US" altLang="en-US"/>
          </a:p>
        </p:txBody>
      </p:sp>
    </p:spTree>
    <p:extLst>
      <p:ext uri="{BB962C8B-B14F-4D97-AF65-F5344CB8AC3E}">
        <p14:creationId xmlns:p14="http://schemas.microsoft.com/office/powerpoint/2010/main" val="953704435"/>
      </p:ext>
    </p:extLst>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1176000" cy="609600"/>
          </a:xfrm>
        </p:spPr>
        <p:txBody>
          <a:bodyPr/>
          <a:lstStyle/>
          <a:p>
            <a:r>
              <a:rPr lang="en-US"/>
              <a:t>Click to edit Master title style</a:t>
            </a:r>
            <a:endParaRPr lang="he-IL"/>
          </a:p>
        </p:txBody>
      </p:sp>
      <p:sp>
        <p:nvSpPr>
          <p:cNvPr id="3" name="Text Placeholder 2"/>
          <p:cNvSpPr>
            <a:spLocks noGrp="1"/>
          </p:cNvSpPr>
          <p:nvPr>
            <p:ph type="body" sz="half" idx="1"/>
          </p:nvPr>
        </p:nvSpPr>
        <p:spPr>
          <a:xfrm>
            <a:off x="1016000" y="1600200"/>
            <a:ext cx="5486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705600" y="1600200"/>
            <a:ext cx="5486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Tree>
    <p:extLst>
      <p:ext uri="{BB962C8B-B14F-4D97-AF65-F5344CB8AC3E}">
        <p14:creationId xmlns:p14="http://schemas.microsoft.com/office/powerpoint/2010/main" val="16298302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11176000" cy="609600"/>
          </a:xfrm>
        </p:spPr>
        <p:txBody>
          <a:bodyPr/>
          <a:lstStyle/>
          <a:p>
            <a:r>
              <a:rPr lang="en-US"/>
              <a:t>Click to edit Master title style</a:t>
            </a:r>
            <a:endParaRPr lang="he-IL"/>
          </a:p>
        </p:txBody>
      </p:sp>
      <p:sp>
        <p:nvSpPr>
          <p:cNvPr id="3" name="Text Placeholder 2"/>
          <p:cNvSpPr>
            <a:spLocks noGrp="1"/>
          </p:cNvSpPr>
          <p:nvPr>
            <p:ph type="body" sz="half" idx="1"/>
          </p:nvPr>
        </p:nvSpPr>
        <p:spPr>
          <a:xfrm>
            <a:off x="1016000" y="1600200"/>
            <a:ext cx="5486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lipArt Placeholder 3"/>
          <p:cNvSpPr>
            <a:spLocks noGrp="1"/>
          </p:cNvSpPr>
          <p:nvPr>
            <p:ph type="clipArt" sz="half" idx="2"/>
          </p:nvPr>
        </p:nvSpPr>
        <p:spPr>
          <a:xfrm>
            <a:off x="6705600" y="1600200"/>
            <a:ext cx="5486400" cy="5181600"/>
          </a:xfrm>
        </p:spPr>
        <p:txBody>
          <a:bodyPr>
            <a:normAutofit/>
          </a:bodyPr>
          <a:lstStyle/>
          <a:p>
            <a:pPr lvl="0"/>
            <a:endParaRPr lang="he-IL" noProof="0"/>
          </a:p>
        </p:txBody>
      </p:sp>
    </p:spTree>
    <p:extLst>
      <p:ext uri="{BB962C8B-B14F-4D97-AF65-F5344CB8AC3E}">
        <p14:creationId xmlns:p14="http://schemas.microsoft.com/office/powerpoint/2010/main" val="409316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7"/>
          <p:cNvSpPr>
            <a:spLocks noGrp="1" noChangeArrowheads="1"/>
          </p:cNvSpPr>
          <p:nvPr>
            <p:ph type="sldNum" sz="quarter" idx="12"/>
          </p:nvPr>
        </p:nvSpPr>
        <p:spPr>
          <a:ln/>
        </p:spPr>
        <p:txBody>
          <a:bodyPr/>
          <a:lstStyle>
            <a:lvl1pPr>
              <a:defRPr/>
            </a:lvl1pPr>
          </a:lstStyle>
          <a:p>
            <a:pPr>
              <a:defRPr/>
            </a:pPr>
            <a:fld id="{334E1BAC-C3EF-844C-9385-C87D09A03A15}" type="slidenum">
              <a:rPr lang="en-US" altLang="zh-CN"/>
              <a:pPr>
                <a:defRPr/>
              </a:pPr>
              <a:t>‹#›</a:t>
            </a:fld>
            <a:endParaRPr lang="en-US" altLang="zh-CN"/>
          </a:p>
        </p:txBody>
      </p:sp>
    </p:spTree>
    <p:extLst>
      <p:ext uri="{BB962C8B-B14F-4D97-AF65-F5344CB8AC3E}">
        <p14:creationId xmlns:p14="http://schemas.microsoft.com/office/powerpoint/2010/main" val="3631788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7"/>
          <p:cNvSpPr>
            <a:spLocks noGrp="1" noChangeArrowheads="1"/>
          </p:cNvSpPr>
          <p:nvPr>
            <p:ph type="sldNum" sz="quarter" idx="12"/>
          </p:nvPr>
        </p:nvSpPr>
        <p:spPr>
          <a:ln/>
        </p:spPr>
        <p:txBody>
          <a:bodyPr/>
          <a:lstStyle>
            <a:lvl1pPr>
              <a:defRPr/>
            </a:lvl1pPr>
          </a:lstStyle>
          <a:p>
            <a:pPr>
              <a:defRPr/>
            </a:pPr>
            <a:fld id="{38B2BE97-5D29-C44F-BE1F-056A99F113DB}" type="slidenum">
              <a:rPr lang="en-US" altLang="zh-CN"/>
              <a:pPr>
                <a:defRPr/>
              </a:pPr>
              <a:t>‹#›</a:t>
            </a:fld>
            <a:endParaRPr lang="en-US" altLang="zh-CN"/>
          </a:p>
        </p:txBody>
      </p:sp>
    </p:spTree>
    <p:extLst>
      <p:ext uri="{BB962C8B-B14F-4D97-AF65-F5344CB8AC3E}">
        <p14:creationId xmlns:p14="http://schemas.microsoft.com/office/powerpoint/2010/main" val="284261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7"/>
          <p:cNvSpPr>
            <a:spLocks noGrp="1" noChangeArrowheads="1"/>
          </p:cNvSpPr>
          <p:nvPr>
            <p:ph type="sldNum" sz="quarter" idx="12"/>
          </p:nvPr>
        </p:nvSpPr>
        <p:spPr>
          <a:ln/>
        </p:spPr>
        <p:txBody>
          <a:bodyPr/>
          <a:lstStyle>
            <a:lvl1pPr>
              <a:defRPr/>
            </a:lvl1pPr>
          </a:lstStyle>
          <a:p>
            <a:pPr>
              <a:defRPr/>
            </a:pPr>
            <a:fld id="{D2699F53-83EA-0041-B52A-CDDBF1290321}" type="slidenum">
              <a:rPr lang="en-US" altLang="zh-CN"/>
              <a:pPr>
                <a:defRPr/>
              </a:pPr>
              <a:t>‹#›</a:t>
            </a:fld>
            <a:endParaRPr lang="en-US" altLang="zh-CN"/>
          </a:p>
        </p:txBody>
      </p:sp>
    </p:spTree>
    <p:extLst>
      <p:ext uri="{BB962C8B-B14F-4D97-AF65-F5344CB8AC3E}">
        <p14:creationId xmlns:p14="http://schemas.microsoft.com/office/powerpoint/2010/main" val="1514938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12192000" cy="6858000"/>
            <a:chOff x="0" y="0"/>
            <a:chExt cx="5760" cy="4320"/>
          </a:xfrm>
        </p:grpSpPr>
        <p:grpSp>
          <p:nvGrpSpPr>
            <p:cNvPr id="3" name="Group 3"/>
            <p:cNvGrpSpPr>
              <a:grpSpLocks/>
            </p:cNvGrpSpPr>
            <p:nvPr/>
          </p:nvGrpSpPr>
          <p:grpSpPr bwMode="auto">
            <a:xfrm>
              <a:off x="0" y="0"/>
              <a:ext cx="5760" cy="4320"/>
              <a:chOff x="0" y="0"/>
              <a:chExt cx="5760" cy="4320"/>
            </a:xfrm>
          </p:grpSpPr>
          <p:grpSp>
            <p:nvGrpSpPr>
              <p:cNvPr id="4" name="Group 4"/>
              <p:cNvGrpSpPr>
                <a:grpSpLocks/>
              </p:cNvGrpSpPr>
              <p:nvPr/>
            </p:nvGrpSpPr>
            <p:grpSpPr bwMode="auto">
              <a:xfrm>
                <a:off x="0" y="192"/>
                <a:ext cx="5760" cy="4032"/>
                <a:chOff x="0" y="192"/>
                <a:chExt cx="5760" cy="4032"/>
              </a:xfrm>
            </p:grpSpPr>
            <p:sp>
              <p:nvSpPr>
                <p:cNvPr id="30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0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grpSp>
          <p:grpSp>
            <p:nvGrpSpPr>
              <p:cNvPr id="5" name="Group 27"/>
              <p:cNvGrpSpPr>
                <a:grpSpLocks/>
              </p:cNvGrpSpPr>
              <p:nvPr/>
            </p:nvGrpSpPr>
            <p:grpSpPr bwMode="auto">
              <a:xfrm>
                <a:off x="192" y="0"/>
                <a:ext cx="5376" cy="4320"/>
                <a:chOff x="192" y="0"/>
                <a:chExt cx="5376" cy="4320"/>
              </a:xfrm>
            </p:grpSpPr>
            <p:sp>
              <p:nvSpPr>
                <p:cNvPr id="31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sp>
              <p:nvSpPr>
                <p:cNvPr id="31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prstTxWarp prst="textNoShape">
                    <a:avLst/>
                  </a:prstTxWarp>
                </a:bodyPr>
                <a:lstStyle/>
                <a:p>
                  <a:pPr>
                    <a:defRPr/>
                  </a:pPr>
                  <a:endParaRPr lang="en-US" sz="1800"/>
                </a:p>
              </p:txBody>
            </p:sp>
          </p:grpSp>
        </p:grpSp>
        <p:sp>
          <p:nvSpPr>
            <p:cNvPr id="31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prstTxWarp prst="textNoShape">
                <a:avLst/>
              </a:prstTxWarp>
            </a:bodyPr>
            <a:lstStyle/>
            <a:p>
              <a:pPr>
                <a:defRPr/>
              </a:pPr>
              <a:endParaRPr lang="en-US" sz="1800"/>
            </a:p>
          </p:txBody>
        </p:sp>
        <p:sp>
          <p:nvSpPr>
            <p:cNvPr id="31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prstTxWarp prst="textNoShape">
                <a:avLst/>
              </a:prstTxWarp>
            </a:bodyPr>
            <a:lstStyle/>
            <a:p>
              <a:pPr>
                <a:defRPr/>
              </a:pPr>
              <a:endParaRPr lang="en-US" sz="1800"/>
            </a:p>
          </p:txBody>
        </p:sp>
        <p:grpSp>
          <p:nvGrpSpPr>
            <p:cNvPr id="6" name="Group 59"/>
            <p:cNvGrpSpPr>
              <a:grpSpLocks/>
            </p:cNvGrpSpPr>
            <p:nvPr/>
          </p:nvGrpSpPr>
          <p:grpSpPr bwMode="auto">
            <a:xfrm>
              <a:off x="261" y="892"/>
              <a:ext cx="1124" cy="1464"/>
              <a:chOff x="96" y="916"/>
              <a:chExt cx="2208" cy="2876"/>
            </a:xfrm>
          </p:grpSpPr>
          <p:sp>
            <p:nvSpPr>
              <p:cNvPr id="31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prstTxWarp prst="textNoShape">
                  <a:avLst/>
                </a:prstTxWarp>
              </a:bodyPr>
              <a:lstStyle/>
              <a:p>
                <a:pPr>
                  <a:defRPr/>
                </a:pPr>
                <a:endParaRPr lang="en-US" sz="1800"/>
              </a:p>
            </p:txBody>
          </p:sp>
          <p:sp>
            <p:nvSpPr>
              <p:cNvPr id="31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prstTxWarp prst="textNoShape">
                  <a:avLst/>
                </a:prstTxWarp>
              </a:bodyPr>
              <a:lstStyle/>
              <a:p>
                <a:pPr>
                  <a:defRPr/>
                </a:pPr>
                <a:endParaRPr lang="en-US" sz="1800"/>
              </a:p>
            </p:txBody>
          </p:sp>
          <p:sp>
            <p:nvSpPr>
              <p:cNvPr id="31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p:spPr>
            <p:txBody>
              <a:bodyPr wrap="none" anchor="ctr">
                <a:prstTxWarp prst="textNoShape">
                  <a:avLst/>
                </a:prstTxWarp>
              </a:bodyPr>
              <a:lstStyle/>
              <a:p>
                <a:pPr>
                  <a:defRPr/>
                </a:pPr>
                <a:endParaRPr lang="en-US" sz="1800"/>
              </a:p>
            </p:txBody>
          </p:sp>
        </p:grpSp>
      </p:grpSp>
      <p:sp>
        <p:nvSpPr>
          <p:cNvPr id="1027" name="Rectangle 63"/>
          <p:cNvSpPr>
            <a:spLocks noGrp="1" noChangeArrowheads="1"/>
          </p:cNvSpPr>
          <p:nvPr>
            <p:ph type="title"/>
          </p:nvPr>
        </p:nvSpPr>
        <p:spPr bwMode="auto">
          <a:xfrm>
            <a:off x="812800" y="304800"/>
            <a:ext cx="103632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1117600" y="1905000"/>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3137" name="Rectangle 65"/>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vl1pPr>
          </a:lstStyle>
          <a:p>
            <a:pPr>
              <a:defRPr/>
            </a:pPr>
            <a:endParaRPr lang="en-US" altLang="zh-CN"/>
          </a:p>
        </p:txBody>
      </p:sp>
      <p:sp>
        <p:nvSpPr>
          <p:cNvPr id="3138" name="Rectangle 66"/>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vl1pPr>
          </a:lstStyle>
          <a:p>
            <a:pPr>
              <a:defRPr/>
            </a:pPr>
            <a:endParaRPr lang="en-US" altLang="zh-CN"/>
          </a:p>
        </p:txBody>
      </p:sp>
      <p:sp>
        <p:nvSpPr>
          <p:cNvPr id="3139" name="Rectangle 67"/>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69BCE8B1-44F0-7043-B6E8-77F1E770AC06}" type="slidenum">
              <a:rPr lang="en-US" altLang="zh-CN"/>
              <a:pPr>
                <a:defRPr/>
              </a:pPr>
              <a:t>‹#›</a:t>
            </a:fld>
            <a:endParaRPr lang="en-US" altLang="zh-CN"/>
          </a:p>
        </p:txBody>
      </p:sp>
    </p:spTree>
    <p:extLst>
      <p:ext uri="{BB962C8B-B14F-4D97-AF65-F5344CB8AC3E}">
        <p14:creationId xmlns:p14="http://schemas.microsoft.com/office/powerpoint/2010/main" val="38177006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charset="0"/>
          <a:ea typeface="宋体" pitchFamily="2" charset="-128"/>
          <a:cs typeface="宋体" pitchFamily="2" charset="-128"/>
        </a:defRPr>
      </a:lvl2pPr>
      <a:lvl3pPr algn="l" rtl="0" eaLnBrk="0" fontAlgn="base" hangingPunct="0">
        <a:spcBef>
          <a:spcPct val="0"/>
        </a:spcBef>
        <a:spcAft>
          <a:spcPct val="0"/>
        </a:spcAft>
        <a:defRPr kumimoji="1" sz="4400">
          <a:solidFill>
            <a:schemeClr val="tx2"/>
          </a:solidFill>
          <a:latin typeface="Tahoma" charset="0"/>
          <a:ea typeface="宋体" pitchFamily="2" charset="-128"/>
          <a:cs typeface="宋体" pitchFamily="2" charset="-128"/>
        </a:defRPr>
      </a:lvl3pPr>
      <a:lvl4pPr algn="l" rtl="0" eaLnBrk="0" fontAlgn="base" hangingPunct="0">
        <a:spcBef>
          <a:spcPct val="0"/>
        </a:spcBef>
        <a:spcAft>
          <a:spcPct val="0"/>
        </a:spcAft>
        <a:defRPr kumimoji="1" sz="4400">
          <a:solidFill>
            <a:schemeClr val="tx2"/>
          </a:solidFill>
          <a:latin typeface="Tahoma" charset="0"/>
          <a:ea typeface="宋体" pitchFamily="2" charset="-128"/>
          <a:cs typeface="宋体" pitchFamily="2" charset="-128"/>
        </a:defRPr>
      </a:lvl4pPr>
      <a:lvl5pPr algn="l" rtl="0" eaLnBrk="0" fontAlgn="base" hangingPunct="0">
        <a:spcBef>
          <a:spcPct val="0"/>
        </a:spcBef>
        <a:spcAft>
          <a:spcPct val="0"/>
        </a:spcAft>
        <a:defRPr kumimoji="1" sz="4400">
          <a:solidFill>
            <a:schemeClr val="tx2"/>
          </a:solidFill>
          <a:latin typeface="Tahoma" charset="0"/>
          <a:ea typeface="宋体" pitchFamily="2" charset="-128"/>
          <a:cs typeface="宋体" pitchFamily="2" charset="-128"/>
        </a:defRPr>
      </a:lvl5pPr>
      <a:lvl6pPr marL="457200" algn="l" rtl="0" fontAlgn="base">
        <a:spcBef>
          <a:spcPct val="0"/>
        </a:spcBef>
        <a:spcAft>
          <a:spcPct val="0"/>
        </a:spcAft>
        <a:defRPr kumimoji="1" sz="4400">
          <a:solidFill>
            <a:schemeClr val="tx2"/>
          </a:solidFill>
          <a:latin typeface="Tahoma" charset="0"/>
          <a:ea typeface="宋体" pitchFamily="2" charset="-128"/>
          <a:cs typeface="宋体" pitchFamily="2" charset="-128"/>
        </a:defRPr>
      </a:lvl6pPr>
      <a:lvl7pPr marL="914400" algn="l" rtl="0" fontAlgn="base">
        <a:spcBef>
          <a:spcPct val="0"/>
        </a:spcBef>
        <a:spcAft>
          <a:spcPct val="0"/>
        </a:spcAft>
        <a:defRPr kumimoji="1" sz="4400">
          <a:solidFill>
            <a:schemeClr val="tx2"/>
          </a:solidFill>
          <a:latin typeface="Tahoma" charset="0"/>
          <a:ea typeface="宋体" pitchFamily="2" charset="-128"/>
          <a:cs typeface="宋体" pitchFamily="2" charset="-128"/>
        </a:defRPr>
      </a:lvl7pPr>
      <a:lvl8pPr marL="1371600" algn="l" rtl="0" fontAlgn="base">
        <a:spcBef>
          <a:spcPct val="0"/>
        </a:spcBef>
        <a:spcAft>
          <a:spcPct val="0"/>
        </a:spcAft>
        <a:defRPr kumimoji="1" sz="4400">
          <a:solidFill>
            <a:schemeClr val="tx2"/>
          </a:solidFill>
          <a:latin typeface="Tahoma" charset="0"/>
          <a:ea typeface="宋体" pitchFamily="2" charset="-128"/>
          <a:cs typeface="宋体" pitchFamily="2" charset="-128"/>
        </a:defRPr>
      </a:lvl8pPr>
      <a:lvl9pPr marL="1828800" algn="l" rtl="0" fontAlgn="base">
        <a:spcBef>
          <a:spcPct val="0"/>
        </a:spcBef>
        <a:spcAft>
          <a:spcPct val="0"/>
        </a:spcAft>
        <a:defRPr kumimoji="1" sz="4400">
          <a:solidFill>
            <a:schemeClr val="tx2"/>
          </a:solidFill>
          <a:latin typeface="Tahoma" charset="0"/>
          <a:ea typeface="宋体" pitchFamily="2" charset="-128"/>
          <a:cs typeface="宋体" pitchFamily="2" charset="-128"/>
        </a:defRPr>
      </a:lvl9pPr>
    </p:titleStyle>
    <p:bodyStyle>
      <a:lvl1pPr marL="342900" indent="-342900" algn="l" rtl="0" eaLnBrk="0" fontAlgn="base" hangingPunct="0">
        <a:spcBef>
          <a:spcPct val="20000"/>
        </a:spcBef>
        <a:spcAft>
          <a:spcPct val="0"/>
        </a:spcAft>
        <a:buClr>
          <a:schemeClr val="hlink"/>
        </a:buClr>
        <a:buSzPct val="110000"/>
        <a:buFont typeface="Wingdings" charset="2"/>
        <a:buBlip>
          <a:blip r:embed="rId14"/>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charset="2"/>
        <a:buChar char="n"/>
        <a:defRPr kumimoji="1" sz="28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95000"/>
        <a:buFont typeface="Wingdings" charset="2"/>
        <a:buChar char="w"/>
        <a:defRPr kumimoji="1" sz="24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65000"/>
        <a:buFont typeface="Wingdings" charset="2"/>
        <a:buChar char="n"/>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60000"/>
        <a:buFont typeface="Wingdings" charset="2"/>
        <a:buChar char="n"/>
        <a:defRPr kumimoji="1" sz="2000">
          <a:solidFill>
            <a:schemeClr val="tx1"/>
          </a:solidFill>
          <a:latin typeface="+mn-lt"/>
          <a:ea typeface="+mn-ea"/>
          <a:cs typeface="+mn-cs"/>
        </a:defRPr>
      </a:lvl5pPr>
      <a:lvl6pPr marL="2514600" indent="-228600" algn="l" rtl="0" fontAlgn="base">
        <a:spcBef>
          <a:spcPct val="20000"/>
        </a:spcBef>
        <a:spcAft>
          <a:spcPct val="0"/>
        </a:spcAft>
        <a:buClr>
          <a:schemeClr val="hlink"/>
        </a:buClr>
        <a:buSzPct val="60000"/>
        <a:buFont typeface="Wingdings" charset="2"/>
        <a:buChar char="n"/>
        <a:defRPr kumimoji="1" sz="2000">
          <a:solidFill>
            <a:schemeClr val="tx1"/>
          </a:solidFill>
          <a:latin typeface="+mn-lt"/>
          <a:ea typeface="+mn-ea"/>
          <a:cs typeface="+mn-cs"/>
        </a:defRPr>
      </a:lvl6pPr>
      <a:lvl7pPr marL="2971800" indent="-228600" algn="l" rtl="0" fontAlgn="base">
        <a:spcBef>
          <a:spcPct val="20000"/>
        </a:spcBef>
        <a:spcAft>
          <a:spcPct val="0"/>
        </a:spcAft>
        <a:buClr>
          <a:schemeClr val="hlink"/>
        </a:buClr>
        <a:buSzPct val="60000"/>
        <a:buFont typeface="Wingdings" charset="2"/>
        <a:buChar char="n"/>
        <a:defRPr kumimoji="1" sz="2000">
          <a:solidFill>
            <a:schemeClr val="tx1"/>
          </a:solidFill>
          <a:latin typeface="+mn-lt"/>
          <a:ea typeface="+mn-ea"/>
          <a:cs typeface="+mn-cs"/>
        </a:defRPr>
      </a:lvl7pPr>
      <a:lvl8pPr marL="3429000" indent="-228600" algn="l" rtl="0" fontAlgn="base">
        <a:spcBef>
          <a:spcPct val="20000"/>
        </a:spcBef>
        <a:spcAft>
          <a:spcPct val="0"/>
        </a:spcAft>
        <a:buClr>
          <a:schemeClr val="hlink"/>
        </a:buClr>
        <a:buSzPct val="60000"/>
        <a:buFont typeface="Wingdings" charset="2"/>
        <a:buChar char="n"/>
        <a:defRPr kumimoji="1" sz="2000">
          <a:solidFill>
            <a:schemeClr val="tx1"/>
          </a:solidFill>
          <a:latin typeface="+mn-lt"/>
          <a:ea typeface="+mn-ea"/>
          <a:cs typeface="+mn-cs"/>
        </a:defRPr>
      </a:lvl8pPr>
      <a:lvl9pPr marL="3886200" indent="-228600" algn="l" rtl="0" fontAlgn="base">
        <a:spcBef>
          <a:spcPct val="20000"/>
        </a:spcBef>
        <a:spcAft>
          <a:spcPct val="0"/>
        </a:spcAft>
        <a:buClr>
          <a:schemeClr val="hlink"/>
        </a:buClr>
        <a:buSzPct val="60000"/>
        <a:buFont typeface="Wingdings" charset="2"/>
        <a:buChar char="n"/>
        <a:defRPr kumimoji="1"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4318000" y="0"/>
            <a:ext cx="15900400" cy="3810000"/>
            <a:chOff x="-2040" y="0"/>
            <a:chExt cx="7512" cy="2400"/>
          </a:xfrm>
        </p:grpSpPr>
        <p:sp>
          <p:nvSpPr>
            <p:cNvPr id="151555"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pPr>
                <a:defRPr/>
              </a:pPr>
              <a:endParaRPr lang="en-US" sz="2400">
                <a:latin typeface="Times New Roman" pitchFamily="18" charset="0"/>
                <a:cs typeface="Arial" charset="0"/>
              </a:endParaRPr>
            </a:p>
          </p:txBody>
        </p:sp>
        <p:sp>
          <p:nvSpPr>
            <p:cNvPr id="151556"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pPr>
                <a:defRPr/>
              </a:pPr>
              <a:endParaRPr lang="en-US" sz="1800">
                <a:latin typeface="Arial" charset="0"/>
                <a:cs typeface="Arial" charset="0"/>
              </a:endParaRPr>
            </a:p>
          </p:txBody>
        </p:sp>
        <p:sp>
          <p:nvSpPr>
            <p:cNvPr id="151557"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pPr>
                <a:defRPr/>
              </a:pPr>
              <a:endParaRPr lang="en-US" sz="1800">
                <a:cs typeface="Arial" charset="0"/>
              </a:endParaRPr>
            </a:p>
          </p:txBody>
        </p:sp>
      </p:grpSp>
      <p:sp>
        <p:nvSpPr>
          <p:cNvPr id="2051" name="Rectangle 6"/>
          <p:cNvSpPr>
            <a:spLocks noGrp="1" noChangeArrowheads="1"/>
          </p:cNvSpPr>
          <p:nvPr>
            <p:ph type="title"/>
          </p:nvPr>
        </p:nvSpPr>
        <p:spPr bwMode="auto">
          <a:xfrm>
            <a:off x="1826684" y="301625"/>
            <a:ext cx="9751483"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2" name="Rectangle 7"/>
          <p:cNvSpPr>
            <a:spLocks noGrp="1" noChangeArrowheads="1"/>
          </p:cNvSpPr>
          <p:nvPr>
            <p:ph type="body" idx="1"/>
          </p:nvPr>
        </p:nvSpPr>
        <p:spPr bwMode="auto">
          <a:xfrm>
            <a:off x="1826684" y="1827213"/>
            <a:ext cx="9751483"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1560" name="Rectangle 8"/>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Arial" charset="0"/>
              </a:defRPr>
            </a:lvl1pPr>
          </a:lstStyle>
          <a:p>
            <a:pPr>
              <a:defRPr/>
            </a:pPr>
            <a:endParaRPr lang="en-US"/>
          </a:p>
        </p:txBody>
      </p:sp>
      <p:sp>
        <p:nvSpPr>
          <p:cNvPr id="151561" name="Rectangle 9"/>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cs typeface="Arial" charset="0"/>
              </a:defRPr>
            </a:lvl1pPr>
          </a:lstStyle>
          <a:p>
            <a:pPr>
              <a:defRPr/>
            </a:pPr>
            <a:endParaRPr lang="en-US"/>
          </a:p>
        </p:txBody>
      </p:sp>
      <p:sp>
        <p:nvSpPr>
          <p:cNvPr id="151562" name="Rectangle 10"/>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Arial" charset="0"/>
              </a:defRPr>
            </a:lvl1pPr>
          </a:lstStyle>
          <a:p>
            <a:pPr>
              <a:defRPr/>
            </a:pPr>
            <a:fld id="{C89E3DF9-2F3F-4831-BF54-FC4D913BC43B}" type="slidenum">
              <a:rPr lang="en-US"/>
              <a:pPr>
                <a:defRPr/>
              </a:pPr>
              <a:t>‹#›</a:t>
            </a:fld>
            <a:endParaRPr lang="en-US"/>
          </a:p>
        </p:txBody>
      </p:sp>
    </p:spTree>
    <p:extLst>
      <p:ext uri="{BB962C8B-B14F-4D97-AF65-F5344CB8AC3E}">
        <p14:creationId xmlns:p14="http://schemas.microsoft.com/office/powerpoint/2010/main" val="221582414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cs typeface="+mn-cs"/>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cs typeface="+mn-cs"/>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cs typeface="+mn-cs"/>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338" name="Group 2"/>
          <p:cNvGrpSpPr>
            <a:grpSpLocks/>
          </p:cNvGrpSpPr>
          <p:nvPr/>
        </p:nvGrpSpPr>
        <p:grpSpPr bwMode="auto">
          <a:xfrm>
            <a:off x="-4318000" y="0"/>
            <a:ext cx="15900400" cy="3810000"/>
            <a:chOff x="-2040" y="0"/>
            <a:chExt cx="7512" cy="2400"/>
          </a:xfrm>
        </p:grpSpPr>
        <p:sp>
          <p:nvSpPr>
            <p:cNvPr id="151555"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51556"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pPr>
                <a:defRPr/>
              </a:pPr>
              <a:endParaRPr lang="en-US" sz="1800">
                <a:solidFill>
                  <a:srgbClr val="000000"/>
                </a:solidFill>
                <a:latin typeface="Arial" charset="0"/>
                <a:cs typeface="Arial" charset="0"/>
              </a:endParaRPr>
            </a:p>
          </p:txBody>
        </p:sp>
        <p:sp>
          <p:nvSpPr>
            <p:cNvPr id="151557"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pPr>
                <a:defRPr/>
              </a:pPr>
              <a:endParaRPr lang="en-US" sz="1800">
                <a:solidFill>
                  <a:srgbClr val="000000"/>
                </a:solidFill>
                <a:cs typeface="Arial" charset="0"/>
              </a:endParaRPr>
            </a:p>
          </p:txBody>
        </p:sp>
      </p:grpSp>
      <p:sp>
        <p:nvSpPr>
          <p:cNvPr id="14339" name="Rectangle 6"/>
          <p:cNvSpPr>
            <a:spLocks noGrp="1" noChangeArrowheads="1"/>
          </p:cNvSpPr>
          <p:nvPr>
            <p:ph type="title"/>
          </p:nvPr>
        </p:nvSpPr>
        <p:spPr bwMode="auto">
          <a:xfrm>
            <a:off x="1826684" y="301625"/>
            <a:ext cx="9751483"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4340" name="Rectangle 7"/>
          <p:cNvSpPr>
            <a:spLocks noGrp="1" noChangeArrowheads="1"/>
          </p:cNvSpPr>
          <p:nvPr>
            <p:ph type="body" idx="1"/>
          </p:nvPr>
        </p:nvSpPr>
        <p:spPr bwMode="auto">
          <a:xfrm>
            <a:off x="1826684" y="1827213"/>
            <a:ext cx="9751483"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1560" name="Rectangle 8"/>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Arial" charset="0"/>
              </a:defRPr>
            </a:lvl1pPr>
          </a:lstStyle>
          <a:p>
            <a:pPr>
              <a:defRPr/>
            </a:pPr>
            <a:endParaRPr lang="en-US">
              <a:solidFill>
                <a:srgbClr val="000000"/>
              </a:solidFill>
            </a:endParaRPr>
          </a:p>
        </p:txBody>
      </p:sp>
      <p:sp>
        <p:nvSpPr>
          <p:cNvPr id="151561" name="Rectangle 9"/>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cs typeface="Arial" charset="0"/>
              </a:defRPr>
            </a:lvl1pPr>
          </a:lstStyle>
          <a:p>
            <a:pPr>
              <a:defRPr/>
            </a:pPr>
            <a:endParaRPr lang="en-US">
              <a:solidFill>
                <a:srgbClr val="000000"/>
              </a:solidFill>
            </a:endParaRPr>
          </a:p>
        </p:txBody>
      </p:sp>
      <p:sp>
        <p:nvSpPr>
          <p:cNvPr id="151562" name="Rectangle 10"/>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Arial" charset="0"/>
              </a:defRPr>
            </a:lvl1pPr>
          </a:lstStyle>
          <a:p>
            <a:pPr>
              <a:defRPr/>
            </a:pPr>
            <a:fld id="{FAA08729-B576-48EA-86EB-1BFCBD9BF1A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6494131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cs typeface="+mn-cs"/>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cs typeface="+mn-cs"/>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cs typeface="+mn-cs"/>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4318000" y="0"/>
            <a:ext cx="15900400" cy="3810000"/>
            <a:chOff x="-2040" y="0"/>
            <a:chExt cx="7512" cy="2400"/>
          </a:xfrm>
        </p:grpSpPr>
        <p:sp>
          <p:nvSpPr>
            <p:cNvPr id="78851"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cs typeface="Arial"/>
              </a:endParaRPr>
            </a:p>
          </p:txBody>
        </p:sp>
        <p:sp>
          <p:nvSpPr>
            <p:cNvPr id="78852"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pPr>
                <a:defRPr/>
              </a:pPr>
              <a:endParaRPr lang="en-US" sz="1800">
                <a:solidFill>
                  <a:srgbClr val="000000"/>
                </a:solidFill>
                <a:latin typeface="Arial" charset="0"/>
                <a:cs typeface="Arial"/>
              </a:endParaRPr>
            </a:p>
          </p:txBody>
        </p:sp>
        <p:sp>
          <p:nvSpPr>
            <p:cNvPr id="78853"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pPr>
                <a:defRPr/>
              </a:pPr>
              <a:endParaRPr lang="en-US" sz="1800">
                <a:solidFill>
                  <a:srgbClr val="000000"/>
                </a:solidFill>
                <a:latin typeface="Arial" charset="0"/>
                <a:cs typeface="Arial"/>
              </a:endParaRPr>
            </a:p>
          </p:txBody>
        </p:sp>
      </p:grpSp>
      <p:sp>
        <p:nvSpPr>
          <p:cNvPr id="2051" name="Rectangle 6"/>
          <p:cNvSpPr>
            <a:spLocks noGrp="1" noChangeArrowheads="1"/>
          </p:cNvSpPr>
          <p:nvPr>
            <p:ph type="title"/>
          </p:nvPr>
        </p:nvSpPr>
        <p:spPr bwMode="auto">
          <a:xfrm>
            <a:off x="1826684" y="301625"/>
            <a:ext cx="9751483"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2" name="Rectangle 7"/>
          <p:cNvSpPr>
            <a:spLocks noGrp="1" noChangeArrowheads="1"/>
          </p:cNvSpPr>
          <p:nvPr>
            <p:ph type="body" idx="1"/>
          </p:nvPr>
        </p:nvSpPr>
        <p:spPr bwMode="auto">
          <a:xfrm>
            <a:off x="1826684" y="1827213"/>
            <a:ext cx="9751483"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8856" name="Rectangle 8"/>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rgbClr val="000000"/>
                </a:solidFill>
                <a:latin typeface="+mn-lt"/>
                <a:cs typeface="+mn-cs"/>
              </a:defRPr>
            </a:lvl1pPr>
          </a:lstStyle>
          <a:p>
            <a:pPr>
              <a:defRPr/>
            </a:pPr>
            <a:endParaRPr lang="en-US"/>
          </a:p>
        </p:txBody>
      </p:sp>
      <p:sp>
        <p:nvSpPr>
          <p:cNvPr id="78857" name="Rectangle 9"/>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solidFill>
                  <a:srgbClr val="000000"/>
                </a:solidFill>
                <a:latin typeface="+mn-lt"/>
                <a:cs typeface="+mn-cs"/>
              </a:defRPr>
            </a:lvl1pPr>
          </a:lstStyle>
          <a:p>
            <a:pPr>
              <a:defRPr/>
            </a:pPr>
            <a:endParaRPr lang="en-US"/>
          </a:p>
        </p:txBody>
      </p:sp>
      <p:sp>
        <p:nvSpPr>
          <p:cNvPr id="78858" name="Rectangle 10"/>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rgbClr val="000000"/>
                </a:solidFill>
                <a:latin typeface="+mn-lt"/>
                <a:cs typeface="+mn-cs"/>
              </a:defRPr>
            </a:lvl1pPr>
          </a:lstStyle>
          <a:p>
            <a:pPr>
              <a:defRPr/>
            </a:pPr>
            <a:endParaRPr lang="en-US"/>
          </a:p>
        </p:txBody>
      </p:sp>
    </p:spTree>
    <p:extLst>
      <p:ext uri="{BB962C8B-B14F-4D97-AF65-F5344CB8AC3E}">
        <p14:creationId xmlns:p14="http://schemas.microsoft.com/office/powerpoint/2010/main" val="331157144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cs typeface="+mn-cs"/>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cs typeface="+mn-cs"/>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cs typeface="+mn-cs"/>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4318000" y="0"/>
            <a:ext cx="15900400" cy="3810000"/>
            <a:chOff x="-2040" y="0"/>
            <a:chExt cx="7512" cy="2400"/>
          </a:xfrm>
        </p:grpSpPr>
        <p:sp>
          <p:nvSpPr>
            <p:cNvPr id="151555"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pPr>
                <a:defRPr/>
              </a:pPr>
              <a:endParaRPr lang="en-US" sz="2400">
                <a:solidFill>
                  <a:srgbClr val="000000"/>
                </a:solidFill>
                <a:latin typeface="Times New Roman" pitchFamily="18" charset="0"/>
                <a:cs typeface="Arial" charset="0"/>
              </a:endParaRPr>
            </a:p>
          </p:txBody>
        </p:sp>
        <p:sp>
          <p:nvSpPr>
            <p:cNvPr id="151556"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pPr>
                <a:defRPr/>
              </a:pPr>
              <a:endParaRPr lang="en-US" sz="1800">
                <a:solidFill>
                  <a:srgbClr val="000000"/>
                </a:solidFill>
                <a:latin typeface="Arial" charset="0"/>
                <a:cs typeface="Arial" charset="0"/>
              </a:endParaRPr>
            </a:p>
          </p:txBody>
        </p:sp>
        <p:sp>
          <p:nvSpPr>
            <p:cNvPr id="151557"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pPr>
                <a:defRPr/>
              </a:pPr>
              <a:endParaRPr lang="en-US" sz="1800">
                <a:solidFill>
                  <a:srgbClr val="000000"/>
                </a:solidFill>
                <a:cs typeface="Arial" charset="0"/>
              </a:endParaRPr>
            </a:p>
          </p:txBody>
        </p:sp>
      </p:grpSp>
      <p:sp>
        <p:nvSpPr>
          <p:cNvPr id="5123" name="Rectangle 6"/>
          <p:cNvSpPr>
            <a:spLocks noGrp="1" noChangeArrowheads="1"/>
          </p:cNvSpPr>
          <p:nvPr>
            <p:ph type="title"/>
          </p:nvPr>
        </p:nvSpPr>
        <p:spPr bwMode="auto">
          <a:xfrm>
            <a:off x="1826684" y="301625"/>
            <a:ext cx="9751483"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5124" name="Rectangle 7"/>
          <p:cNvSpPr>
            <a:spLocks noGrp="1" noChangeArrowheads="1"/>
          </p:cNvSpPr>
          <p:nvPr>
            <p:ph type="body" idx="1"/>
          </p:nvPr>
        </p:nvSpPr>
        <p:spPr bwMode="auto">
          <a:xfrm>
            <a:off x="1826684" y="1827213"/>
            <a:ext cx="9751483"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1560" name="Rectangle 8"/>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Arial" charset="0"/>
              </a:defRPr>
            </a:lvl1pPr>
          </a:lstStyle>
          <a:p>
            <a:pPr>
              <a:defRPr/>
            </a:pPr>
            <a:endParaRPr lang="en-US">
              <a:solidFill>
                <a:srgbClr val="000000"/>
              </a:solidFill>
            </a:endParaRPr>
          </a:p>
        </p:txBody>
      </p:sp>
      <p:sp>
        <p:nvSpPr>
          <p:cNvPr id="151561" name="Rectangle 9"/>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cs typeface="Arial" charset="0"/>
              </a:defRPr>
            </a:lvl1pPr>
          </a:lstStyle>
          <a:p>
            <a:pPr>
              <a:defRPr/>
            </a:pPr>
            <a:endParaRPr lang="en-US">
              <a:solidFill>
                <a:srgbClr val="000000"/>
              </a:solidFill>
            </a:endParaRPr>
          </a:p>
        </p:txBody>
      </p:sp>
      <p:sp>
        <p:nvSpPr>
          <p:cNvPr id="151562" name="Rectangle 10"/>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Arial" charset="0"/>
              </a:defRPr>
            </a:lvl1pPr>
          </a:lstStyle>
          <a:p>
            <a:pPr>
              <a:defRPr/>
            </a:pPr>
            <a:fld id="{9A905605-030D-40D9-B9CE-096D0420C3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4458862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cs typeface="+mn-cs"/>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cs typeface="+mn-cs"/>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cs typeface="+mn-cs"/>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2B14617B-9A2B-D845-B006-B88ECD736FD5}"/>
              </a:ext>
            </a:extLst>
          </p:cNvPr>
          <p:cNvSpPr>
            <a:spLocks noGrp="1"/>
          </p:cNvSpPr>
          <p:nvPr>
            <p:ph type="title"/>
          </p:nvPr>
        </p:nvSpPr>
        <p:spPr bwMode="auto">
          <a:xfrm>
            <a:off x="812800" y="228600"/>
            <a:ext cx="1087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a16="http://schemas.microsoft.com/office/drawing/2014/main" id="{AF4462FD-8C0D-134E-9753-2001890DF4BE}"/>
              </a:ext>
            </a:extLst>
          </p:cNvPr>
          <p:cNvSpPr>
            <a:spLocks noGrp="1"/>
          </p:cNvSpPr>
          <p:nvPr>
            <p:ph type="body" idx="1"/>
          </p:nvPr>
        </p:nvSpPr>
        <p:spPr bwMode="auto">
          <a:xfrm>
            <a:off x="817033" y="1600201"/>
            <a:ext cx="10871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a16="http://schemas.microsoft.com/office/drawing/2014/main" id="{E1F1E88F-CF7A-1E47-ACB8-0372A4BF85FB}"/>
              </a:ext>
            </a:extLst>
          </p:cNvPr>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ea typeface="ヒラギノ角ゴ Pro W3" panose="020B0300000000000000" pitchFamily="34" charset="-128"/>
              </a:defRPr>
            </a:lvl1pPr>
            <a:lvl2pPr marL="37931725" indent="-37474525" eaLnBrk="0" hangingPunct="0">
              <a:defRPr sz="2400">
                <a:solidFill>
                  <a:schemeClr val="tx1"/>
                </a:solidFill>
                <a:latin typeface="Times New Roman" panose="02020603050405020304" pitchFamily="18" charset="0"/>
                <a:ea typeface="ヒラギノ角ゴ Pro W3" panose="020B0300000000000000" pitchFamily="34" charset="-128"/>
              </a:defRPr>
            </a:lvl2pPr>
            <a:lvl3pPr eaLnBrk="0" hangingPunct="0">
              <a:defRPr sz="2400">
                <a:solidFill>
                  <a:schemeClr val="tx1"/>
                </a:solidFill>
                <a:latin typeface="Times New Roman" panose="02020603050405020304" pitchFamily="18" charset="0"/>
                <a:ea typeface="ヒラギノ角ゴ Pro W3" panose="020B0300000000000000" pitchFamily="34" charset="-128"/>
              </a:defRPr>
            </a:lvl3pPr>
            <a:lvl4pPr eaLnBrk="0" hangingPunct="0">
              <a:defRPr sz="2400">
                <a:solidFill>
                  <a:schemeClr val="tx1"/>
                </a:solidFill>
                <a:latin typeface="Times New Roman" panose="02020603050405020304" pitchFamily="18" charset="0"/>
                <a:ea typeface="ヒラギノ角ゴ Pro W3" panose="020B0300000000000000" pitchFamily="34" charset="-128"/>
              </a:defRPr>
            </a:lvl4pPr>
            <a:lvl5pPr eaLnBrk="0" hangingPunct="0">
              <a:defRPr sz="2400">
                <a:solidFill>
                  <a:schemeClr val="tx1"/>
                </a:solidFill>
                <a:latin typeface="Times New Roman" panose="02020603050405020304" pitchFamily="18" charset="0"/>
                <a:ea typeface="ヒラギノ角ゴ Pro W3" panose="020B0300000000000000"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9pPr>
          </a:lstStyle>
          <a:p>
            <a:pPr algn="ctr" rtl="1" eaLnBrk="1" hangingPunct="1">
              <a:defRPr/>
            </a:pPr>
            <a:endParaRPr lang="en-US" altLang="en-US" sz="2400">
              <a:solidFill>
                <a:srgbClr val="FFFFFF"/>
              </a:solidFill>
              <a:latin typeface="Tw Cen MT" panose="020B0602020104020603" pitchFamily="34" charset="77"/>
            </a:endParaRPr>
          </a:p>
        </p:txBody>
      </p:sp>
      <p:sp>
        <p:nvSpPr>
          <p:cNvPr id="8" name="Rectangle 7">
            <a:extLst>
              <a:ext uri="{FF2B5EF4-FFF2-40B4-BE49-F238E27FC236}">
                <a16:creationId xmlns:a16="http://schemas.microsoft.com/office/drawing/2014/main" id="{645C3A5E-D4A7-194B-9DFD-CE22338C78CC}"/>
              </a:ext>
            </a:extLst>
          </p:cNvPr>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ea typeface="ヒラギノ角ゴ Pro W3" panose="020B0300000000000000" pitchFamily="34" charset="-128"/>
              </a:defRPr>
            </a:lvl1pPr>
            <a:lvl2pPr marL="37931725" indent="-37474525" eaLnBrk="0" hangingPunct="0">
              <a:defRPr sz="2400">
                <a:solidFill>
                  <a:schemeClr val="tx1"/>
                </a:solidFill>
                <a:latin typeface="Times New Roman" panose="02020603050405020304" pitchFamily="18" charset="0"/>
                <a:ea typeface="ヒラギノ角ゴ Pro W3" panose="020B0300000000000000" pitchFamily="34" charset="-128"/>
              </a:defRPr>
            </a:lvl2pPr>
            <a:lvl3pPr eaLnBrk="0" hangingPunct="0">
              <a:defRPr sz="2400">
                <a:solidFill>
                  <a:schemeClr val="tx1"/>
                </a:solidFill>
                <a:latin typeface="Times New Roman" panose="02020603050405020304" pitchFamily="18" charset="0"/>
                <a:ea typeface="ヒラギノ角ゴ Pro W3" panose="020B0300000000000000" pitchFamily="34" charset="-128"/>
              </a:defRPr>
            </a:lvl3pPr>
            <a:lvl4pPr eaLnBrk="0" hangingPunct="0">
              <a:defRPr sz="2400">
                <a:solidFill>
                  <a:schemeClr val="tx1"/>
                </a:solidFill>
                <a:latin typeface="Times New Roman" panose="02020603050405020304" pitchFamily="18" charset="0"/>
                <a:ea typeface="ヒラギノ角ゴ Pro W3" panose="020B0300000000000000" pitchFamily="34" charset="-128"/>
              </a:defRPr>
            </a:lvl4pPr>
            <a:lvl5pPr eaLnBrk="0" hangingPunct="0">
              <a:defRPr sz="2400">
                <a:solidFill>
                  <a:schemeClr val="tx1"/>
                </a:solidFill>
                <a:latin typeface="Times New Roman" panose="02020603050405020304" pitchFamily="18" charset="0"/>
                <a:ea typeface="ヒラギノ角ゴ Pro W3" panose="020B0300000000000000"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9pPr>
          </a:lstStyle>
          <a:p>
            <a:pPr algn="ctr" rtl="1" eaLnBrk="1" hangingPunct="1">
              <a:defRPr/>
            </a:pPr>
            <a:endParaRPr lang="en-US" altLang="en-US" sz="2400">
              <a:solidFill>
                <a:srgbClr val="FFFFFF"/>
              </a:solidFill>
              <a:latin typeface="Tw Cen MT" panose="020B0602020104020603" pitchFamily="34" charset="77"/>
            </a:endParaRPr>
          </a:p>
        </p:txBody>
      </p:sp>
      <p:sp>
        <p:nvSpPr>
          <p:cNvPr id="9" name="Rectangle 8">
            <a:extLst>
              <a:ext uri="{FF2B5EF4-FFF2-40B4-BE49-F238E27FC236}">
                <a16:creationId xmlns:a16="http://schemas.microsoft.com/office/drawing/2014/main" id="{DF2A7299-3B46-C444-BC84-86EAE4283C89}"/>
              </a:ext>
            </a:extLst>
          </p:cNvPr>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Times New Roman" panose="02020603050405020304" pitchFamily="18" charset="0"/>
                <a:ea typeface="ヒラギノ角ゴ Pro W3" panose="020B0300000000000000" pitchFamily="34" charset="-128"/>
              </a:defRPr>
            </a:lvl1pPr>
            <a:lvl2pPr marL="37931725" indent="-37474525" eaLnBrk="0" hangingPunct="0">
              <a:defRPr sz="2400">
                <a:solidFill>
                  <a:schemeClr val="tx1"/>
                </a:solidFill>
                <a:latin typeface="Times New Roman" panose="02020603050405020304" pitchFamily="18" charset="0"/>
                <a:ea typeface="ヒラギノ角ゴ Pro W3" panose="020B0300000000000000" pitchFamily="34" charset="-128"/>
              </a:defRPr>
            </a:lvl2pPr>
            <a:lvl3pPr eaLnBrk="0" hangingPunct="0">
              <a:defRPr sz="2400">
                <a:solidFill>
                  <a:schemeClr val="tx1"/>
                </a:solidFill>
                <a:latin typeface="Times New Roman" panose="02020603050405020304" pitchFamily="18" charset="0"/>
                <a:ea typeface="ヒラギノ角ゴ Pro W3" panose="020B0300000000000000" pitchFamily="34" charset="-128"/>
              </a:defRPr>
            </a:lvl3pPr>
            <a:lvl4pPr eaLnBrk="0" hangingPunct="0">
              <a:defRPr sz="2400">
                <a:solidFill>
                  <a:schemeClr val="tx1"/>
                </a:solidFill>
                <a:latin typeface="Times New Roman" panose="02020603050405020304" pitchFamily="18" charset="0"/>
                <a:ea typeface="ヒラギノ角ゴ Pro W3" panose="020B0300000000000000" pitchFamily="34" charset="-128"/>
              </a:defRPr>
            </a:lvl4pPr>
            <a:lvl5pPr eaLnBrk="0" hangingPunct="0">
              <a:defRPr sz="2400">
                <a:solidFill>
                  <a:schemeClr val="tx1"/>
                </a:solidFill>
                <a:latin typeface="Times New Roman" panose="02020603050405020304" pitchFamily="18" charset="0"/>
                <a:ea typeface="ヒラギノ角ゴ Pro W3" panose="020B0300000000000000"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ヒラギノ角ゴ Pro W3" panose="020B0300000000000000" pitchFamily="34" charset="-128"/>
              </a:defRPr>
            </a:lvl9pPr>
          </a:lstStyle>
          <a:p>
            <a:pPr algn="ctr" rtl="1" eaLnBrk="1" hangingPunct="1">
              <a:defRPr/>
            </a:pPr>
            <a:endParaRPr lang="en-US" altLang="en-US" sz="2400">
              <a:solidFill>
                <a:srgbClr val="FFFFFF"/>
              </a:solidFill>
              <a:latin typeface="Tw Cen MT" panose="020B0602020104020603" pitchFamily="34" charset="77"/>
            </a:endParaRPr>
          </a:p>
        </p:txBody>
      </p:sp>
      <p:sp>
        <p:nvSpPr>
          <p:cNvPr id="23" name="Slide Number Placeholder 22">
            <a:extLst>
              <a:ext uri="{FF2B5EF4-FFF2-40B4-BE49-F238E27FC236}">
                <a16:creationId xmlns:a16="http://schemas.microsoft.com/office/drawing/2014/main" id="{8776F9B9-EE84-D24F-A7D5-D9179357C84F}"/>
              </a:ext>
            </a:extLst>
          </p:cNvPr>
          <p:cNvSpPr>
            <a:spLocks noGrp="1"/>
          </p:cNvSpPr>
          <p:nvPr>
            <p:ph type="sldNum" sz="quarter" idx="4"/>
          </p:nvPr>
        </p:nvSpPr>
        <p:spPr>
          <a:xfrm>
            <a:off x="0" y="1271589"/>
            <a:ext cx="711200" cy="244475"/>
          </a:xfrm>
          <a:prstGeom prst="rect">
            <a:avLst/>
          </a:prstGeom>
        </p:spPr>
        <p:txBody>
          <a:bodyPr vert="horz" wrap="square" lIns="91440" tIns="45720" rIns="91440" bIns="45720" numCol="1" anchor="ctr" anchorCtr="0" compatLnSpc="1">
            <a:prstTxWarp prst="textNoShape">
              <a:avLst/>
            </a:prstTxWarp>
            <a:normAutofit/>
          </a:bodyPr>
          <a:lstStyle>
            <a:lvl1pPr algn="ctr" rtl="1" eaLnBrk="1" hangingPunct="1">
              <a:defRPr sz="1400" b="1">
                <a:solidFill>
                  <a:srgbClr val="FFFFFF"/>
                </a:solidFill>
              </a:defRPr>
            </a:lvl1pPr>
          </a:lstStyle>
          <a:p>
            <a:pPr>
              <a:defRPr/>
            </a:pPr>
            <a:fld id="{445E28AF-F1FA-954B-B1D0-4B920EC9F5F3}" type="slidenum">
              <a:rPr lang="en-US" altLang="en-US"/>
              <a:pPr>
                <a:defRPr/>
              </a:pPr>
              <a:t>‹#›</a:t>
            </a:fld>
            <a:endParaRPr lang="en-US" altLang="en-US"/>
          </a:p>
        </p:txBody>
      </p:sp>
    </p:spTree>
    <p:extLst>
      <p:ext uri="{BB962C8B-B14F-4D97-AF65-F5344CB8AC3E}">
        <p14:creationId xmlns:p14="http://schemas.microsoft.com/office/powerpoint/2010/main" val="38608845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hf sldNum="0" hdr="0" dt="0"/>
  <p:txStyles>
    <p:titleStyle>
      <a:lvl1pPr algn="l" rtl="0" eaLnBrk="0" fontAlgn="base" hangingPunct="0">
        <a:spcBef>
          <a:spcPct val="0"/>
        </a:spcBef>
        <a:spcAft>
          <a:spcPct val="0"/>
        </a:spcAft>
        <a:defRPr sz="4400" kern="1200">
          <a:solidFill>
            <a:schemeClr val="tx2"/>
          </a:solidFill>
          <a:latin typeface="+mj-lt"/>
          <a:ea typeface="ヒラギノ角ゴ Pro W3" panose="020B0300000000000000" pitchFamily="34" charset="-128"/>
          <a:cs typeface="+mj-cs"/>
        </a:defRPr>
      </a:lvl1pPr>
      <a:lvl2pPr algn="l" rtl="0" eaLnBrk="0" fontAlgn="base" hangingPunct="0">
        <a:spcBef>
          <a:spcPct val="0"/>
        </a:spcBef>
        <a:spcAft>
          <a:spcPct val="0"/>
        </a:spcAft>
        <a:defRPr sz="4400">
          <a:solidFill>
            <a:schemeClr val="tx2"/>
          </a:solidFill>
          <a:latin typeface="Tw Cen MT" panose="020B0602020104020603" pitchFamily="34" charset="77"/>
          <a:ea typeface="ヒラギノ角ゴ Pro W3" panose="020B0300000000000000" pitchFamily="34" charset="-128"/>
        </a:defRPr>
      </a:lvl2pPr>
      <a:lvl3pPr algn="l" rtl="0" eaLnBrk="0" fontAlgn="base" hangingPunct="0">
        <a:spcBef>
          <a:spcPct val="0"/>
        </a:spcBef>
        <a:spcAft>
          <a:spcPct val="0"/>
        </a:spcAft>
        <a:defRPr sz="4400">
          <a:solidFill>
            <a:schemeClr val="tx2"/>
          </a:solidFill>
          <a:latin typeface="Tw Cen MT" panose="020B0602020104020603" pitchFamily="34" charset="77"/>
          <a:ea typeface="ヒラギノ角ゴ Pro W3" panose="020B0300000000000000" pitchFamily="34" charset="-128"/>
        </a:defRPr>
      </a:lvl3pPr>
      <a:lvl4pPr algn="l" rtl="0" eaLnBrk="0" fontAlgn="base" hangingPunct="0">
        <a:spcBef>
          <a:spcPct val="0"/>
        </a:spcBef>
        <a:spcAft>
          <a:spcPct val="0"/>
        </a:spcAft>
        <a:defRPr sz="4400">
          <a:solidFill>
            <a:schemeClr val="tx2"/>
          </a:solidFill>
          <a:latin typeface="Tw Cen MT" panose="020B0602020104020603" pitchFamily="34" charset="77"/>
          <a:ea typeface="ヒラギノ角ゴ Pro W3" panose="020B0300000000000000" pitchFamily="34" charset="-128"/>
        </a:defRPr>
      </a:lvl4pPr>
      <a:lvl5pPr algn="l" rtl="0" eaLnBrk="0" fontAlgn="base" hangingPunct="0">
        <a:spcBef>
          <a:spcPct val="0"/>
        </a:spcBef>
        <a:spcAft>
          <a:spcPct val="0"/>
        </a:spcAft>
        <a:defRPr sz="4400">
          <a:solidFill>
            <a:schemeClr val="tx2"/>
          </a:solidFill>
          <a:latin typeface="Tw Cen MT" panose="020B0602020104020603" pitchFamily="34" charset="77"/>
          <a:ea typeface="ヒラギノ角ゴ Pro W3" panose="020B0300000000000000" pitchFamily="34" charset="-128"/>
        </a:defRPr>
      </a:lvl5pPr>
      <a:lvl6pPr marL="457200" algn="l" rtl="0" fontAlgn="base">
        <a:spcBef>
          <a:spcPct val="0"/>
        </a:spcBef>
        <a:spcAft>
          <a:spcPct val="0"/>
        </a:spcAft>
        <a:defRPr sz="4400">
          <a:solidFill>
            <a:schemeClr val="tx2"/>
          </a:solidFill>
          <a:latin typeface="Tw Cen MT" panose="020B0602020104020603" pitchFamily="34" charset="77"/>
          <a:ea typeface="ヒラギノ角ゴ Pro W3" panose="020B0300000000000000" pitchFamily="34" charset="-128"/>
        </a:defRPr>
      </a:lvl6pPr>
      <a:lvl7pPr marL="914400" algn="l" rtl="0" fontAlgn="base">
        <a:spcBef>
          <a:spcPct val="0"/>
        </a:spcBef>
        <a:spcAft>
          <a:spcPct val="0"/>
        </a:spcAft>
        <a:defRPr sz="4400">
          <a:solidFill>
            <a:schemeClr val="tx2"/>
          </a:solidFill>
          <a:latin typeface="Tw Cen MT" panose="020B0602020104020603" pitchFamily="34" charset="77"/>
          <a:ea typeface="ヒラギノ角ゴ Pro W3" panose="020B0300000000000000" pitchFamily="34" charset="-128"/>
        </a:defRPr>
      </a:lvl7pPr>
      <a:lvl8pPr marL="1371600" algn="l" rtl="0" fontAlgn="base">
        <a:spcBef>
          <a:spcPct val="0"/>
        </a:spcBef>
        <a:spcAft>
          <a:spcPct val="0"/>
        </a:spcAft>
        <a:defRPr sz="4400">
          <a:solidFill>
            <a:schemeClr val="tx2"/>
          </a:solidFill>
          <a:latin typeface="Tw Cen MT" panose="020B0602020104020603" pitchFamily="34" charset="77"/>
          <a:ea typeface="ヒラギノ角ゴ Pro W3" panose="020B0300000000000000" pitchFamily="34" charset="-128"/>
        </a:defRPr>
      </a:lvl8pPr>
      <a:lvl9pPr marL="1828800" algn="l" rtl="0" fontAlgn="base">
        <a:spcBef>
          <a:spcPct val="0"/>
        </a:spcBef>
        <a:spcAft>
          <a:spcPct val="0"/>
        </a:spcAft>
        <a:defRPr sz="4400">
          <a:solidFill>
            <a:schemeClr val="tx2"/>
          </a:solidFill>
          <a:latin typeface="Tw Cen MT" panose="020B0602020104020603" pitchFamily="34" charset="77"/>
          <a:ea typeface="ヒラギノ角ゴ Pro W3" panose="020B0300000000000000" pitchFamily="34" charset="-128"/>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Chalkboard"/>
          <a:ea typeface="ヒラギノ角ゴ Pro W3" panose="020B0300000000000000" pitchFamily="34" charset="-128"/>
          <a:cs typeface="Chalkboard"/>
        </a:defRPr>
      </a:lvl1pPr>
      <a:lvl2pPr marL="639763" indent="-273050" algn="l" rtl="0" eaLnBrk="0" fontAlgn="base" hangingPunct="0">
        <a:spcBef>
          <a:spcPts val="550"/>
        </a:spcBef>
        <a:spcAft>
          <a:spcPct val="0"/>
        </a:spcAft>
        <a:buClr>
          <a:schemeClr val="accent1"/>
        </a:buClr>
        <a:buSzPct val="70000"/>
        <a:buFont typeface="Wingdings 2" pitchFamily="2" charset="2"/>
        <a:buChar char=""/>
        <a:defRPr sz="2600" kern="1200">
          <a:solidFill>
            <a:schemeClr val="tx1"/>
          </a:solidFill>
          <a:latin typeface="Chalkboard"/>
          <a:ea typeface="ヒラギノ角ゴ Pro W3" panose="020B0300000000000000" pitchFamily="34" charset="-128"/>
          <a:cs typeface="Chalkboard"/>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Chalkboard"/>
          <a:ea typeface="ヒラギノ角ゴ Pro W3" panose="020B0300000000000000" pitchFamily="34" charset="-128"/>
          <a:cs typeface="Chalkboard"/>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Chalkboard"/>
          <a:ea typeface="ヒラギノ角ゴ Pro W3" panose="020B0300000000000000" pitchFamily="34" charset="-128"/>
          <a:cs typeface="Chalkboard"/>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Chalkboard"/>
          <a:ea typeface="ヒラギノ角ゴ Pro W3" panose="020B0300000000000000" pitchFamily="34" charset="-128"/>
          <a:cs typeface="Chalkboard"/>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5.gif"/><Relationship Id="rId4" Type="http://schemas.openxmlformats.org/officeDocument/2006/relationships/image" Target="../media/image14.gif"/></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4.gi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3.xml"/><Relationship Id="rId7" Type="http://schemas.openxmlformats.org/officeDocument/2006/relationships/image" Target="../media/image18.e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7.emf"/><Relationship Id="rId4" Type="http://schemas.openxmlformats.org/officeDocument/2006/relationships/oleObject" Target="../embeddings/oleObject2.bin"/><Relationship Id="rId9" Type="http://schemas.openxmlformats.org/officeDocument/2006/relationships/image" Target="../media/image16.e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9.emf"/><Relationship Id="rId4" Type="http://schemas.openxmlformats.org/officeDocument/2006/relationships/oleObject" Target="../embeddings/oleObject5.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6.xml"/><Relationship Id="rId7" Type="http://schemas.openxmlformats.org/officeDocument/2006/relationships/image" Target="../media/image20.e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9.emf"/><Relationship Id="rId4" Type="http://schemas.openxmlformats.org/officeDocument/2006/relationships/oleObject" Target="../embeddings/oleObject6.bin"/><Relationship Id="rId9" Type="http://schemas.openxmlformats.org/officeDocument/2006/relationships/image" Target="../media/image21.e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22.emf"/><Relationship Id="rId4" Type="http://schemas.openxmlformats.org/officeDocument/2006/relationships/oleObject" Target="../embeddings/oleObject9.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9.xml"/><Relationship Id="rId7" Type="http://schemas.openxmlformats.org/officeDocument/2006/relationships/image" Target="../media/image22.e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20.emf"/><Relationship Id="rId4" Type="http://schemas.openxmlformats.org/officeDocument/2006/relationships/oleObject" Target="../embeddings/oleObject10.bin"/><Relationship Id="rId9" Type="http://schemas.openxmlformats.org/officeDocument/2006/relationships/image" Target="../media/image23.e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24.emf"/><Relationship Id="rId4" Type="http://schemas.openxmlformats.org/officeDocument/2006/relationships/oleObject" Target="../embeddings/oleObject13.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21.xml"/><Relationship Id="rId7" Type="http://schemas.openxmlformats.org/officeDocument/2006/relationships/image" Target="../media/image24.e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20.emf"/><Relationship Id="rId4" Type="http://schemas.openxmlformats.org/officeDocument/2006/relationships/oleObject" Target="../embeddings/oleObject14.bin"/><Relationship Id="rId9" Type="http://schemas.openxmlformats.org/officeDocument/2006/relationships/image" Target="../media/image25.emf"/></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image" Target="../media/image26.emf"/><Relationship Id="rId4" Type="http://schemas.openxmlformats.org/officeDocument/2006/relationships/oleObject" Target="../embeddings/oleObject17.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23.xml"/><Relationship Id="rId7" Type="http://schemas.openxmlformats.org/officeDocument/2006/relationships/image" Target="../media/image27.e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20.emf"/><Relationship Id="rId4" Type="http://schemas.openxmlformats.org/officeDocument/2006/relationships/oleObject" Target="../embeddings/oleObject18.bin"/><Relationship Id="rId9" Type="http://schemas.openxmlformats.org/officeDocument/2006/relationships/image" Target="../media/image26.emf"/></Relationships>
</file>

<file path=ppt/slides/_rels/slide5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32.gi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6.xml"/></Relationships>
</file>

<file path=ppt/slides/_rels/slide68.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34.xml"/><Relationship Id="rId1" Type="http://schemas.openxmlformats.org/officeDocument/2006/relationships/slideLayout" Target="../slideLayouts/slideLayout36.xml"/><Relationship Id="rId6" Type="http://schemas.openxmlformats.org/officeDocument/2006/relationships/image" Target="../media/image36.gif"/><Relationship Id="rId5" Type="http://schemas.openxmlformats.org/officeDocument/2006/relationships/image" Target="../media/image35.gif"/><Relationship Id="rId4" Type="http://schemas.openxmlformats.org/officeDocument/2006/relationships/image" Target="../media/image34.gi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6.xml"/></Relationships>
</file>

<file path=ppt/slides/_rels/slide75.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41.xml"/><Relationship Id="rId1" Type="http://schemas.openxmlformats.org/officeDocument/2006/relationships/slideLayout" Target="../slideLayouts/slideLayout46.xml"/></Relationships>
</file>

<file path=ppt/slides/_rels/slide76.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42.xml"/><Relationship Id="rId1" Type="http://schemas.openxmlformats.org/officeDocument/2006/relationships/slideLayout" Target="../slideLayouts/slideLayout4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6.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6.xml"/><Relationship Id="rId1" Type="http://schemas.openxmlformats.org/officeDocument/2006/relationships/vmlDrawing" Target="../drawings/vmlDrawing11.vml"/><Relationship Id="rId5" Type="http://schemas.openxmlformats.org/officeDocument/2006/relationships/image" Target="../media/image39.emf"/><Relationship Id="rId4" Type="http://schemas.openxmlformats.org/officeDocument/2006/relationships/oleObject" Target="../embeddings/oleObject21.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8.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7.xml"/></Relationships>
</file>

<file path=ppt/slides/_rels/slide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7.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7.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png"/><Relationship Id="rId1" Type="http://schemas.openxmlformats.org/officeDocument/2006/relationships/slideLayout" Target="../slideLayouts/slideLayout6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728079D3-AC4B-CE4D-8D7E-A27C3245DC49}"/>
              </a:ext>
            </a:extLst>
          </p:cNvPr>
          <p:cNvSpPr>
            <a:spLocks noGrp="1"/>
          </p:cNvSpPr>
          <p:nvPr>
            <p:ph type="title"/>
          </p:nvPr>
        </p:nvSpPr>
        <p:spPr>
          <a:xfrm>
            <a:off x="2286000" y="698500"/>
            <a:ext cx="8382000" cy="609600"/>
          </a:xfrm>
        </p:spPr>
        <p:txBody>
          <a:bodyPr/>
          <a:lstStyle/>
          <a:p>
            <a:pPr eaLnBrk="1" hangingPunct="1"/>
            <a:r>
              <a:rPr lang="en-US" dirty="0"/>
              <a:t>252618</a:t>
            </a:r>
            <a:endParaRPr lang="en-US" altLang="en-US" sz="3200" dirty="0"/>
          </a:p>
        </p:txBody>
      </p:sp>
      <p:sp>
        <p:nvSpPr>
          <p:cNvPr id="17410" name="Rectangle 3">
            <a:extLst>
              <a:ext uri="{FF2B5EF4-FFF2-40B4-BE49-F238E27FC236}">
                <a16:creationId xmlns:a16="http://schemas.microsoft.com/office/drawing/2014/main" id="{87D7B299-5608-F545-90CC-D0A855E6A77A}"/>
              </a:ext>
            </a:extLst>
          </p:cNvPr>
          <p:cNvSpPr>
            <a:spLocks noGrp="1"/>
          </p:cNvSpPr>
          <p:nvPr>
            <p:ph sz="quarter" idx="1"/>
          </p:nvPr>
        </p:nvSpPr>
        <p:spPr>
          <a:xfrm>
            <a:off x="2136775" y="1600200"/>
            <a:ext cx="8153400" cy="4495800"/>
          </a:xfrm>
        </p:spPr>
        <p:txBody>
          <a:bodyPr/>
          <a:lstStyle/>
          <a:p>
            <a:pPr eaLnBrk="1" hangingPunct="1"/>
            <a:endParaRPr lang="en-US" altLang="en-US" sz="3600" dirty="0">
              <a:latin typeface="Chalkboard" panose="03050602040202020205" pitchFamily="66" charset="77"/>
              <a:cs typeface="Chalkboard" panose="03050602040202020205" pitchFamily="66" charset="77"/>
            </a:endParaRPr>
          </a:p>
        </p:txBody>
      </p:sp>
    </p:spTree>
    <p:extLst>
      <p:ext uri="{BB962C8B-B14F-4D97-AF65-F5344CB8AC3E}">
        <p14:creationId xmlns:p14="http://schemas.microsoft.com/office/powerpoint/2010/main" val="3820335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86C0BA-40DD-CA49-A23D-12F9B8E4F6BC}"/>
              </a:ext>
            </a:extLst>
          </p:cNvPr>
          <p:cNvSpPr txBox="1"/>
          <p:nvPr/>
        </p:nvSpPr>
        <p:spPr>
          <a:xfrm>
            <a:off x="390144" y="6486144"/>
            <a:ext cx="3206496" cy="215444"/>
          </a:xfrm>
          <a:prstGeom prst="rect">
            <a:avLst/>
          </a:prstGeom>
          <a:noFill/>
        </p:spPr>
        <p:txBody>
          <a:bodyPr wrap="square" rtlCol="0">
            <a:spAutoFit/>
          </a:bodyPr>
          <a:lstStyle/>
          <a:p>
            <a:r>
              <a:rPr lang="en-US" sz="800" dirty="0"/>
              <a:t>https://data-</a:t>
            </a:r>
            <a:r>
              <a:rPr lang="en-US" sz="800" dirty="0" err="1"/>
              <a:t>flair.training</a:t>
            </a:r>
            <a:r>
              <a:rPr lang="en-US" sz="800" dirty="0"/>
              <a:t>/blogs/python-operator/</a:t>
            </a:r>
          </a:p>
        </p:txBody>
      </p:sp>
      <p:pic>
        <p:nvPicPr>
          <p:cNvPr id="3" name="Picture 2">
            <a:extLst>
              <a:ext uri="{FF2B5EF4-FFF2-40B4-BE49-F238E27FC236}">
                <a16:creationId xmlns:a16="http://schemas.microsoft.com/office/drawing/2014/main" id="{040239E9-B84B-A948-B513-AAD1712BB329}"/>
              </a:ext>
            </a:extLst>
          </p:cNvPr>
          <p:cNvPicPr>
            <a:picLocks noChangeAspect="1"/>
          </p:cNvPicPr>
          <p:nvPr/>
        </p:nvPicPr>
        <p:blipFill>
          <a:blip r:embed="rId2"/>
          <a:stretch>
            <a:fillRect/>
          </a:stretch>
        </p:blipFill>
        <p:spPr>
          <a:xfrm>
            <a:off x="590550" y="592666"/>
            <a:ext cx="11597430" cy="4944533"/>
          </a:xfrm>
          <a:prstGeom prst="rect">
            <a:avLst/>
          </a:prstGeom>
        </p:spPr>
      </p:pic>
      <p:sp>
        <p:nvSpPr>
          <p:cNvPr id="4" name="TextBox 3">
            <a:extLst>
              <a:ext uri="{FF2B5EF4-FFF2-40B4-BE49-F238E27FC236}">
                <a16:creationId xmlns:a16="http://schemas.microsoft.com/office/drawing/2014/main" id="{AD29246A-5089-3C47-A94F-4707B30F4A6A}"/>
              </a:ext>
            </a:extLst>
          </p:cNvPr>
          <p:cNvSpPr txBox="1"/>
          <p:nvPr/>
        </p:nvSpPr>
        <p:spPr>
          <a:xfrm>
            <a:off x="3979333" y="186267"/>
            <a:ext cx="6383867" cy="584775"/>
          </a:xfrm>
          <a:prstGeom prst="rect">
            <a:avLst/>
          </a:prstGeom>
          <a:noFill/>
        </p:spPr>
        <p:txBody>
          <a:bodyPr wrap="square" rtlCol="0">
            <a:spAutoFit/>
          </a:bodyPr>
          <a:lstStyle/>
          <a:p>
            <a:r>
              <a:rPr lang="en-US" sz="3200" dirty="0"/>
              <a:t>BONUS</a:t>
            </a:r>
          </a:p>
        </p:txBody>
      </p:sp>
    </p:spTree>
    <p:extLst>
      <p:ext uri="{BB962C8B-B14F-4D97-AF65-F5344CB8AC3E}">
        <p14:creationId xmlns:p14="http://schemas.microsoft.com/office/powerpoint/2010/main" val="410094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857603-4B7D-964F-9A09-02AB1D00FEEE}"/>
              </a:ext>
            </a:extLst>
          </p:cNvPr>
          <p:cNvSpPr txBox="1"/>
          <p:nvPr/>
        </p:nvSpPr>
        <p:spPr>
          <a:xfrm>
            <a:off x="902208" y="2145792"/>
            <a:ext cx="12143232" cy="1477328"/>
          </a:xfrm>
          <a:prstGeom prst="rect">
            <a:avLst/>
          </a:prstGeom>
          <a:noFill/>
        </p:spPr>
        <p:txBody>
          <a:bodyPr wrap="square" rtlCol="0">
            <a:spAutoFit/>
          </a:bodyPr>
          <a:lstStyle/>
          <a:p>
            <a:r>
              <a:rPr lang="en-US" dirty="0"/>
              <a:t>1 % 4  = 1        001 % 100 = 001</a:t>
            </a:r>
          </a:p>
          <a:p>
            <a:r>
              <a:rPr lang="en-US" dirty="0"/>
              <a:t>2 % 4 = 2		</a:t>
            </a:r>
          </a:p>
          <a:p>
            <a:r>
              <a:rPr lang="en-US" dirty="0"/>
              <a:t>3 % 4 = 3         011 % 0100 = 011</a:t>
            </a:r>
          </a:p>
          <a:p>
            <a:r>
              <a:rPr lang="en-US" dirty="0"/>
              <a:t>4 % 4 = 0         100 % 0100 = 0</a:t>
            </a:r>
          </a:p>
          <a:p>
            <a:r>
              <a:rPr lang="en-US" dirty="0"/>
              <a:t>5 % 4 = 1         101 % 0100 = 001</a:t>
            </a:r>
          </a:p>
        </p:txBody>
      </p:sp>
      <p:sp>
        <p:nvSpPr>
          <p:cNvPr id="4" name="TextBox 3">
            <a:extLst>
              <a:ext uri="{FF2B5EF4-FFF2-40B4-BE49-F238E27FC236}">
                <a16:creationId xmlns:a16="http://schemas.microsoft.com/office/drawing/2014/main" id="{7708F1AD-CC0F-2544-B8CE-269270F76B67}"/>
              </a:ext>
            </a:extLst>
          </p:cNvPr>
          <p:cNvSpPr txBox="1"/>
          <p:nvPr/>
        </p:nvSpPr>
        <p:spPr>
          <a:xfrm>
            <a:off x="2474976" y="426720"/>
            <a:ext cx="7424928" cy="584775"/>
          </a:xfrm>
          <a:prstGeom prst="rect">
            <a:avLst/>
          </a:prstGeom>
          <a:noFill/>
        </p:spPr>
        <p:txBody>
          <a:bodyPr wrap="square" rtlCol="0">
            <a:spAutoFit/>
          </a:bodyPr>
          <a:lstStyle/>
          <a:p>
            <a:r>
              <a:rPr lang="en-US" sz="3200" dirty="0"/>
              <a:t>A compact way to strip leading 0</a:t>
            </a:r>
          </a:p>
        </p:txBody>
      </p:sp>
    </p:spTree>
    <p:extLst>
      <p:ext uri="{BB962C8B-B14F-4D97-AF65-F5344CB8AC3E}">
        <p14:creationId xmlns:p14="http://schemas.microsoft.com/office/powerpoint/2010/main" val="400389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pPr eaLnBrk="1" hangingPunct="1"/>
            <a:r>
              <a:rPr lang="en-US" sz="6000">
                <a:latin typeface="Bookman Old Style" pitchFamily="18" charset="0"/>
              </a:rPr>
              <a:t>RISC</a:t>
            </a:r>
            <a:r>
              <a:rPr lang="en-US">
                <a:latin typeface="Bookman Old Style" pitchFamily="18" charset="0"/>
              </a:rPr>
              <a:t> </a:t>
            </a:r>
            <a:r>
              <a:rPr lang="en-US">
                <a:latin typeface="Times" charset="0"/>
              </a:rPr>
              <a:t>vs</a:t>
            </a:r>
            <a:r>
              <a:rPr lang="en-US">
                <a:latin typeface="Bookman Old Style" pitchFamily="18" charset="0"/>
              </a:rPr>
              <a:t> </a:t>
            </a:r>
            <a:r>
              <a:rPr lang="en-US" sz="6000">
                <a:latin typeface="Bookman Old Style" pitchFamily="18" charset="0"/>
              </a:rPr>
              <a:t>CISC</a:t>
            </a:r>
            <a:endParaRPr lang="en-US"/>
          </a:p>
        </p:txBody>
      </p:sp>
      <p:sp>
        <p:nvSpPr>
          <p:cNvPr id="15363" name="Rectangle 3" descr="Rectangle: Click to edit Master text styles&#10;Second level&#10;Third level&#10;Fourth level&#10;Fifth level"/>
          <p:cNvSpPr>
            <a:spLocks noGrp="1" noChangeArrowheads="1"/>
          </p:cNvSpPr>
          <p:nvPr>
            <p:ph type="subTitle" idx="1"/>
          </p:nvPr>
        </p:nvSpPr>
        <p:spPr/>
        <p:txBody>
          <a:bodyPr/>
          <a:lstStyle/>
          <a:p>
            <a:pPr eaLnBrk="1" hangingPunct="1"/>
            <a:r>
              <a:rPr lang="en-US">
                <a:latin typeface="Verdana" charset="0"/>
              </a:rPr>
              <a:t>Yuan Wei</a:t>
            </a:r>
          </a:p>
          <a:p>
            <a:pPr eaLnBrk="1" hangingPunct="1"/>
            <a:r>
              <a:rPr lang="en-US">
                <a:latin typeface="Verdana" charset="0"/>
              </a:rPr>
              <a:t>Bin Huang</a:t>
            </a:r>
          </a:p>
          <a:p>
            <a:pPr eaLnBrk="1" hangingPunct="1"/>
            <a:r>
              <a:rPr lang="en-US">
                <a:latin typeface="Verdana" charset="0"/>
              </a:rPr>
              <a:t>Amit K. Naidu</a:t>
            </a:r>
            <a:endParaRPr lang="en-US"/>
          </a:p>
        </p:txBody>
      </p:sp>
    </p:spTree>
    <p:extLst>
      <p:ext uri="{BB962C8B-B14F-4D97-AF65-F5344CB8AC3E}">
        <p14:creationId xmlns:p14="http://schemas.microsoft.com/office/powerpoint/2010/main" val="27256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Introduction - RISC and CISC	</a:t>
            </a:r>
          </a:p>
        </p:txBody>
      </p:sp>
      <p:sp>
        <p:nvSpPr>
          <p:cNvPr id="1638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t> Boundaries have blurred.</a:t>
            </a:r>
          </a:p>
          <a:p>
            <a:pPr eaLnBrk="1" hangingPunct="1"/>
            <a:endParaRPr lang="en-US"/>
          </a:p>
          <a:p>
            <a:pPr eaLnBrk="1" hangingPunct="1"/>
            <a:r>
              <a:rPr lang="en-US"/>
              <a:t> Modern CPUs Utilize features of both.</a:t>
            </a:r>
          </a:p>
          <a:p>
            <a:pPr eaLnBrk="1" hangingPunct="1"/>
            <a:endParaRPr lang="en-US"/>
          </a:p>
          <a:p>
            <a:pPr eaLnBrk="1" hangingPunct="1"/>
            <a:r>
              <a:rPr lang="en-US"/>
              <a:t> The Manufacturing and Economics aspect.</a:t>
            </a:r>
          </a:p>
        </p:txBody>
      </p:sp>
    </p:spTree>
    <p:extLst>
      <p:ext uri="{BB962C8B-B14F-4D97-AF65-F5344CB8AC3E}">
        <p14:creationId xmlns:p14="http://schemas.microsoft.com/office/powerpoint/2010/main" val="2166936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Debate becoming moot</a:t>
            </a:r>
          </a:p>
        </p:txBody>
      </p:sp>
      <p:sp>
        <p:nvSpPr>
          <p:cNvPr id="17411" name="Rectangle 3" descr="Rectangle: Click to edit Master text styles&#10;Second level&#10;Third level&#10;Fourth level&#10;Fifth level"/>
          <p:cNvSpPr>
            <a:spLocks noGrp="1" noChangeArrowheads="1"/>
          </p:cNvSpPr>
          <p:nvPr>
            <p:ph type="body" idx="1"/>
          </p:nvPr>
        </p:nvSpPr>
        <p:spPr>
          <a:xfrm>
            <a:off x="2362200" y="1905000"/>
            <a:ext cx="7848600" cy="4572000"/>
          </a:xfrm>
        </p:spPr>
        <p:txBody>
          <a:bodyPr/>
          <a:lstStyle/>
          <a:p>
            <a:pPr eaLnBrk="1" hangingPunct="1"/>
            <a:r>
              <a:rPr lang="en-US"/>
              <a:t> Converging implementations , example</a:t>
            </a:r>
          </a:p>
          <a:p>
            <a:pPr eaLnBrk="1" hangingPunct="1"/>
            <a:endParaRPr lang="en-US"/>
          </a:p>
          <a:p>
            <a:pPr lvl="1" eaLnBrk="1" hangingPunct="1"/>
            <a:r>
              <a:rPr lang="en-US"/>
              <a:t>Typical RISC features :</a:t>
            </a:r>
          </a:p>
          <a:p>
            <a:pPr lvl="2" eaLnBrk="1" hangingPunct="1"/>
            <a:r>
              <a:rPr lang="en-US"/>
              <a:t>Fewer Instructions</a:t>
            </a:r>
          </a:p>
          <a:p>
            <a:pPr lvl="2" eaLnBrk="1" hangingPunct="1"/>
            <a:r>
              <a:rPr lang="en-US"/>
              <a:t>Fixed instruction length</a:t>
            </a:r>
          </a:p>
          <a:p>
            <a:pPr lvl="2" eaLnBrk="1" hangingPunct="1"/>
            <a:r>
              <a:rPr lang="en-US"/>
              <a:t>Fixed execution time</a:t>
            </a:r>
          </a:p>
          <a:p>
            <a:pPr lvl="2" eaLnBrk="1" hangingPunct="1"/>
            <a:r>
              <a:rPr lang="en-US"/>
              <a:t>Lower Cost</a:t>
            </a:r>
          </a:p>
          <a:p>
            <a:pPr lvl="1" eaLnBrk="1" hangingPunct="1"/>
            <a:r>
              <a:rPr lang="en-US"/>
              <a:t>No longer restricted to RISC.</a:t>
            </a:r>
          </a:p>
          <a:p>
            <a:pPr lvl="2" eaLnBrk="1" hangingPunct="1">
              <a:buFont typeface="Wingdings" charset="2"/>
              <a:buNone/>
            </a:pPr>
            <a:endParaRPr lang="en-US"/>
          </a:p>
        </p:txBody>
      </p:sp>
    </p:spTree>
    <p:extLst>
      <p:ext uri="{BB962C8B-B14F-4D97-AF65-F5344CB8AC3E}">
        <p14:creationId xmlns:p14="http://schemas.microsoft.com/office/powerpoint/2010/main" val="122920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Historical Context</a:t>
            </a:r>
          </a:p>
        </p:txBody>
      </p:sp>
      <p:sp>
        <p:nvSpPr>
          <p:cNvPr id="18435"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a:t>Design approaches developed around available technological resources.</a:t>
            </a:r>
          </a:p>
          <a:p>
            <a:pPr eaLnBrk="1" hangingPunct="1">
              <a:lnSpc>
                <a:spcPct val="90000"/>
              </a:lnSpc>
            </a:pPr>
            <a:endParaRPr lang="en-US"/>
          </a:p>
          <a:p>
            <a:pPr lvl="1" eaLnBrk="1" hangingPunct="1">
              <a:lnSpc>
                <a:spcPct val="90000"/>
              </a:lnSpc>
            </a:pPr>
            <a:r>
              <a:rPr lang="en-US"/>
              <a:t>Memory - expensive</a:t>
            </a:r>
          </a:p>
          <a:p>
            <a:pPr lvl="1" eaLnBrk="1" hangingPunct="1">
              <a:lnSpc>
                <a:spcPct val="90000"/>
              </a:lnSpc>
            </a:pPr>
            <a:endParaRPr lang="en-US"/>
          </a:p>
          <a:p>
            <a:pPr lvl="1" eaLnBrk="1" hangingPunct="1">
              <a:lnSpc>
                <a:spcPct val="90000"/>
              </a:lnSpc>
            </a:pPr>
            <a:r>
              <a:rPr lang="en-US"/>
              <a:t>Compilers - lousy</a:t>
            </a:r>
          </a:p>
          <a:p>
            <a:pPr lvl="1" eaLnBrk="1" hangingPunct="1">
              <a:lnSpc>
                <a:spcPct val="90000"/>
              </a:lnSpc>
            </a:pPr>
            <a:endParaRPr lang="en-US"/>
          </a:p>
          <a:p>
            <a:pPr lvl="1" eaLnBrk="1" hangingPunct="1">
              <a:lnSpc>
                <a:spcPct val="90000"/>
              </a:lnSpc>
            </a:pPr>
            <a:r>
              <a:rPr lang="en-US"/>
              <a:t>VLSI - primitive</a:t>
            </a:r>
          </a:p>
        </p:txBody>
      </p:sp>
    </p:spTree>
    <p:extLst>
      <p:ext uri="{BB962C8B-B14F-4D97-AF65-F5344CB8AC3E}">
        <p14:creationId xmlns:p14="http://schemas.microsoft.com/office/powerpoint/2010/main" val="3581723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atin typeface="Palatino" charset="0"/>
              </a:rPr>
              <a:t>No Big Difference Now!</a:t>
            </a:r>
          </a:p>
        </p:txBody>
      </p:sp>
      <p:sp>
        <p:nvSpPr>
          <p:cNvPr id="2048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atin typeface="Palatino" charset="0"/>
              </a:rPr>
              <a:t>Common Goal of  High Performance will bring them together</a:t>
            </a:r>
          </a:p>
          <a:p>
            <a:pPr lvl="1" eaLnBrk="1" hangingPunct="1"/>
            <a:r>
              <a:rPr lang="en-US">
                <a:latin typeface="Palatino" charset="0"/>
              </a:rPr>
              <a:t>Incorporating each other’s features</a:t>
            </a:r>
          </a:p>
          <a:p>
            <a:pPr lvl="1" eaLnBrk="1" hangingPunct="1"/>
            <a:r>
              <a:rPr lang="en-US">
                <a:latin typeface="Palatino" charset="0"/>
              </a:rPr>
              <a:t>Incorporating similar functional units.</a:t>
            </a:r>
          </a:p>
          <a:p>
            <a:pPr lvl="2" eaLnBrk="1" hangingPunct="1"/>
            <a:r>
              <a:rPr lang="en-US">
                <a:latin typeface="Palatino" charset="0"/>
              </a:rPr>
              <a:t>Branch Prediction</a:t>
            </a:r>
          </a:p>
          <a:p>
            <a:pPr lvl="2" eaLnBrk="1" hangingPunct="1"/>
            <a:r>
              <a:rPr lang="en-US">
                <a:latin typeface="Palatino" charset="0"/>
              </a:rPr>
              <a:t>OOE etc</a:t>
            </a:r>
          </a:p>
        </p:txBody>
      </p:sp>
    </p:spTree>
    <p:extLst>
      <p:ext uri="{BB962C8B-B14F-4D97-AF65-F5344CB8AC3E}">
        <p14:creationId xmlns:p14="http://schemas.microsoft.com/office/powerpoint/2010/main" val="557416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An exception</a:t>
            </a:r>
          </a:p>
        </p:txBody>
      </p:sp>
      <p:sp>
        <p:nvSpPr>
          <p:cNvPr id="2150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t>Embedded Processors</a:t>
            </a:r>
          </a:p>
          <a:p>
            <a:pPr lvl="1" eaLnBrk="1" hangingPunct="1"/>
            <a:r>
              <a:rPr lang="en-US"/>
              <a:t>CISC is unsuitable</a:t>
            </a:r>
          </a:p>
          <a:p>
            <a:pPr lvl="1" eaLnBrk="1" hangingPunct="1"/>
            <a:r>
              <a:rPr lang="en-US"/>
              <a:t>MIPS/watt ratio</a:t>
            </a:r>
          </a:p>
          <a:p>
            <a:pPr lvl="1" eaLnBrk="1" hangingPunct="1"/>
            <a:r>
              <a:rPr lang="en-US"/>
              <a:t>Power consumption</a:t>
            </a:r>
          </a:p>
          <a:p>
            <a:pPr lvl="1" eaLnBrk="1" hangingPunct="1"/>
            <a:r>
              <a:rPr lang="en-US"/>
              <a:t>Heat dissipation</a:t>
            </a:r>
          </a:p>
          <a:p>
            <a:pPr lvl="1" eaLnBrk="1" hangingPunct="1"/>
            <a:r>
              <a:rPr lang="en-US"/>
              <a:t>Simple Hardware = integrated peripherals</a:t>
            </a:r>
          </a:p>
        </p:txBody>
      </p:sp>
    </p:spTree>
    <p:extLst>
      <p:ext uri="{BB962C8B-B14F-4D97-AF65-F5344CB8AC3E}">
        <p14:creationId xmlns:p14="http://schemas.microsoft.com/office/powerpoint/2010/main" val="828078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atin typeface="Palatino" charset="0"/>
              </a:rPr>
              <a:t>CISC to RISC (1)</a:t>
            </a:r>
          </a:p>
        </p:txBody>
      </p:sp>
      <p:sp>
        <p:nvSpPr>
          <p:cNvPr id="2253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atin typeface="Palatino" charset="0"/>
              </a:rPr>
              <a:t>What Intel, the most famous CISC advocates, and HP do in IA-64:</a:t>
            </a:r>
          </a:p>
          <a:p>
            <a:pPr lvl="1" eaLnBrk="1" hangingPunct="1"/>
            <a:r>
              <a:rPr lang="en-US">
                <a:latin typeface="Palatino" charset="0"/>
              </a:rPr>
              <a:t>Migrate to a Common Instruction Set.</a:t>
            </a:r>
          </a:p>
          <a:p>
            <a:pPr lvl="1" eaLnBrk="1" hangingPunct="1"/>
            <a:r>
              <a:rPr lang="en-US">
                <a:latin typeface="Palatino" charset="0"/>
              </a:rPr>
              <a:t>Creating Small Instructions</a:t>
            </a:r>
          </a:p>
          <a:p>
            <a:pPr lvl="1" eaLnBrk="1" hangingPunct="1"/>
            <a:r>
              <a:rPr lang="en-US">
                <a:latin typeface="Palatino" charset="0"/>
              </a:rPr>
              <a:t>More concise Instruction Set.</a:t>
            </a:r>
          </a:p>
          <a:p>
            <a:pPr lvl="1" eaLnBrk="1" hangingPunct="1"/>
            <a:r>
              <a:rPr lang="en-US">
                <a:latin typeface="Palatino" charset="0"/>
              </a:rPr>
              <a:t>Shorter Pipeline </a:t>
            </a:r>
          </a:p>
          <a:p>
            <a:pPr lvl="1" eaLnBrk="1" hangingPunct="1"/>
            <a:r>
              <a:rPr lang="en-US">
                <a:latin typeface="Palatino" charset="0"/>
              </a:rPr>
              <a:t>Lower Clock Cycle</a:t>
            </a:r>
          </a:p>
        </p:txBody>
      </p:sp>
    </p:spTree>
    <p:extLst>
      <p:ext uri="{BB962C8B-B14F-4D97-AF65-F5344CB8AC3E}">
        <p14:creationId xmlns:p14="http://schemas.microsoft.com/office/powerpoint/2010/main" val="1692655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atin typeface="Palatino" charset="0"/>
              </a:rPr>
              <a:t>CISC to RISC (2)</a:t>
            </a:r>
          </a:p>
        </p:txBody>
      </p:sp>
      <p:sp>
        <p:nvSpPr>
          <p:cNvPr id="2355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atin typeface="Palatino" charset="0"/>
              </a:rPr>
              <a:t>What Intel, the most famous CISC advocates, and HP do in IA-64:</a:t>
            </a:r>
          </a:p>
          <a:p>
            <a:pPr lvl="1" eaLnBrk="1" hangingPunct="1"/>
            <a:r>
              <a:rPr lang="en-US">
                <a:latin typeface="Palatino" charset="0"/>
              </a:rPr>
              <a:t>Abandon the Out-of-order Execution In Hardware</a:t>
            </a:r>
          </a:p>
          <a:p>
            <a:pPr lvl="1" eaLnBrk="1" hangingPunct="1"/>
            <a:r>
              <a:rPr lang="en-US">
                <a:latin typeface="Palatino" charset="0"/>
              </a:rPr>
              <a:t>Depend on Compiler to Handle Instruction Execution Order.  Shifting the Complexity to Software.</a:t>
            </a:r>
          </a:p>
          <a:p>
            <a:pPr lvl="1" eaLnBrk="1" hangingPunct="1"/>
            <a:endParaRPr lang="en-US">
              <a:latin typeface="Palatino" charset="0"/>
            </a:endParaRPr>
          </a:p>
        </p:txBody>
      </p:sp>
    </p:spTree>
    <p:extLst>
      <p:ext uri="{BB962C8B-B14F-4D97-AF65-F5344CB8AC3E}">
        <p14:creationId xmlns:p14="http://schemas.microsoft.com/office/powerpoint/2010/main" val="1920808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8894AC60-8971-A845-B94F-EFD57734BF00}"/>
              </a:ext>
            </a:extLst>
          </p:cNvPr>
          <p:cNvSpPr>
            <a:spLocks noGrp="1" noChangeArrowheads="1"/>
          </p:cNvSpPr>
          <p:nvPr>
            <p:ph type="ctrTitle"/>
          </p:nvPr>
        </p:nvSpPr>
        <p:spPr>
          <a:xfrm>
            <a:off x="1979613" y="815975"/>
            <a:ext cx="8229600" cy="1676400"/>
          </a:xfrm>
        </p:spPr>
        <p:txBody>
          <a:bodyPr>
            <a:normAutofit fontScale="90000"/>
          </a:bodyPr>
          <a:lstStyle/>
          <a:p>
            <a:pPr eaLnBrk="1" hangingPunct="1">
              <a:defRPr/>
            </a:pPr>
            <a:r>
              <a:rPr lang="en-US" altLang="en-US" sz="4300" cap="none" dirty="0"/>
              <a:t>VIRTUAL MEMORY MANAGEMENT - TOPICS</a:t>
            </a:r>
            <a:br>
              <a:rPr lang="en-US" altLang="en-US" sz="4300" cap="none" dirty="0"/>
            </a:br>
            <a:endParaRPr lang="en-US" altLang="en-US" sz="4300" cap="none" dirty="0"/>
          </a:p>
        </p:txBody>
      </p:sp>
      <p:sp>
        <p:nvSpPr>
          <p:cNvPr id="15362" name="Rectangle 3">
            <a:extLst>
              <a:ext uri="{FF2B5EF4-FFF2-40B4-BE49-F238E27FC236}">
                <a16:creationId xmlns:a16="http://schemas.microsoft.com/office/drawing/2014/main" id="{CC3B409F-4AD7-B844-B462-C8E5CF2771F2}"/>
              </a:ext>
            </a:extLst>
          </p:cNvPr>
          <p:cNvSpPr>
            <a:spLocks noGrp="1"/>
          </p:cNvSpPr>
          <p:nvPr>
            <p:ph type="subTitle" idx="1"/>
          </p:nvPr>
        </p:nvSpPr>
        <p:spPr>
          <a:xfrm>
            <a:off x="2176463" y="3738563"/>
            <a:ext cx="4572000" cy="2063750"/>
          </a:xfrm>
        </p:spPr>
        <p:txBody>
          <a:bodyPr anchor="t"/>
          <a:lstStyle/>
          <a:p>
            <a:pPr eaLnBrk="1" hangingPunct="1"/>
            <a:r>
              <a:rPr lang="en-US" altLang="en-US" sz="1300">
                <a:latin typeface="Chalkboard" panose="03050602040202020205" pitchFamily="66" charset="77"/>
                <a:cs typeface="Chalkboard" panose="03050602040202020205" pitchFamily="66" charset="77"/>
              </a:rPr>
              <a:t>Spring 2018</a:t>
            </a:r>
          </a:p>
          <a:p>
            <a:pPr eaLnBrk="1" hangingPunct="1"/>
            <a:r>
              <a:rPr lang="en-US" altLang="en-US" sz="1300">
                <a:latin typeface="Chalkboard" panose="03050602040202020205" pitchFamily="66" charset="77"/>
                <a:cs typeface="Chalkboard" panose="03050602040202020205" pitchFamily="66" charset="77"/>
              </a:rPr>
              <a:t>Lec 19</a:t>
            </a:r>
          </a:p>
          <a:p>
            <a:pPr eaLnBrk="1" hangingPunct="1"/>
            <a:r>
              <a:rPr lang="en-US" altLang="en-US" sz="1300">
                <a:latin typeface="Chalkboard" panose="03050602040202020205" pitchFamily="66" charset="77"/>
                <a:cs typeface="Chalkboard" panose="03050602040202020205" pitchFamily="66" charset="77"/>
              </a:rPr>
              <a:t>Greg LaKomski</a:t>
            </a:r>
          </a:p>
          <a:p>
            <a:pPr eaLnBrk="1" hangingPunct="1"/>
            <a:r>
              <a:rPr lang="en-US" altLang="en-US" sz="1300">
                <a:latin typeface="Chalkboard" panose="03050602040202020205" pitchFamily="66" charset="77"/>
                <a:cs typeface="Chalkboard" panose="03050602040202020205" pitchFamily="66" charset="77"/>
              </a:rPr>
              <a:t>Texas State University</a:t>
            </a:r>
          </a:p>
          <a:p>
            <a:pPr eaLnBrk="1" hangingPunct="1"/>
            <a:r>
              <a:rPr lang="en-US" altLang="en-US" sz="1300">
                <a:latin typeface="Chalkboard" panose="03050602040202020205" pitchFamily="66" charset="77"/>
                <a:cs typeface="Chalkboard" panose="03050602040202020205" pitchFamily="66" charset="77"/>
              </a:rPr>
              <a:t>Slides adapted from lecture by:</a:t>
            </a:r>
          </a:p>
          <a:p>
            <a:pPr eaLnBrk="1" hangingPunct="1">
              <a:buFontTx/>
              <a:buAutoNum type="alphaUcPeriod"/>
            </a:pPr>
            <a:r>
              <a:rPr lang="en-US" altLang="en-US" sz="1300">
                <a:latin typeface="Chalkboard" panose="03050602040202020205" pitchFamily="66" charset="77"/>
                <a:cs typeface="Chalkboard" panose="03050602040202020205" pitchFamily="66" charset="77"/>
              </a:rPr>
              <a:t>Frank - P. Weisberg</a:t>
            </a:r>
          </a:p>
          <a:p>
            <a:pPr eaLnBrk="1" hangingPunct="1"/>
            <a:r>
              <a:rPr lang="en-US" altLang="en-US" sz="1300">
                <a:latin typeface="Chalkboard" panose="03050602040202020205" pitchFamily="66" charset="77"/>
                <a:cs typeface="Chalkboard" panose="03050602040202020205" pitchFamily="66" charset="77"/>
              </a:rPr>
              <a:t>os8-2.ppt</a:t>
            </a:r>
          </a:p>
        </p:txBody>
      </p:sp>
    </p:spTree>
    <p:custDataLst>
      <p:tags r:id="rId1"/>
    </p:custDataLst>
    <p:extLst>
      <p:ext uri="{BB962C8B-B14F-4D97-AF65-F5344CB8AC3E}">
        <p14:creationId xmlns:p14="http://schemas.microsoft.com/office/powerpoint/2010/main" val="1590700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atin typeface="Palatino" charset="0"/>
              </a:rPr>
              <a:t>CISC to RISC (3)</a:t>
            </a:r>
          </a:p>
        </p:txBody>
      </p:sp>
      <p:sp>
        <p:nvSpPr>
          <p:cNvPr id="2457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atin typeface="Palatino" charset="0"/>
              </a:rPr>
              <a:t>AMD Use Microcode and Direct Execution to Handle Control in Athlon</a:t>
            </a:r>
          </a:p>
          <a:p>
            <a:pPr eaLnBrk="1" hangingPunct="1"/>
            <a:endParaRPr lang="en-US">
              <a:latin typeface="Palatino" charset="0"/>
            </a:endParaRPr>
          </a:p>
          <a:p>
            <a:pPr eaLnBrk="1" hangingPunct="1"/>
            <a:r>
              <a:rPr lang="en-US">
                <a:ea typeface="Times" charset="0"/>
                <a:cs typeface="Times" charset="0"/>
              </a:rPr>
              <a:t>CISC Datapaths Support Other RISC-like Features (such as register-to-register addressing and an expanded register count). </a:t>
            </a:r>
            <a:endParaRPr lang="en-US">
              <a:latin typeface="Palatino" charset="0"/>
            </a:endParaRPr>
          </a:p>
          <a:p>
            <a:pPr eaLnBrk="1" hangingPunct="1"/>
            <a:endParaRPr lang="en-US">
              <a:latin typeface="Palatino" charset="0"/>
            </a:endParaRPr>
          </a:p>
        </p:txBody>
      </p:sp>
    </p:spTree>
    <p:extLst>
      <p:ext uri="{BB962C8B-B14F-4D97-AF65-F5344CB8AC3E}">
        <p14:creationId xmlns:p14="http://schemas.microsoft.com/office/powerpoint/2010/main" val="2396219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atin typeface="Palatino" charset="0"/>
              </a:rPr>
              <a:t>RISC to CISC (1)</a:t>
            </a:r>
          </a:p>
        </p:txBody>
      </p:sp>
      <p:sp>
        <p:nvSpPr>
          <p:cNvPr id="25603" name="Rectangle 3" descr="Rectangle: Click to edit Master text styles&#10;Second level&#10;Third level&#10;Fourth level&#10;Fifth level"/>
          <p:cNvSpPr>
            <a:spLocks noGrp="1" noChangeArrowheads="1"/>
          </p:cNvSpPr>
          <p:nvPr>
            <p:ph type="body" idx="1"/>
          </p:nvPr>
        </p:nvSpPr>
        <p:spPr/>
        <p:txBody>
          <a:bodyPr/>
          <a:lstStyle/>
          <a:p>
            <a:pPr eaLnBrk="1" hangingPunct="1">
              <a:spcBef>
                <a:spcPts val="500"/>
              </a:spcBef>
              <a:spcAft>
                <a:spcPts val="500"/>
              </a:spcAft>
            </a:pPr>
            <a:r>
              <a:rPr lang="en-US">
                <a:latin typeface="Palatino" charset="0"/>
              </a:rPr>
              <a:t>Additional registers</a:t>
            </a:r>
          </a:p>
          <a:p>
            <a:pPr eaLnBrk="1" hangingPunct="1">
              <a:spcBef>
                <a:spcPts val="500"/>
              </a:spcBef>
              <a:spcAft>
                <a:spcPts val="500"/>
              </a:spcAft>
            </a:pPr>
            <a:r>
              <a:rPr lang="en-US">
                <a:latin typeface="Palatino" charset="0"/>
              </a:rPr>
              <a:t> On-chip caches (which are clocked as fast as the processor) </a:t>
            </a:r>
          </a:p>
          <a:p>
            <a:pPr eaLnBrk="1" hangingPunct="1">
              <a:spcBef>
                <a:spcPts val="500"/>
              </a:spcBef>
              <a:spcAft>
                <a:spcPts val="500"/>
              </a:spcAft>
            </a:pPr>
            <a:r>
              <a:rPr lang="en-US">
                <a:latin typeface="Palatino" charset="0"/>
              </a:rPr>
              <a:t>Additional functional units for superscalar execution </a:t>
            </a:r>
          </a:p>
          <a:p>
            <a:pPr eaLnBrk="1" hangingPunct="1"/>
            <a:endParaRPr lang="en-US">
              <a:latin typeface="Palatino" charset="0"/>
            </a:endParaRPr>
          </a:p>
        </p:txBody>
      </p:sp>
    </p:spTree>
    <p:extLst>
      <p:ext uri="{BB962C8B-B14F-4D97-AF65-F5344CB8AC3E}">
        <p14:creationId xmlns:p14="http://schemas.microsoft.com/office/powerpoint/2010/main" val="2670760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atin typeface="Palatino" charset="0"/>
              </a:rPr>
              <a:t>RISC to CISC (2)</a:t>
            </a:r>
          </a:p>
        </p:txBody>
      </p:sp>
      <p:sp>
        <p:nvSpPr>
          <p:cNvPr id="26627" name="Rectangle 3" descr="Rectangle: Click to edit Master text styles&#10;Second level&#10;Third level&#10;Fourth level&#10;Fifth level"/>
          <p:cNvSpPr>
            <a:spLocks noGrp="1" noChangeArrowheads="1"/>
          </p:cNvSpPr>
          <p:nvPr>
            <p:ph type="body" idx="1"/>
          </p:nvPr>
        </p:nvSpPr>
        <p:spPr/>
        <p:txBody>
          <a:bodyPr/>
          <a:lstStyle/>
          <a:p>
            <a:pPr eaLnBrk="1" hangingPunct="1">
              <a:spcBef>
                <a:spcPts val="500"/>
              </a:spcBef>
              <a:spcAft>
                <a:spcPts val="500"/>
              </a:spcAft>
            </a:pPr>
            <a:r>
              <a:rPr lang="en-US">
                <a:latin typeface="Palatino" charset="0"/>
              </a:rPr>
              <a:t>Additional "non-RISC" (but fast) instructions </a:t>
            </a:r>
          </a:p>
          <a:p>
            <a:pPr eaLnBrk="1" hangingPunct="1">
              <a:spcBef>
                <a:spcPts val="500"/>
              </a:spcBef>
              <a:spcAft>
                <a:spcPts val="500"/>
              </a:spcAft>
            </a:pPr>
            <a:r>
              <a:rPr lang="en-US">
                <a:latin typeface="Palatino" charset="0"/>
              </a:rPr>
              <a:t>On-chip support for floating-point operations </a:t>
            </a:r>
          </a:p>
          <a:p>
            <a:pPr eaLnBrk="1" hangingPunct="1">
              <a:spcBef>
                <a:spcPts val="500"/>
              </a:spcBef>
              <a:spcAft>
                <a:spcPts val="500"/>
              </a:spcAft>
            </a:pPr>
            <a:r>
              <a:rPr lang="en-US">
                <a:latin typeface="Palatino" charset="0"/>
              </a:rPr>
              <a:t>Increased pipeline depth </a:t>
            </a:r>
          </a:p>
          <a:p>
            <a:pPr eaLnBrk="1" hangingPunct="1"/>
            <a:endParaRPr lang="en-US">
              <a:latin typeface="Palatino" charset="0"/>
            </a:endParaRPr>
          </a:p>
        </p:txBody>
      </p:sp>
    </p:spTree>
    <p:extLst>
      <p:ext uri="{BB962C8B-B14F-4D97-AF65-F5344CB8AC3E}">
        <p14:creationId xmlns:p14="http://schemas.microsoft.com/office/powerpoint/2010/main" val="1901235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atin typeface="Palatino" charset="0"/>
              </a:rPr>
              <a:t>CISC and RISC</a:t>
            </a:r>
          </a:p>
        </p:txBody>
      </p:sp>
      <p:sp>
        <p:nvSpPr>
          <p:cNvPr id="2765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atin typeface="Palatino" charset="0"/>
              </a:rPr>
              <a:t>Incorporating Same Features</a:t>
            </a:r>
          </a:p>
          <a:p>
            <a:pPr lvl="1" eaLnBrk="1" hangingPunct="1"/>
            <a:r>
              <a:rPr lang="en-US">
                <a:latin typeface="Palatino" charset="0"/>
              </a:rPr>
              <a:t>Complex Multi-level Cache </a:t>
            </a:r>
          </a:p>
          <a:p>
            <a:pPr lvl="1" eaLnBrk="1" hangingPunct="1"/>
            <a:r>
              <a:rPr lang="en-US">
                <a:latin typeface="Palatino" charset="0"/>
              </a:rPr>
              <a:t>Branch Prediction </a:t>
            </a:r>
          </a:p>
          <a:p>
            <a:pPr lvl="1" eaLnBrk="1" hangingPunct="1"/>
            <a:r>
              <a:rPr lang="en-US">
                <a:latin typeface="Palatino" charset="0"/>
              </a:rPr>
              <a:t>Out-of-order Execution</a:t>
            </a:r>
          </a:p>
        </p:txBody>
      </p:sp>
    </p:spTree>
    <p:extLst>
      <p:ext uri="{BB962C8B-B14F-4D97-AF65-F5344CB8AC3E}">
        <p14:creationId xmlns:p14="http://schemas.microsoft.com/office/powerpoint/2010/main" val="143642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atin typeface="Palatino" charset="0"/>
              </a:rPr>
              <a:t>CISC vs RISC </a:t>
            </a:r>
          </a:p>
        </p:txBody>
      </p:sp>
      <p:sp>
        <p:nvSpPr>
          <p:cNvPr id="2867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atin typeface="Palatino" charset="0"/>
              </a:rPr>
              <a:t>Hard to Distinguish Now. Boundary is getting vague.</a:t>
            </a:r>
          </a:p>
          <a:p>
            <a:pPr eaLnBrk="1" hangingPunct="1"/>
            <a:r>
              <a:rPr lang="en-US">
                <a:latin typeface="Palatino" charset="0"/>
              </a:rPr>
              <a:t>Academia don’t Care</a:t>
            </a:r>
          </a:p>
          <a:p>
            <a:pPr eaLnBrk="1" hangingPunct="1"/>
            <a:r>
              <a:rPr lang="en-US">
                <a:latin typeface="Palatino" charset="0"/>
              </a:rPr>
              <a:t>Industry doesn’t Care (Except for Advertisements)</a:t>
            </a:r>
          </a:p>
        </p:txBody>
      </p:sp>
    </p:spTree>
    <p:extLst>
      <p:ext uri="{BB962C8B-B14F-4D97-AF65-F5344CB8AC3E}">
        <p14:creationId xmlns:p14="http://schemas.microsoft.com/office/powerpoint/2010/main" val="3375476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a:t>Which one is better for general-purpose microprocessor design? </a:t>
            </a:r>
          </a:p>
          <a:p>
            <a:pPr eaLnBrk="1" hangingPunct="1"/>
            <a:r>
              <a:rPr lang="en-US" altLang="zh-CN"/>
              <a:t>It does not matter because</a:t>
            </a:r>
          </a:p>
          <a:p>
            <a:pPr lvl="1" eaLnBrk="1" hangingPunct="1"/>
            <a:r>
              <a:rPr lang="en-US" altLang="zh-CN"/>
              <a:t>The main factor driving general-purpose microprocessor design has been the peculiar economics of semiconductor manufacturing</a:t>
            </a:r>
          </a:p>
        </p:txBody>
      </p:sp>
      <p:sp>
        <p:nvSpPr>
          <p:cNvPr id="29699" name="Rectangle 3"/>
          <p:cNvSpPr>
            <a:spLocks noGrp="1" noChangeArrowheads="1"/>
          </p:cNvSpPr>
          <p:nvPr>
            <p:ph type="title"/>
          </p:nvPr>
        </p:nvSpPr>
        <p:spPr/>
        <p:txBody>
          <a:bodyPr/>
          <a:lstStyle/>
          <a:p>
            <a:pPr eaLnBrk="1" hangingPunct="1"/>
            <a:r>
              <a:rPr lang="en-US" altLang="zh-CN"/>
              <a:t>RISC vs CISC </a:t>
            </a:r>
          </a:p>
        </p:txBody>
      </p:sp>
    </p:spTree>
    <p:extLst>
      <p:ext uri="{BB962C8B-B14F-4D97-AF65-F5344CB8AC3E}">
        <p14:creationId xmlns:p14="http://schemas.microsoft.com/office/powerpoint/2010/main" val="314139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z="4000"/>
              <a:t>Economics of IC Manufacturing</a:t>
            </a:r>
          </a:p>
        </p:txBody>
      </p:sp>
      <p:sp>
        <p:nvSpPr>
          <p:cNvPr id="30723" name="Text Box 10"/>
          <p:cNvSpPr txBox="1">
            <a:spLocks noChangeArrowheads="1"/>
          </p:cNvSpPr>
          <p:nvPr/>
        </p:nvSpPr>
        <p:spPr bwMode="auto">
          <a:xfrm>
            <a:off x="2286001" y="2590801"/>
            <a:ext cx="411163" cy="519113"/>
          </a:xfrm>
          <a:prstGeom prst="rect">
            <a:avLst/>
          </a:prstGeom>
          <a:noFill/>
          <a:ln w="9525">
            <a:noFill/>
            <a:miter lim="800000"/>
            <a:headEnd/>
            <a:tailEnd/>
          </a:ln>
        </p:spPr>
        <p:txBody>
          <a:bodyPr wrap="none">
            <a:prstTxWarp prst="textNoShape">
              <a:avLst/>
            </a:prstTxWarp>
            <a:spAutoFit/>
          </a:bodyPr>
          <a:lstStyle/>
          <a:p>
            <a:pPr defTabSz="457200"/>
            <a:r>
              <a:rPr lang="en-US" altLang="zh-CN" sz="2800" b="1">
                <a:solidFill>
                  <a:srgbClr val="40458C"/>
                </a:solidFill>
                <a:latin typeface="Tahoma"/>
                <a:ea typeface="宋体"/>
              </a:rPr>
              <a:t>$</a:t>
            </a:r>
          </a:p>
        </p:txBody>
      </p:sp>
      <p:sp>
        <p:nvSpPr>
          <p:cNvPr id="30724" name="Line 6"/>
          <p:cNvSpPr>
            <a:spLocks noChangeShapeType="1"/>
          </p:cNvSpPr>
          <p:nvPr/>
        </p:nvSpPr>
        <p:spPr bwMode="auto">
          <a:xfrm>
            <a:off x="2743200" y="2590800"/>
            <a:ext cx="0" cy="1828800"/>
          </a:xfrm>
          <a:prstGeom prst="line">
            <a:avLst/>
          </a:prstGeom>
          <a:noFill/>
          <a:ln w="9525">
            <a:solidFill>
              <a:schemeClr val="tx1"/>
            </a:solidFill>
            <a:round/>
            <a:headEnd/>
            <a:tailEnd/>
          </a:ln>
        </p:spPr>
        <p:txBody>
          <a:bodyPr wrap="none">
            <a:prstTxWarp prst="textNoShape">
              <a:avLst/>
            </a:prstTxWarp>
          </a:bodyPr>
          <a:lstStyle/>
          <a:p>
            <a:pPr defTabSz="457200"/>
            <a:endParaRPr lang="en-US">
              <a:solidFill>
                <a:srgbClr val="40458C"/>
              </a:solidFill>
              <a:latin typeface="Tahoma"/>
              <a:ea typeface="宋体"/>
            </a:endParaRPr>
          </a:p>
        </p:txBody>
      </p:sp>
      <p:sp>
        <p:nvSpPr>
          <p:cNvPr id="30725" name="Line 7"/>
          <p:cNvSpPr>
            <a:spLocks noChangeShapeType="1"/>
          </p:cNvSpPr>
          <p:nvPr/>
        </p:nvSpPr>
        <p:spPr bwMode="auto">
          <a:xfrm>
            <a:off x="2743200" y="4419600"/>
            <a:ext cx="2590800" cy="0"/>
          </a:xfrm>
          <a:prstGeom prst="line">
            <a:avLst/>
          </a:prstGeom>
          <a:noFill/>
          <a:ln w="9525">
            <a:solidFill>
              <a:schemeClr val="tx1"/>
            </a:solidFill>
            <a:round/>
            <a:headEnd/>
            <a:tailEnd/>
          </a:ln>
        </p:spPr>
        <p:txBody>
          <a:bodyPr wrap="none">
            <a:prstTxWarp prst="textNoShape">
              <a:avLst/>
            </a:prstTxWarp>
          </a:bodyPr>
          <a:lstStyle/>
          <a:p>
            <a:pPr defTabSz="457200"/>
            <a:endParaRPr lang="en-US">
              <a:solidFill>
                <a:srgbClr val="40458C"/>
              </a:solidFill>
              <a:latin typeface="Tahoma"/>
              <a:ea typeface="宋体"/>
            </a:endParaRPr>
          </a:p>
        </p:txBody>
      </p:sp>
      <p:sp>
        <p:nvSpPr>
          <p:cNvPr id="30726" name="Line 8"/>
          <p:cNvSpPr>
            <a:spLocks noChangeShapeType="1"/>
          </p:cNvSpPr>
          <p:nvPr/>
        </p:nvSpPr>
        <p:spPr bwMode="auto">
          <a:xfrm>
            <a:off x="6705600" y="2590800"/>
            <a:ext cx="0" cy="1828800"/>
          </a:xfrm>
          <a:prstGeom prst="line">
            <a:avLst/>
          </a:prstGeom>
          <a:noFill/>
          <a:ln w="9525">
            <a:solidFill>
              <a:schemeClr val="tx1"/>
            </a:solidFill>
            <a:round/>
            <a:headEnd/>
            <a:tailEnd/>
          </a:ln>
        </p:spPr>
        <p:txBody>
          <a:bodyPr wrap="none">
            <a:prstTxWarp prst="textNoShape">
              <a:avLst/>
            </a:prstTxWarp>
          </a:bodyPr>
          <a:lstStyle/>
          <a:p>
            <a:pPr defTabSz="457200"/>
            <a:endParaRPr lang="en-US">
              <a:solidFill>
                <a:srgbClr val="40458C"/>
              </a:solidFill>
              <a:latin typeface="Tahoma"/>
              <a:ea typeface="宋体"/>
            </a:endParaRPr>
          </a:p>
        </p:txBody>
      </p:sp>
      <p:sp>
        <p:nvSpPr>
          <p:cNvPr id="30727" name="Line 9"/>
          <p:cNvSpPr>
            <a:spLocks noChangeShapeType="1"/>
          </p:cNvSpPr>
          <p:nvPr/>
        </p:nvSpPr>
        <p:spPr bwMode="auto">
          <a:xfrm>
            <a:off x="6705600" y="4419600"/>
            <a:ext cx="2514600" cy="0"/>
          </a:xfrm>
          <a:prstGeom prst="line">
            <a:avLst/>
          </a:prstGeom>
          <a:noFill/>
          <a:ln w="9525">
            <a:solidFill>
              <a:schemeClr val="tx1"/>
            </a:solidFill>
            <a:round/>
            <a:headEnd/>
            <a:tailEnd/>
          </a:ln>
        </p:spPr>
        <p:txBody>
          <a:bodyPr wrap="none">
            <a:prstTxWarp prst="textNoShape">
              <a:avLst/>
            </a:prstTxWarp>
          </a:bodyPr>
          <a:lstStyle/>
          <a:p>
            <a:pPr defTabSz="457200"/>
            <a:endParaRPr lang="en-US">
              <a:solidFill>
                <a:srgbClr val="40458C"/>
              </a:solidFill>
              <a:latin typeface="Tahoma"/>
              <a:ea typeface="宋体"/>
            </a:endParaRPr>
          </a:p>
        </p:txBody>
      </p:sp>
      <p:sp>
        <p:nvSpPr>
          <p:cNvPr id="30728" name="Text Box 11"/>
          <p:cNvSpPr txBox="1">
            <a:spLocks noChangeArrowheads="1"/>
          </p:cNvSpPr>
          <p:nvPr/>
        </p:nvSpPr>
        <p:spPr bwMode="auto">
          <a:xfrm>
            <a:off x="2895601" y="4624388"/>
            <a:ext cx="2077813" cy="369332"/>
          </a:xfrm>
          <a:prstGeom prst="rect">
            <a:avLst/>
          </a:prstGeom>
          <a:noFill/>
          <a:ln w="9525">
            <a:noFill/>
            <a:miter lim="800000"/>
            <a:headEnd/>
            <a:tailEnd/>
          </a:ln>
        </p:spPr>
        <p:txBody>
          <a:bodyPr wrap="none">
            <a:prstTxWarp prst="textNoShape">
              <a:avLst/>
            </a:prstTxWarp>
            <a:spAutoFit/>
          </a:bodyPr>
          <a:lstStyle/>
          <a:p>
            <a:pPr defTabSz="457200"/>
            <a:r>
              <a:rPr lang="en-US" altLang="zh-CN" b="1">
                <a:solidFill>
                  <a:srgbClr val="40458C"/>
                </a:solidFill>
                <a:latin typeface="Tahoma"/>
                <a:ea typeface="宋体"/>
              </a:rPr>
              <a:t>Transistor count</a:t>
            </a:r>
          </a:p>
        </p:txBody>
      </p:sp>
      <p:sp>
        <p:nvSpPr>
          <p:cNvPr id="30729" name="Text Box 12"/>
          <p:cNvSpPr txBox="1">
            <a:spLocks noChangeArrowheads="1"/>
          </p:cNvSpPr>
          <p:nvPr/>
        </p:nvSpPr>
        <p:spPr bwMode="auto">
          <a:xfrm>
            <a:off x="6858001" y="4572000"/>
            <a:ext cx="2077813" cy="369332"/>
          </a:xfrm>
          <a:prstGeom prst="rect">
            <a:avLst/>
          </a:prstGeom>
          <a:noFill/>
          <a:ln w="9525">
            <a:noFill/>
            <a:miter lim="800000"/>
            <a:headEnd/>
            <a:tailEnd/>
          </a:ln>
        </p:spPr>
        <p:txBody>
          <a:bodyPr wrap="none">
            <a:prstTxWarp prst="textNoShape">
              <a:avLst/>
            </a:prstTxWarp>
            <a:spAutoFit/>
          </a:bodyPr>
          <a:lstStyle/>
          <a:p>
            <a:pPr defTabSz="457200"/>
            <a:r>
              <a:rPr lang="en-US" altLang="zh-CN" b="1">
                <a:solidFill>
                  <a:srgbClr val="40458C"/>
                </a:solidFill>
                <a:latin typeface="Tahoma"/>
                <a:ea typeface="宋体"/>
              </a:rPr>
              <a:t>Transistor count</a:t>
            </a:r>
          </a:p>
        </p:txBody>
      </p:sp>
      <p:sp>
        <p:nvSpPr>
          <p:cNvPr id="30730" name="Freeform 14"/>
          <p:cNvSpPr>
            <a:spLocks/>
          </p:cNvSpPr>
          <p:nvPr/>
        </p:nvSpPr>
        <p:spPr bwMode="auto">
          <a:xfrm>
            <a:off x="2743200" y="2590800"/>
            <a:ext cx="2362200" cy="1371600"/>
          </a:xfrm>
          <a:custGeom>
            <a:avLst/>
            <a:gdLst>
              <a:gd name="T0" fmla="*/ 0 w 1488"/>
              <a:gd name="T1" fmla="*/ 864 h 864"/>
              <a:gd name="T2" fmla="*/ 714 w 1488"/>
              <a:gd name="T3" fmla="*/ 815 h 864"/>
              <a:gd name="T4" fmla="*/ 1344 w 1488"/>
              <a:gd name="T5" fmla="*/ 672 h 864"/>
              <a:gd name="T6" fmla="*/ 1488 w 1488"/>
              <a:gd name="T7" fmla="*/ 0 h 864"/>
              <a:gd name="T8" fmla="*/ 0 60000 65536"/>
              <a:gd name="T9" fmla="*/ 0 60000 65536"/>
              <a:gd name="T10" fmla="*/ 0 60000 65536"/>
              <a:gd name="T11" fmla="*/ 0 60000 65536"/>
              <a:gd name="T12" fmla="*/ 0 w 1488"/>
              <a:gd name="T13" fmla="*/ 0 h 864"/>
              <a:gd name="T14" fmla="*/ 1488 w 1488"/>
              <a:gd name="T15" fmla="*/ 864 h 864"/>
            </a:gdLst>
            <a:ahLst/>
            <a:cxnLst>
              <a:cxn ang="T8">
                <a:pos x="T0" y="T1"/>
              </a:cxn>
              <a:cxn ang="T9">
                <a:pos x="T2" y="T3"/>
              </a:cxn>
              <a:cxn ang="T10">
                <a:pos x="T4" y="T5"/>
              </a:cxn>
              <a:cxn ang="T11">
                <a:pos x="T6" y="T7"/>
              </a:cxn>
            </a:cxnLst>
            <a:rect l="T12" t="T13" r="T14" b="T15"/>
            <a:pathLst>
              <a:path w="1488" h="864">
                <a:moveTo>
                  <a:pt x="0" y="864"/>
                </a:moveTo>
                <a:cubicBezTo>
                  <a:pt x="119" y="856"/>
                  <a:pt x="490" y="847"/>
                  <a:pt x="714" y="815"/>
                </a:cubicBezTo>
                <a:cubicBezTo>
                  <a:pt x="938" y="783"/>
                  <a:pt x="1215" y="808"/>
                  <a:pt x="1344" y="672"/>
                </a:cubicBezTo>
                <a:cubicBezTo>
                  <a:pt x="1473" y="536"/>
                  <a:pt x="1476" y="264"/>
                  <a:pt x="1488" y="0"/>
                </a:cubicBezTo>
              </a:path>
            </a:pathLst>
          </a:custGeom>
          <a:noFill/>
          <a:ln w="9525">
            <a:solidFill>
              <a:schemeClr val="tx1"/>
            </a:solidFill>
            <a:round/>
            <a:headEnd/>
            <a:tailEnd/>
          </a:ln>
        </p:spPr>
        <p:txBody>
          <a:bodyPr wrap="none">
            <a:prstTxWarp prst="textNoShape">
              <a:avLst/>
            </a:prstTxWarp>
          </a:bodyPr>
          <a:lstStyle/>
          <a:p>
            <a:pPr defTabSz="457200"/>
            <a:endParaRPr lang="en-US">
              <a:solidFill>
                <a:srgbClr val="40458C"/>
              </a:solidFill>
              <a:latin typeface="Tahoma"/>
              <a:ea typeface="宋体"/>
            </a:endParaRPr>
          </a:p>
        </p:txBody>
      </p:sp>
      <p:sp>
        <p:nvSpPr>
          <p:cNvPr id="30731" name="Text Box 15"/>
          <p:cNvSpPr txBox="1">
            <a:spLocks noChangeArrowheads="1"/>
          </p:cNvSpPr>
          <p:nvPr/>
        </p:nvSpPr>
        <p:spPr bwMode="auto">
          <a:xfrm>
            <a:off x="5562601" y="2819400"/>
            <a:ext cx="982961" cy="369332"/>
          </a:xfrm>
          <a:prstGeom prst="rect">
            <a:avLst/>
          </a:prstGeom>
          <a:noFill/>
          <a:ln w="9525">
            <a:noFill/>
            <a:miter lim="800000"/>
            <a:headEnd/>
            <a:tailEnd/>
          </a:ln>
        </p:spPr>
        <p:txBody>
          <a:bodyPr wrap="none">
            <a:prstTxWarp prst="textNoShape">
              <a:avLst/>
            </a:prstTxWarp>
            <a:spAutoFit/>
          </a:bodyPr>
          <a:lstStyle/>
          <a:p>
            <a:pPr defTabSz="457200"/>
            <a:r>
              <a:rPr lang="en-US" altLang="zh-CN" b="1">
                <a:solidFill>
                  <a:srgbClr val="40458C"/>
                </a:solidFill>
                <a:latin typeface="Tahoma"/>
                <a:ea typeface="宋体"/>
              </a:rPr>
              <a:t>$/gate</a:t>
            </a:r>
          </a:p>
        </p:txBody>
      </p:sp>
      <p:sp>
        <p:nvSpPr>
          <p:cNvPr id="30732" name="Freeform 16"/>
          <p:cNvSpPr>
            <a:spLocks/>
          </p:cNvSpPr>
          <p:nvPr/>
        </p:nvSpPr>
        <p:spPr bwMode="auto">
          <a:xfrm>
            <a:off x="6705600" y="2590800"/>
            <a:ext cx="2362200" cy="1397000"/>
          </a:xfrm>
          <a:custGeom>
            <a:avLst/>
            <a:gdLst>
              <a:gd name="T0" fmla="*/ 0 w 1488"/>
              <a:gd name="T1" fmla="*/ 144 h 880"/>
              <a:gd name="T2" fmla="*/ 432 w 1488"/>
              <a:gd name="T3" fmla="*/ 624 h 880"/>
              <a:gd name="T4" fmla="*/ 1104 w 1488"/>
              <a:gd name="T5" fmla="*/ 864 h 880"/>
              <a:gd name="T6" fmla="*/ 1344 w 1488"/>
              <a:gd name="T7" fmla="*/ 720 h 880"/>
              <a:gd name="T8" fmla="*/ 1488 w 1488"/>
              <a:gd name="T9" fmla="*/ 0 h 880"/>
              <a:gd name="T10" fmla="*/ 0 60000 65536"/>
              <a:gd name="T11" fmla="*/ 0 60000 65536"/>
              <a:gd name="T12" fmla="*/ 0 60000 65536"/>
              <a:gd name="T13" fmla="*/ 0 60000 65536"/>
              <a:gd name="T14" fmla="*/ 0 60000 65536"/>
              <a:gd name="T15" fmla="*/ 0 w 1488"/>
              <a:gd name="T16" fmla="*/ 0 h 880"/>
              <a:gd name="T17" fmla="*/ 1488 w 1488"/>
              <a:gd name="T18" fmla="*/ 880 h 880"/>
            </a:gdLst>
            <a:ahLst/>
            <a:cxnLst>
              <a:cxn ang="T10">
                <a:pos x="T0" y="T1"/>
              </a:cxn>
              <a:cxn ang="T11">
                <a:pos x="T2" y="T3"/>
              </a:cxn>
              <a:cxn ang="T12">
                <a:pos x="T4" y="T5"/>
              </a:cxn>
              <a:cxn ang="T13">
                <a:pos x="T6" y="T7"/>
              </a:cxn>
              <a:cxn ang="T14">
                <a:pos x="T8" y="T9"/>
              </a:cxn>
            </a:cxnLst>
            <a:rect l="T15" t="T16" r="T17" b="T18"/>
            <a:pathLst>
              <a:path w="1488" h="880">
                <a:moveTo>
                  <a:pt x="0" y="144"/>
                </a:moveTo>
                <a:cubicBezTo>
                  <a:pt x="124" y="324"/>
                  <a:pt x="248" y="504"/>
                  <a:pt x="432" y="624"/>
                </a:cubicBezTo>
                <a:cubicBezTo>
                  <a:pt x="616" y="744"/>
                  <a:pt x="952" y="848"/>
                  <a:pt x="1104" y="864"/>
                </a:cubicBezTo>
                <a:cubicBezTo>
                  <a:pt x="1256" y="880"/>
                  <a:pt x="1280" y="864"/>
                  <a:pt x="1344" y="720"/>
                </a:cubicBezTo>
                <a:cubicBezTo>
                  <a:pt x="1408" y="576"/>
                  <a:pt x="1464" y="112"/>
                  <a:pt x="1488" y="0"/>
                </a:cubicBezTo>
              </a:path>
            </a:pathLst>
          </a:custGeom>
          <a:noFill/>
          <a:ln w="9525">
            <a:solidFill>
              <a:schemeClr val="tx1"/>
            </a:solidFill>
            <a:round/>
            <a:headEnd/>
            <a:tailEnd/>
          </a:ln>
        </p:spPr>
        <p:txBody>
          <a:bodyPr wrap="none">
            <a:prstTxWarp prst="textNoShape">
              <a:avLst/>
            </a:prstTxWarp>
          </a:bodyPr>
          <a:lstStyle/>
          <a:p>
            <a:pPr defTabSz="457200"/>
            <a:endParaRPr lang="en-US">
              <a:solidFill>
                <a:srgbClr val="40458C"/>
              </a:solidFill>
              <a:latin typeface="Tahoma"/>
              <a:ea typeface="宋体"/>
            </a:endParaRPr>
          </a:p>
        </p:txBody>
      </p:sp>
      <p:sp>
        <p:nvSpPr>
          <p:cNvPr id="30733" name="Text Box 18"/>
          <p:cNvSpPr txBox="1">
            <a:spLocks noChangeArrowheads="1"/>
          </p:cNvSpPr>
          <p:nvPr/>
        </p:nvSpPr>
        <p:spPr bwMode="auto">
          <a:xfrm>
            <a:off x="3048001" y="2057400"/>
            <a:ext cx="1697901" cy="369332"/>
          </a:xfrm>
          <a:prstGeom prst="rect">
            <a:avLst/>
          </a:prstGeom>
          <a:noFill/>
          <a:ln w="9525">
            <a:noFill/>
            <a:miter lim="800000"/>
            <a:headEnd/>
            <a:tailEnd/>
          </a:ln>
        </p:spPr>
        <p:txBody>
          <a:bodyPr wrap="none">
            <a:prstTxWarp prst="textNoShape">
              <a:avLst/>
            </a:prstTxWarp>
            <a:spAutoFit/>
          </a:bodyPr>
          <a:lstStyle/>
          <a:p>
            <a:pPr defTabSz="457200"/>
            <a:r>
              <a:rPr lang="en-US" altLang="zh-CN" b="1">
                <a:solidFill>
                  <a:srgbClr val="40458C"/>
                </a:solidFill>
                <a:latin typeface="Tahoma"/>
                <a:ea typeface="宋体"/>
              </a:rPr>
              <a:t>Cost per chip</a:t>
            </a:r>
          </a:p>
        </p:txBody>
      </p:sp>
      <p:sp>
        <p:nvSpPr>
          <p:cNvPr id="30734" name="Text Box 19"/>
          <p:cNvSpPr txBox="1">
            <a:spLocks noChangeArrowheads="1"/>
          </p:cNvSpPr>
          <p:nvPr/>
        </p:nvSpPr>
        <p:spPr bwMode="auto">
          <a:xfrm>
            <a:off x="6553200" y="2057400"/>
            <a:ext cx="2339102" cy="369332"/>
          </a:xfrm>
          <a:prstGeom prst="rect">
            <a:avLst/>
          </a:prstGeom>
          <a:noFill/>
          <a:ln w="9525">
            <a:noFill/>
            <a:miter lim="800000"/>
            <a:headEnd/>
            <a:tailEnd/>
          </a:ln>
        </p:spPr>
        <p:txBody>
          <a:bodyPr wrap="none">
            <a:prstTxWarp prst="textNoShape">
              <a:avLst/>
            </a:prstTxWarp>
            <a:spAutoFit/>
          </a:bodyPr>
          <a:lstStyle/>
          <a:p>
            <a:pPr defTabSz="457200"/>
            <a:r>
              <a:rPr lang="en-US" altLang="zh-CN" b="1">
                <a:solidFill>
                  <a:srgbClr val="40458C"/>
                </a:solidFill>
                <a:latin typeface="Tahoma"/>
                <a:ea typeface="宋体"/>
              </a:rPr>
              <a:t>Cost per transistor</a:t>
            </a:r>
          </a:p>
        </p:txBody>
      </p:sp>
      <p:sp>
        <p:nvSpPr>
          <p:cNvPr id="15" name="TextBox 14"/>
          <p:cNvSpPr txBox="1"/>
          <p:nvPr/>
        </p:nvSpPr>
        <p:spPr>
          <a:xfrm>
            <a:off x="6858001" y="5450920"/>
            <a:ext cx="3106737" cy="369332"/>
          </a:xfrm>
          <a:prstGeom prst="rect">
            <a:avLst/>
          </a:prstGeom>
          <a:noFill/>
        </p:spPr>
        <p:txBody>
          <a:bodyPr wrap="square" rtlCol="0">
            <a:spAutoFit/>
          </a:bodyPr>
          <a:lstStyle/>
          <a:p>
            <a:pPr defTabSz="457200"/>
            <a:r>
              <a:rPr lang="en-US" dirty="0">
                <a:solidFill>
                  <a:srgbClr val="40458C"/>
                </a:solidFill>
                <a:latin typeface="Tahoma"/>
                <a:ea typeface="宋体"/>
              </a:rPr>
              <a:t>Technology shift needed</a:t>
            </a:r>
          </a:p>
        </p:txBody>
      </p:sp>
      <p:sp>
        <p:nvSpPr>
          <p:cNvPr id="16" name="TextBox 15"/>
          <p:cNvSpPr txBox="1"/>
          <p:nvPr/>
        </p:nvSpPr>
        <p:spPr>
          <a:xfrm>
            <a:off x="2895601" y="5450921"/>
            <a:ext cx="2690813" cy="646331"/>
          </a:xfrm>
          <a:prstGeom prst="rect">
            <a:avLst/>
          </a:prstGeom>
          <a:noFill/>
        </p:spPr>
        <p:txBody>
          <a:bodyPr wrap="square" rtlCol="0">
            <a:spAutoFit/>
          </a:bodyPr>
          <a:lstStyle/>
          <a:p>
            <a:pPr defTabSz="457200"/>
            <a:r>
              <a:rPr lang="en-US" dirty="0">
                <a:solidFill>
                  <a:srgbClr val="40458C"/>
                </a:solidFill>
                <a:latin typeface="Tahoma"/>
                <a:ea typeface="宋体"/>
              </a:rPr>
              <a:t>Small transistors can be initially very expensive!</a:t>
            </a:r>
          </a:p>
        </p:txBody>
      </p:sp>
    </p:spTree>
    <p:extLst>
      <p:ext uri="{BB962C8B-B14F-4D97-AF65-F5344CB8AC3E}">
        <p14:creationId xmlns:p14="http://schemas.microsoft.com/office/powerpoint/2010/main" val="2628442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br>
              <a:rPr lang="en-US" altLang="zh-CN"/>
            </a:br>
            <a:br>
              <a:rPr lang="en-US" altLang="zh-CN"/>
            </a:br>
            <a:r>
              <a:rPr lang="en-US" altLang="zh-CN" sz="4000"/>
              <a:t>The graph tells us...</a:t>
            </a:r>
            <a:endParaRPr lang="en-US" altLang="zh-CN"/>
          </a:p>
        </p:txBody>
      </p:sp>
      <p:sp>
        <p:nvSpPr>
          <p:cNvPr id="31747" name="Rectangle 4"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a:t> These curves strongly favor designs near the knee of the curve</a:t>
            </a:r>
          </a:p>
          <a:p>
            <a:pPr eaLnBrk="1" hangingPunct="1"/>
            <a:r>
              <a:rPr lang="en-US" altLang="zh-CN"/>
              <a:t> All microprocessors in a certain time have roughly the same number of transistors</a:t>
            </a:r>
          </a:p>
          <a:p>
            <a:pPr eaLnBrk="1" hangingPunct="1"/>
            <a:r>
              <a:rPr lang="en-US" altLang="zh-CN"/>
              <a:t> Key design tradeoff: what to do with a given number of transistors?</a:t>
            </a:r>
          </a:p>
        </p:txBody>
      </p:sp>
    </p:spTree>
    <p:extLst>
      <p:ext uri="{BB962C8B-B14F-4D97-AF65-F5344CB8AC3E}">
        <p14:creationId xmlns:p14="http://schemas.microsoft.com/office/powerpoint/2010/main" val="328603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a:t>RISC vs CISC: 500k transistors</a:t>
            </a:r>
          </a:p>
        </p:txBody>
      </p:sp>
      <p:sp>
        <p:nvSpPr>
          <p:cNvPr id="32771"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altLang="zh-CN" sz="2800"/>
              <a:t> For a few years in the late 80’s, designers had a choice:</a:t>
            </a:r>
          </a:p>
          <a:p>
            <a:pPr lvl="1" eaLnBrk="1" hangingPunct="1">
              <a:lnSpc>
                <a:spcPct val="90000"/>
              </a:lnSpc>
            </a:pPr>
            <a:r>
              <a:rPr lang="en-US" altLang="zh-CN" sz="2400"/>
              <a:t> CISC CPU and no on-chip cache</a:t>
            </a:r>
          </a:p>
          <a:p>
            <a:pPr lvl="1" eaLnBrk="1" hangingPunct="1">
              <a:lnSpc>
                <a:spcPct val="90000"/>
              </a:lnSpc>
            </a:pPr>
            <a:r>
              <a:rPr lang="en-US" altLang="zh-CN" sz="2400"/>
              <a:t> RISC CPU and on-chip cache</a:t>
            </a:r>
          </a:p>
          <a:p>
            <a:pPr eaLnBrk="1" hangingPunct="1">
              <a:lnSpc>
                <a:spcPct val="90000"/>
              </a:lnSpc>
            </a:pPr>
            <a:r>
              <a:rPr lang="en-US" altLang="zh-CN" sz="2800"/>
              <a:t> On-chip cache was probably a slightly better choice, giving RISC several years of modest advantage</a:t>
            </a:r>
          </a:p>
          <a:p>
            <a:pPr eaLnBrk="1" hangingPunct="1">
              <a:lnSpc>
                <a:spcPct val="90000"/>
              </a:lnSpc>
            </a:pPr>
            <a:r>
              <a:rPr lang="en-US" altLang="zh-CN" sz="2800"/>
              <a:t>It is not RISC who gave better performance at this certain period; it was about the on-chip cache!</a:t>
            </a:r>
          </a:p>
          <a:p>
            <a:pPr lvl="1" eaLnBrk="1" hangingPunct="1">
              <a:lnSpc>
                <a:spcPct val="90000"/>
              </a:lnSpc>
              <a:buFont typeface="Wingdings" charset="2"/>
              <a:buNone/>
            </a:pPr>
            <a:endParaRPr lang="en-US" altLang="zh-CN" sz="2400"/>
          </a:p>
          <a:p>
            <a:pPr eaLnBrk="1" hangingPunct="1">
              <a:lnSpc>
                <a:spcPct val="90000"/>
              </a:lnSpc>
              <a:buFont typeface="Wingdings" charset="2"/>
              <a:buNone/>
            </a:pPr>
            <a:endParaRPr lang="en-US" altLang="zh-CN" sz="2800"/>
          </a:p>
        </p:txBody>
      </p:sp>
    </p:spTree>
    <p:extLst>
      <p:ext uri="{BB962C8B-B14F-4D97-AF65-F5344CB8AC3E}">
        <p14:creationId xmlns:p14="http://schemas.microsoft.com/office/powerpoint/2010/main" val="4225223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a:t>RISC vs CISC: 2M transistors</a:t>
            </a:r>
          </a:p>
        </p:txBody>
      </p:sp>
      <p:sp>
        <p:nvSpPr>
          <p:cNvPr id="3379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a:t> Now possible to have both CISC and on-chip cache</a:t>
            </a:r>
          </a:p>
          <a:p>
            <a:pPr eaLnBrk="1" hangingPunct="1"/>
            <a:r>
              <a:rPr lang="en-US" altLang="zh-CN"/>
              <a:t> CISC can challenge RISC and it even has more advantage</a:t>
            </a:r>
          </a:p>
          <a:p>
            <a:pPr eaLnBrk="1" hangingPunct="1"/>
            <a:r>
              <a:rPr lang="en-US" altLang="zh-CN"/>
              <a:t> RISC chips become more CISC-like</a:t>
            </a:r>
          </a:p>
        </p:txBody>
      </p:sp>
    </p:spTree>
    <p:extLst>
      <p:ext uri="{BB962C8B-B14F-4D97-AF65-F5344CB8AC3E}">
        <p14:creationId xmlns:p14="http://schemas.microsoft.com/office/powerpoint/2010/main" val="543466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ABAE0D-4F85-A54C-A4BA-36A2DDAB1BD4}"/>
              </a:ext>
            </a:extLst>
          </p:cNvPr>
          <p:cNvPicPr>
            <a:picLocks noGrp="1" noChangeAspect="1"/>
          </p:cNvPicPr>
          <p:nvPr>
            <p:ph sz="quarter" idx="4294967295"/>
          </p:nvPr>
        </p:nvPicPr>
        <p:blipFill>
          <a:blip r:embed="rId2"/>
          <a:stretch>
            <a:fillRect/>
          </a:stretch>
        </p:blipFill>
        <p:spPr>
          <a:xfrm>
            <a:off x="2981325" y="127001"/>
            <a:ext cx="7161742" cy="6295338"/>
          </a:xfrm>
        </p:spPr>
      </p:pic>
    </p:spTree>
    <p:extLst>
      <p:ext uri="{BB962C8B-B14F-4D97-AF65-F5344CB8AC3E}">
        <p14:creationId xmlns:p14="http://schemas.microsoft.com/office/powerpoint/2010/main" val="2496052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a:t>Even More Transistors</a:t>
            </a:r>
          </a:p>
        </p:txBody>
      </p:sp>
      <p:sp>
        <p:nvSpPr>
          <p:cNvPr id="3481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a:t> Then more transistors became available than single CISC CPU and reasonable cache could use… What now?</a:t>
            </a:r>
          </a:p>
          <a:p>
            <a:pPr lvl="1" eaLnBrk="1" hangingPunct="1"/>
            <a:r>
              <a:rPr lang="en-US" altLang="zh-CN"/>
              <a:t>Multi-processor chips?</a:t>
            </a:r>
          </a:p>
          <a:p>
            <a:pPr lvl="1" eaLnBrk="1" hangingPunct="1"/>
            <a:r>
              <a:rPr lang="en-US" altLang="zh-CN"/>
              <a:t>Superscalar?</a:t>
            </a:r>
          </a:p>
          <a:p>
            <a:pPr lvl="1" eaLnBrk="1" hangingPunct="1"/>
            <a:r>
              <a:rPr lang="en-US" altLang="zh-CN"/>
              <a:t>VLIW?</a:t>
            </a:r>
          </a:p>
        </p:txBody>
      </p:sp>
    </p:spTree>
    <p:extLst>
      <p:ext uri="{BB962C8B-B14F-4D97-AF65-F5344CB8AC3E}">
        <p14:creationId xmlns:p14="http://schemas.microsoft.com/office/powerpoint/2010/main" val="771063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a:t>Convergence: 5M transistors</a:t>
            </a:r>
          </a:p>
        </p:txBody>
      </p:sp>
      <p:sp>
        <p:nvSpPr>
          <p:cNvPr id="35843"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altLang="zh-CN"/>
              <a:t> Superscalar won. But</a:t>
            </a:r>
          </a:p>
          <a:p>
            <a:pPr lvl="1" eaLnBrk="1" hangingPunct="1">
              <a:lnSpc>
                <a:spcPct val="90000"/>
              </a:lnSpc>
            </a:pPr>
            <a:r>
              <a:rPr lang="en-US" altLang="zh-CN"/>
              <a:t>It is really hard to pipeline and schedule superscalar computations when instruction cycles, word-lengths differ, and when there are 100s of different instructions</a:t>
            </a:r>
          </a:p>
          <a:p>
            <a:pPr lvl="1" eaLnBrk="1" hangingPunct="1">
              <a:lnSpc>
                <a:spcPct val="90000"/>
              </a:lnSpc>
            </a:pPr>
            <a:r>
              <a:rPr lang="en-US" altLang="zh-CN"/>
              <a:t>Compilers used only a small subset of instructions</a:t>
            </a:r>
          </a:p>
          <a:p>
            <a:pPr eaLnBrk="1" hangingPunct="1">
              <a:lnSpc>
                <a:spcPct val="90000"/>
              </a:lnSpc>
            </a:pPr>
            <a:r>
              <a:rPr lang="en-US" altLang="zh-CN"/>
              <a:t> This pushed CISC designs to be more RISC-like</a:t>
            </a:r>
          </a:p>
        </p:txBody>
      </p:sp>
    </p:spTree>
    <p:extLst>
      <p:ext uri="{BB962C8B-B14F-4D97-AF65-F5344CB8AC3E}">
        <p14:creationId xmlns:p14="http://schemas.microsoft.com/office/powerpoint/2010/main" val="1943633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4000"/>
              <a:t>Even more: 50M transistors</a:t>
            </a:r>
            <a:endParaRPr lang="en-US"/>
          </a:p>
        </p:txBody>
      </p:sp>
      <p:sp>
        <p:nvSpPr>
          <p:cNvPr id="3686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t>The economy of IC manufacturing have been making RISC and CISC go together</a:t>
            </a:r>
          </a:p>
          <a:p>
            <a:pPr eaLnBrk="1" hangingPunct="1"/>
            <a:r>
              <a:rPr lang="en-US"/>
              <a:t>Maybe one day these two become historic terms and ?ISC will prevail</a:t>
            </a:r>
          </a:p>
        </p:txBody>
      </p:sp>
    </p:spTree>
    <p:extLst>
      <p:ext uri="{BB962C8B-B14F-4D97-AF65-F5344CB8AC3E}">
        <p14:creationId xmlns:p14="http://schemas.microsoft.com/office/powerpoint/2010/main" val="1952157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Gates</a:t>
            </a:r>
          </a:p>
        </p:txBody>
      </p:sp>
      <p:sp>
        <p:nvSpPr>
          <p:cNvPr id="4" name="TextBox 3"/>
          <p:cNvSpPr txBox="1"/>
          <p:nvPr/>
        </p:nvSpPr>
        <p:spPr>
          <a:xfrm>
            <a:off x="3048000" y="2209801"/>
            <a:ext cx="5943600" cy="2954655"/>
          </a:xfrm>
          <a:prstGeom prst="rect">
            <a:avLst/>
          </a:prstGeom>
          <a:noFill/>
        </p:spPr>
        <p:txBody>
          <a:bodyPr wrap="square" rtlCol="0">
            <a:spAutoFit/>
          </a:bodyPr>
          <a:lstStyle/>
          <a:p>
            <a:pPr algn="ctr" fontAlgn="base">
              <a:spcBef>
                <a:spcPct val="0"/>
              </a:spcBef>
              <a:spcAft>
                <a:spcPts val="1200"/>
              </a:spcAft>
              <a:defRPr/>
            </a:pPr>
            <a:r>
              <a:rPr lang="en-US" dirty="0">
                <a:solidFill>
                  <a:srgbClr val="000000"/>
                </a:solidFill>
                <a:latin typeface="Verdana" pitchFamily="34" charset="0"/>
                <a:cs typeface="Arial" pitchFamily="34" charset="0"/>
              </a:rPr>
              <a:t>Spring 2019 – CS 3339</a:t>
            </a:r>
          </a:p>
          <a:p>
            <a:pPr algn="ctr" fontAlgn="base">
              <a:spcBef>
                <a:spcPct val="0"/>
              </a:spcBef>
              <a:spcAft>
                <a:spcPts val="1200"/>
              </a:spcAft>
              <a:defRPr/>
            </a:pPr>
            <a:r>
              <a:rPr lang="en-US" dirty="0" err="1">
                <a:solidFill>
                  <a:srgbClr val="000000"/>
                </a:solidFill>
                <a:latin typeface="Verdana" pitchFamily="34" charset="0"/>
                <a:cs typeface="Arial" pitchFamily="34" charset="0"/>
              </a:rPr>
              <a:t>Lec</a:t>
            </a:r>
            <a:r>
              <a:rPr lang="en-US" dirty="0">
                <a:solidFill>
                  <a:srgbClr val="000000"/>
                </a:solidFill>
                <a:latin typeface="Verdana" pitchFamily="34" charset="0"/>
                <a:cs typeface="Arial" pitchFamily="34" charset="0"/>
              </a:rPr>
              <a:t> 23 Gates</a:t>
            </a:r>
          </a:p>
          <a:p>
            <a:pPr algn="ctr" fontAlgn="base">
              <a:spcBef>
                <a:spcPct val="0"/>
              </a:spcBef>
              <a:spcAft>
                <a:spcPts val="1200"/>
              </a:spcAft>
              <a:defRPr/>
            </a:pPr>
            <a:r>
              <a:rPr lang="en-US" dirty="0">
                <a:solidFill>
                  <a:srgbClr val="000000"/>
                </a:solidFill>
                <a:latin typeface="Verdana" pitchFamily="34" charset="0"/>
                <a:cs typeface="Arial" pitchFamily="34" charset="0"/>
              </a:rPr>
              <a:t>Greg LaKomski</a:t>
            </a:r>
          </a:p>
          <a:p>
            <a:pPr algn="ctr" fontAlgn="base">
              <a:spcBef>
                <a:spcPct val="0"/>
              </a:spcBef>
              <a:spcAft>
                <a:spcPts val="1200"/>
              </a:spcAft>
              <a:defRPr/>
            </a:pPr>
            <a:r>
              <a:rPr lang="en-US" dirty="0">
                <a:solidFill>
                  <a:srgbClr val="000000"/>
                </a:solidFill>
                <a:latin typeface="Verdana" pitchFamily="34" charset="0"/>
                <a:cs typeface="Arial" pitchFamily="34" charset="0"/>
              </a:rPr>
              <a:t>Texas State University</a:t>
            </a:r>
          </a:p>
          <a:p>
            <a:pPr algn="ctr" fontAlgn="base">
              <a:spcBef>
                <a:spcPct val="0"/>
              </a:spcBef>
              <a:spcAft>
                <a:spcPts val="1200"/>
              </a:spcAft>
              <a:defRPr/>
            </a:pPr>
            <a:r>
              <a:rPr lang="en-US" dirty="0">
                <a:solidFill>
                  <a:srgbClr val="000000"/>
                </a:solidFill>
                <a:latin typeface="Verdana" pitchFamily="34" charset="0"/>
                <a:cs typeface="Arial" pitchFamily="34" charset="0"/>
              </a:rPr>
              <a:t>Slides adapted from lecture by:</a:t>
            </a:r>
          </a:p>
          <a:p>
            <a:pPr algn="ctr" fontAlgn="base">
              <a:spcBef>
                <a:spcPct val="0"/>
              </a:spcBef>
              <a:spcAft>
                <a:spcPts val="1200"/>
              </a:spcAft>
              <a:defRPr/>
            </a:pPr>
            <a:r>
              <a:rPr lang="en-US" dirty="0">
                <a:solidFill>
                  <a:srgbClr val="000000"/>
                </a:solidFill>
                <a:latin typeface="Verdana" pitchFamily="34" charset="0"/>
                <a:cs typeface="Arial" pitchFamily="34" charset="0"/>
              </a:rPr>
              <a:t>nreeder.com/egr2131/powerpoint/unit02.pptx</a:t>
            </a:r>
          </a:p>
          <a:p>
            <a:pPr fontAlgn="base">
              <a:spcBef>
                <a:spcPct val="0"/>
              </a:spcBef>
              <a:spcAft>
                <a:spcPts val="1200"/>
              </a:spcAft>
            </a:pPr>
            <a:endParaRPr lang="en-US" dirty="0">
              <a:solidFill>
                <a:srgbClr val="000000"/>
              </a:solidFill>
              <a:latin typeface="Verdana" pitchFamily="34" charset="0"/>
              <a:cs typeface="Arial" pitchFamily="34" charset="0"/>
            </a:endParaRPr>
          </a:p>
        </p:txBody>
      </p:sp>
    </p:spTree>
    <p:extLst>
      <p:ext uri="{BB962C8B-B14F-4D97-AF65-F5344CB8AC3E}">
        <p14:creationId xmlns:p14="http://schemas.microsoft.com/office/powerpoint/2010/main" val="34551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p:txBody>
          <a:bodyPr/>
          <a:lstStyle/>
          <a:p>
            <a:pPr eaLnBrk="1" hangingPunct="1"/>
            <a:r>
              <a:rPr lang="en-US" dirty="0"/>
              <a:t>Logic Gates</a:t>
            </a:r>
          </a:p>
        </p:txBody>
      </p:sp>
      <p:sp>
        <p:nvSpPr>
          <p:cNvPr id="4" name="Rectangle 3"/>
          <p:cNvSpPr txBox="1">
            <a:spLocks noChangeArrowheads="1"/>
          </p:cNvSpPr>
          <p:nvPr/>
        </p:nvSpPr>
        <p:spPr bwMode="auto">
          <a:xfrm>
            <a:off x="2590800" y="14478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buClr>
                <a:srgbClr val="006666"/>
              </a:buClr>
              <a:buSzPct val="70000"/>
              <a:buFont typeface="Wingdings" pitchFamily="2" charset="2"/>
              <a:buChar char="¡"/>
              <a:defRPr/>
            </a:pPr>
            <a:r>
              <a:rPr lang="en-US" sz="2900" b="1" kern="0" dirty="0">
                <a:solidFill>
                  <a:srgbClr val="000000"/>
                </a:solidFill>
                <a:latin typeface="Verdana"/>
                <a:cs typeface="Arial"/>
              </a:rPr>
              <a:t>Logic gates</a:t>
            </a:r>
            <a:r>
              <a:rPr lang="en-US" sz="2900" kern="0" dirty="0">
                <a:solidFill>
                  <a:srgbClr val="000000"/>
                </a:solidFill>
                <a:latin typeface="Verdana"/>
                <a:cs typeface="Arial"/>
              </a:rPr>
              <a:t> are the building blocks in digital circuits.  Shown below is a circuit containing ten logic gates.  </a:t>
            </a:r>
            <a:endParaRPr lang="en-US" sz="2400" kern="0" dirty="0">
              <a:solidFill>
                <a:srgbClr val="000000"/>
              </a:solidFill>
              <a:latin typeface="Verdana"/>
              <a:cs typeface="Aria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352" y="3099816"/>
            <a:ext cx="6937249" cy="3529584"/>
          </a:xfrm>
          <a:prstGeom prst="rect">
            <a:avLst/>
          </a:prstGeom>
        </p:spPr>
      </p:pic>
    </p:spTree>
    <p:extLst>
      <p:ext uri="{BB962C8B-B14F-4D97-AF65-F5344CB8AC3E}">
        <p14:creationId xmlns:p14="http://schemas.microsoft.com/office/powerpoint/2010/main" val="2260903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p:txBody>
          <a:bodyPr/>
          <a:lstStyle/>
          <a:p>
            <a:pPr eaLnBrk="1" hangingPunct="1"/>
            <a:r>
              <a:rPr lang="en-US" dirty="0"/>
              <a:t>Inputs and Outputs</a:t>
            </a:r>
          </a:p>
        </p:txBody>
      </p:sp>
      <p:sp>
        <p:nvSpPr>
          <p:cNvPr id="4" name="Rectangle 3"/>
          <p:cNvSpPr txBox="1">
            <a:spLocks noChangeArrowheads="1"/>
          </p:cNvSpPr>
          <p:nvPr/>
        </p:nvSpPr>
        <p:spPr bwMode="auto">
          <a:xfrm>
            <a:off x="2590800" y="1447800"/>
            <a:ext cx="80772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buClr>
                <a:srgbClr val="006666"/>
              </a:buClr>
              <a:buSzPct val="70000"/>
              <a:buFont typeface="Wingdings" pitchFamily="2" charset="2"/>
              <a:buChar char="¡"/>
              <a:defRPr/>
            </a:pPr>
            <a:r>
              <a:rPr lang="en-US" sz="2900" kern="0" dirty="0">
                <a:solidFill>
                  <a:srgbClr val="000000"/>
                </a:solidFill>
                <a:latin typeface="Verdana" pitchFamily="34" charset="0"/>
                <a:cs typeface="Arial" pitchFamily="34" charset="0"/>
              </a:rPr>
              <a:t>This circuit has three inputs labeled </a:t>
            </a:r>
            <a:r>
              <a:rPr lang="en-US" sz="2900" i="1" kern="0" dirty="0">
                <a:solidFill>
                  <a:srgbClr val="000000"/>
                </a:solidFill>
                <a:latin typeface="Verdana" pitchFamily="34" charset="0"/>
                <a:cs typeface="Arial" pitchFamily="34" charset="0"/>
              </a:rPr>
              <a:t>x</a:t>
            </a:r>
            <a:r>
              <a:rPr lang="en-US" sz="2900" kern="0" baseline="-25000" dirty="0">
                <a:solidFill>
                  <a:srgbClr val="000000"/>
                </a:solidFill>
                <a:latin typeface="Verdana" pitchFamily="34" charset="0"/>
                <a:cs typeface="Arial" pitchFamily="34" charset="0"/>
              </a:rPr>
              <a:t>1</a:t>
            </a:r>
            <a:r>
              <a:rPr lang="en-US" sz="2900" kern="0" dirty="0">
                <a:solidFill>
                  <a:srgbClr val="000000"/>
                </a:solidFill>
                <a:latin typeface="Verdana" pitchFamily="34" charset="0"/>
                <a:cs typeface="Arial" pitchFamily="34" charset="0"/>
              </a:rPr>
              <a:t>, </a:t>
            </a:r>
            <a:r>
              <a:rPr lang="en-US" sz="2900" i="1" kern="0" dirty="0">
                <a:solidFill>
                  <a:srgbClr val="000000"/>
                </a:solidFill>
                <a:latin typeface="Verdana" pitchFamily="34" charset="0"/>
                <a:cs typeface="Arial" pitchFamily="34" charset="0"/>
              </a:rPr>
              <a:t>x</a:t>
            </a:r>
            <a:r>
              <a:rPr lang="en-US" sz="2900" kern="0" baseline="-25000" dirty="0">
                <a:solidFill>
                  <a:srgbClr val="000000"/>
                </a:solidFill>
                <a:latin typeface="Verdana" pitchFamily="34" charset="0"/>
                <a:cs typeface="Arial" pitchFamily="34" charset="0"/>
              </a:rPr>
              <a:t>2</a:t>
            </a:r>
            <a:r>
              <a:rPr lang="en-US" sz="2900" kern="0" dirty="0">
                <a:solidFill>
                  <a:srgbClr val="000000"/>
                </a:solidFill>
                <a:latin typeface="Verdana" pitchFamily="34" charset="0"/>
                <a:cs typeface="Arial" pitchFamily="34" charset="0"/>
              </a:rPr>
              <a:t>, </a:t>
            </a:r>
            <a:r>
              <a:rPr lang="en-US" sz="2900" i="1" kern="0" dirty="0">
                <a:solidFill>
                  <a:srgbClr val="000000"/>
                </a:solidFill>
                <a:latin typeface="Verdana" pitchFamily="34" charset="0"/>
                <a:cs typeface="Arial" pitchFamily="34" charset="0"/>
              </a:rPr>
              <a:t>x</a:t>
            </a:r>
            <a:r>
              <a:rPr lang="en-US" sz="2900" kern="0" baseline="-25000" dirty="0">
                <a:solidFill>
                  <a:srgbClr val="000000"/>
                </a:solidFill>
                <a:latin typeface="Verdana" pitchFamily="34" charset="0"/>
                <a:cs typeface="Arial" pitchFamily="34" charset="0"/>
              </a:rPr>
              <a:t>3</a:t>
            </a:r>
            <a:r>
              <a:rPr lang="en-US" sz="2900" i="1" kern="0" dirty="0">
                <a:solidFill>
                  <a:srgbClr val="000000"/>
                </a:solidFill>
                <a:latin typeface="Verdana" pitchFamily="34" charset="0"/>
                <a:cs typeface="Arial" pitchFamily="34" charset="0"/>
              </a:rPr>
              <a:t>,</a:t>
            </a:r>
            <a:r>
              <a:rPr lang="en-US" sz="2900" kern="0" dirty="0">
                <a:solidFill>
                  <a:srgbClr val="000000"/>
                </a:solidFill>
                <a:latin typeface="Verdana" pitchFamily="34" charset="0"/>
                <a:cs typeface="Arial" pitchFamily="34" charset="0"/>
              </a:rPr>
              <a:t> and one output labeled </a:t>
            </a:r>
            <a:r>
              <a:rPr lang="en-US" sz="2900" i="1" kern="0" dirty="0">
                <a:solidFill>
                  <a:srgbClr val="000000"/>
                </a:solidFill>
                <a:latin typeface="Verdana" pitchFamily="34" charset="0"/>
                <a:cs typeface="Arial" pitchFamily="34" charset="0"/>
              </a:rPr>
              <a:t>f</a:t>
            </a:r>
            <a:r>
              <a:rPr lang="en-US" sz="2900" kern="0" dirty="0">
                <a:solidFill>
                  <a:srgbClr val="000000"/>
                </a:solidFill>
                <a:latin typeface="Verdana" pitchFamily="34" charset="0"/>
                <a:cs typeface="Arial" pitchFamily="34" charset="0"/>
              </a:rPr>
              <a:t>.  The values (0 or 1) at the inputs determine the value (0 or 1) at the output.</a:t>
            </a:r>
            <a:endParaRPr lang="en-US" sz="2400" kern="0" dirty="0">
              <a:solidFill>
                <a:srgbClr val="000000"/>
              </a:solidFill>
              <a:latin typeface="Verdana"/>
              <a:cs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1" y="3328416"/>
            <a:ext cx="6937249" cy="3529584"/>
          </a:xfrm>
          <a:prstGeom prst="rect">
            <a:avLst/>
          </a:prstGeom>
        </p:spPr>
      </p:pic>
    </p:spTree>
    <p:extLst>
      <p:ext uri="{BB962C8B-B14F-4D97-AF65-F5344CB8AC3E}">
        <p14:creationId xmlns:p14="http://schemas.microsoft.com/office/powerpoint/2010/main" val="4099109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p:txBody>
          <a:bodyPr/>
          <a:lstStyle/>
          <a:p>
            <a:pPr eaLnBrk="1" hangingPunct="1"/>
            <a:r>
              <a:rPr lang="en-US" dirty="0"/>
              <a:t>Three Ways of Describing a Circuit</a:t>
            </a:r>
          </a:p>
        </p:txBody>
      </p:sp>
      <p:sp>
        <p:nvSpPr>
          <p:cNvPr id="4" name="Rectangle 3"/>
          <p:cNvSpPr txBox="1">
            <a:spLocks noChangeArrowheads="1"/>
          </p:cNvSpPr>
          <p:nvPr/>
        </p:nvSpPr>
        <p:spPr bwMode="auto">
          <a:xfrm>
            <a:off x="2438400" y="14478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buClr>
                <a:srgbClr val="006666"/>
              </a:buClr>
              <a:buSzPct val="70000"/>
              <a:buFont typeface="Wingdings" pitchFamily="2" charset="2"/>
              <a:buChar char="¡"/>
              <a:defRPr/>
            </a:pPr>
            <a:r>
              <a:rPr lang="en-US" sz="2900" kern="0" dirty="0">
                <a:solidFill>
                  <a:srgbClr val="000000"/>
                </a:solidFill>
                <a:latin typeface="Verdana"/>
                <a:cs typeface="Arial"/>
              </a:rPr>
              <a:t>To describe a circuit built up from logic gates, we can:</a:t>
            </a:r>
          </a:p>
          <a:p>
            <a:pPr marL="971550" lvl="1" indent="-514350" fontAlgn="base">
              <a:spcBef>
                <a:spcPct val="20000"/>
              </a:spcBef>
              <a:spcAft>
                <a:spcPct val="0"/>
              </a:spcAft>
              <a:buClr>
                <a:srgbClr val="006666"/>
              </a:buClr>
              <a:buSzPct val="70000"/>
              <a:buFont typeface="+mj-lt"/>
              <a:buAutoNum type="arabicPeriod"/>
              <a:defRPr/>
            </a:pPr>
            <a:r>
              <a:rPr lang="en-US" sz="2900" kern="0" dirty="0">
                <a:solidFill>
                  <a:srgbClr val="000000"/>
                </a:solidFill>
                <a:latin typeface="Verdana"/>
                <a:cs typeface="Arial"/>
              </a:rPr>
              <a:t>Draw a schematic </a:t>
            </a:r>
            <a:br>
              <a:rPr lang="en-US" sz="2900" kern="0" dirty="0">
                <a:solidFill>
                  <a:srgbClr val="000000"/>
                </a:solidFill>
                <a:latin typeface="Verdana"/>
                <a:cs typeface="Arial"/>
              </a:rPr>
            </a:br>
            <a:r>
              <a:rPr lang="en-US" sz="2900" kern="0" dirty="0">
                <a:solidFill>
                  <a:srgbClr val="000000"/>
                </a:solidFill>
                <a:latin typeface="Verdana"/>
                <a:cs typeface="Arial"/>
              </a:rPr>
              <a:t>diagram.</a:t>
            </a:r>
          </a:p>
          <a:p>
            <a:pPr marL="971550" lvl="1" indent="-514350" fontAlgn="base">
              <a:spcBef>
                <a:spcPct val="20000"/>
              </a:spcBef>
              <a:spcAft>
                <a:spcPct val="0"/>
              </a:spcAft>
              <a:buClr>
                <a:srgbClr val="006666"/>
              </a:buClr>
              <a:buSzPct val="70000"/>
              <a:buFont typeface="+mj-lt"/>
              <a:buAutoNum type="arabicPeriod"/>
              <a:defRPr/>
            </a:pPr>
            <a:endParaRPr lang="en-US" sz="2900" kern="0" dirty="0">
              <a:solidFill>
                <a:srgbClr val="000000"/>
              </a:solidFill>
              <a:latin typeface="Verdana"/>
              <a:cs typeface="Arial"/>
            </a:endParaRPr>
          </a:p>
          <a:p>
            <a:pPr marL="971550" lvl="1" indent="-514350" fontAlgn="base">
              <a:spcBef>
                <a:spcPct val="20000"/>
              </a:spcBef>
              <a:spcAft>
                <a:spcPct val="0"/>
              </a:spcAft>
              <a:buClr>
                <a:srgbClr val="006666"/>
              </a:buClr>
              <a:buSzPct val="70000"/>
              <a:buFont typeface="+mj-lt"/>
              <a:buAutoNum type="arabicPeriod"/>
              <a:defRPr/>
            </a:pPr>
            <a:r>
              <a:rPr lang="en-US" sz="2900" kern="0" dirty="0">
                <a:solidFill>
                  <a:srgbClr val="000000"/>
                </a:solidFill>
                <a:latin typeface="Verdana"/>
                <a:cs typeface="Arial"/>
              </a:rPr>
              <a:t>Write a truth table.</a:t>
            </a:r>
          </a:p>
          <a:p>
            <a:pPr marL="971550" lvl="1" indent="-514350" fontAlgn="base">
              <a:spcBef>
                <a:spcPct val="20000"/>
              </a:spcBef>
              <a:spcAft>
                <a:spcPct val="0"/>
              </a:spcAft>
              <a:buClr>
                <a:srgbClr val="006666"/>
              </a:buClr>
              <a:buSzPct val="70000"/>
              <a:buFont typeface="+mj-lt"/>
              <a:buAutoNum type="arabicPeriod"/>
              <a:defRPr/>
            </a:pPr>
            <a:endParaRPr lang="en-US" sz="2900" kern="0" dirty="0">
              <a:solidFill>
                <a:srgbClr val="000000"/>
              </a:solidFill>
              <a:latin typeface="Verdana"/>
              <a:cs typeface="Arial"/>
            </a:endParaRPr>
          </a:p>
          <a:p>
            <a:pPr marL="971550" lvl="1" indent="-514350" fontAlgn="base">
              <a:spcBef>
                <a:spcPct val="20000"/>
              </a:spcBef>
              <a:spcAft>
                <a:spcPct val="0"/>
              </a:spcAft>
              <a:buClr>
                <a:srgbClr val="006666"/>
              </a:buClr>
              <a:buSzPct val="70000"/>
              <a:buFont typeface="+mj-lt"/>
              <a:buAutoNum type="arabicPeriod"/>
              <a:defRPr/>
            </a:pPr>
            <a:endParaRPr lang="en-US" sz="2900" kern="0" dirty="0">
              <a:solidFill>
                <a:srgbClr val="000000"/>
              </a:solidFill>
              <a:latin typeface="Verdana"/>
              <a:cs typeface="Arial"/>
            </a:endParaRPr>
          </a:p>
          <a:p>
            <a:pPr marL="971550" lvl="1" indent="-514350" fontAlgn="base">
              <a:spcBef>
                <a:spcPct val="20000"/>
              </a:spcBef>
              <a:spcAft>
                <a:spcPct val="0"/>
              </a:spcAft>
              <a:buClr>
                <a:srgbClr val="006666"/>
              </a:buClr>
              <a:buSzPct val="70000"/>
              <a:buFont typeface="+mj-lt"/>
              <a:buAutoNum type="arabicPeriod"/>
              <a:defRPr/>
            </a:pPr>
            <a:r>
              <a:rPr lang="en-US" sz="2900" kern="0" dirty="0">
                <a:solidFill>
                  <a:srgbClr val="000000"/>
                </a:solidFill>
                <a:latin typeface="Verdana"/>
                <a:cs typeface="Arial"/>
              </a:rPr>
              <a:t>Write a Boolean </a:t>
            </a:r>
            <a:br>
              <a:rPr lang="en-US" sz="2900" kern="0" dirty="0">
                <a:solidFill>
                  <a:srgbClr val="000000"/>
                </a:solidFill>
                <a:latin typeface="Verdana"/>
                <a:cs typeface="Arial"/>
              </a:rPr>
            </a:br>
            <a:r>
              <a:rPr lang="en-US" sz="2900" kern="0" dirty="0">
                <a:solidFill>
                  <a:srgbClr val="000000"/>
                </a:solidFill>
                <a:latin typeface="Verdana"/>
                <a:cs typeface="Arial"/>
              </a:rPr>
              <a:t>expression.</a:t>
            </a:r>
            <a:endParaRPr lang="en-US" sz="2400" kern="0" dirty="0">
              <a:solidFill>
                <a:srgbClr val="000000"/>
              </a:solidFill>
              <a:latin typeface="Verdana"/>
              <a:cs typeface="Aria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9516" y="2030532"/>
            <a:ext cx="3558485" cy="181051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6681" y="4158942"/>
            <a:ext cx="2980944" cy="162763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4404" y="6104502"/>
            <a:ext cx="4707396" cy="448698"/>
          </a:xfrm>
          <a:prstGeom prst="rect">
            <a:avLst/>
          </a:prstGeom>
        </p:spPr>
      </p:pic>
    </p:spTree>
    <p:extLst>
      <p:ext uri="{BB962C8B-B14F-4D97-AF65-F5344CB8AC3E}">
        <p14:creationId xmlns:p14="http://schemas.microsoft.com/office/powerpoint/2010/main" val="3794044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p:txBody>
          <a:bodyPr/>
          <a:lstStyle/>
          <a:p>
            <a:pPr eaLnBrk="1" hangingPunct="1"/>
            <a:r>
              <a:rPr lang="en-US" dirty="0"/>
              <a:t>Truth Tables and Boolean Expressions</a:t>
            </a: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438400" y="14478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buClr>
                    <a:srgbClr val="006666"/>
                  </a:buClr>
                  <a:buSzPct val="70000"/>
                  <a:buFont typeface="Wingdings" pitchFamily="2" charset="2"/>
                  <a:buChar char="¡"/>
                  <a:defRPr/>
                </a:pPr>
                <a:r>
                  <a:rPr lang="en-US" sz="3200" dirty="0">
                    <a:solidFill>
                      <a:srgbClr val="000000"/>
                    </a:solidFill>
                    <a:latin typeface="Arial" pitchFamily="34" charset="0"/>
                    <a:cs typeface="Arial" pitchFamily="34" charset="0"/>
                  </a:rPr>
                  <a:t>A </a:t>
                </a:r>
                <a:r>
                  <a:rPr lang="en-US" sz="3200" b="1" dirty="0">
                    <a:solidFill>
                      <a:srgbClr val="000000"/>
                    </a:solidFill>
                    <a:latin typeface="Arial" pitchFamily="34" charset="0"/>
                    <a:cs typeface="Arial" pitchFamily="34" charset="0"/>
                  </a:rPr>
                  <a:t>truth table</a:t>
                </a:r>
                <a:r>
                  <a:rPr lang="en-US" sz="3200" dirty="0">
                    <a:solidFill>
                      <a:srgbClr val="000000"/>
                    </a:solidFill>
                    <a:latin typeface="Arial" pitchFamily="34" charset="0"/>
                    <a:cs typeface="Arial" pitchFamily="34" charset="0"/>
                  </a:rPr>
                  <a:t> </a:t>
                </a:r>
                <a:br>
                  <a:rPr lang="en-US" sz="3200" dirty="0">
                    <a:solidFill>
                      <a:srgbClr val="000000"/>
                    </a:solidFill>
                    <a:latin typeface="Arial" pitchFamily="34" charset="0"/>
                    <a:cs typeface="Arial" pitchFamily="34" charset="0"/>
                  </a:rPr>
                </a:br>
                <a:r>
                  <a:rPr lang="en-US" sz="3200" dirty="0">
                    <a:solidFill>
                      <a:srgbClr val="000000"/>
                    </a:solidFill>
                    <a:latin typeface="Arial" pitchFamily="34" charset="0"/>
                    <a:cs typeface="Arial" pitchFamily="34" charset="0"/>
                  </a:rPr>
                  <a:t>shows a circuit’s </a:t>
                </a:r>
                <a:br>
                  <a:rPr lang="en-US" sz="3200" dirty="0">
                    <a:solidFill>
                      <a:srgbClr val="000000"/>
                    </a:solidFill>
                    <a:latin typeface="Arial" pitchFamily="34" charset="0"/>
                    <a:cs typeface="Arial" pitchFamily="34" charset="0"/>
                  </a:rPr>
                </a:br>
                <a:r>
                  <a:rPr lang="en-US" sz="3200" dirty="0">
                    <a:solidFill>
                      <a:srgbClr val="000000"/>
                    </a:solidFill>
                    <a:latin typeface="Arial" pitchFamily="34" charset="0"/>
                    <a:cs typeface="Arial" pitchFamily="34" charset="0"/>
                  </a:rPr>
                  <a:t>output value for </a:t>
                </a:r>
                <a:br>
                  <a:rPr lang="en-US" sz="3200" dirty="0">
                    <a:solidFill>
                      <a:srgbClr val="000000"/>
                    </a:solidFill>
                    <a:latin typeface="Arial" pitchFamily="34" charset="0"/>
                    <a:cs typeface="Arial" pitchFamily="34" charset="0"/>
                  </a:rPr>
                </a:br>
                <a:r>
                  <a:rPr lang="en-US" sz="3200" dirty="0">
                    <a:solidFill>
                      <a:srgbClr val="000000"/>
                    </a:solidFill>
                    <a:latin typeface="Arial" pitchFamily="34" charset="0"/>
                    <a:cs typeface="Arial" pitchFamily="34" charset="0"/>
                  </a:rPr>
                  <a:t>every possible </a:t>
                </a:r>
                <a:br>
                  <a:rPr lang="en-US" sz="3200" dirty="0">
                    <a:solidFill>
                      <a:srgbClr val="000000"/>
                    </a:solidFill>
                    <a:latin typeface="Arial" pitchFamily="34" charset="0"/>
                    <a:cs typeface="Arial" pitchFamily="34" charset="0"/>
                  </a:rPr>
                </a:br>
                <a:r>
                  <a:rPr lang="en-US" sz="3200" dirty="0">
                    <a:solidFill>
                      <a:srgbClr val="000000"/>
                    </a:solidFill>
                    <a:latin typeface="Arial" pitchFamily="34" charset="0"/>
                    <a:cs typeface="Arial" pitchFamily="34" charset="0"/>
                  </a:rPr>
                  <a:t>combination of </a:t>
                </a:r>
                <a:br>
                  <a:rPr lang="en-US" sz="3200" dirty="0">
                    <a:solidFill>
                      <a:srgbClr val="000000"/>
                    </a:solidFill>
                    <a:latin typeface="Arial" pitchFamily="34" charset="0"/>
                    <a:cs typeface="Arial" pitchFamily="34" charset="0"/>
                  </a:rPr>
                </a:br>
                <a:r>
                  <a:rPr lang="en-US" sz="3200" dirty="0">
                    <a:solidFill>
                      <a:srgbClr val="000000"/>
                    </a:solidFill>
                    <a:latin typeface="Arial" pitchFamily="34" charset="0"/>
                    <a:cs typeface="Arial" pitchFamily="34" charset="0"/>
                  </a:rPr>
                  <a:t>input values.</a:t>
                </a:r>
              </a:p>
              <a:p>
                <a:pPr marL="342900" indent="-342900" fontAlgn="base">
                  <a:spcBef>
                    <a:spcPct val="20000"/>
                  </a:spcBef>
                  <a:spcAft>
                    <a:spcPct val="0"/>
                  </a:spcAft>
                  <a:buClr>
                    <a:srgbClr val="006666"/>
                  </a:buClr>
                  <a:buSzPct val="70000"/>
                  <a:buFont typeface="Wingdings" pitchFamily="2" charset="2"/>
                  <a:buChar char="¡"/>
                  <a:defRPr/>
                </a:pPr>
                <a:r>
                  <a:rPr lang="en-US" sz="2900" kern="0" dirty="0">
                    <a:solidFill>
                      <a:srgbClr val="000000"/>
                    </a:solidFill>
                    <a:latin typeface="Verdana"/>
                    <a:cs typeface="Arial"/>
                  </a:rPr>
                  <a:t>A </a:t>
                </a:r>
                <a:r>
                  <a:rPr lang="en-US" sz="2900" b="1" kern="0" dirty="0">
                    <a:solidFill>
                      <a:srgbClr val="000000"/>
                    </a:solidFill>
                    <a:latin typeface="Verdana"/>
                    <a:cs typeface="Arial"/>
                  </a:rPr>
                  <a:t>Boolean expression</a:t>
                </a:r>
                <a:r>
                  <a:rPr lang="en-US" sz="2900" kern="0" dirty="0">
                    <a:solidFill>
                      <a:srgbClr val="000000"/>
                    </a:solidFill>
                    <a:latin typeface="Verdana"/>
                    <a:cs typeface="Arial"/>
                  </a:rPr>
                  <a:t> looks much like an algebraic expression and uses symbols with special meanings:</a:t>
                </a:r>
                <a:br>
                  <a:rPr lang="en-US" sz="2900" kern="0" dirty="0">
                    <a:solidFill>
                      <a:srgbClr val="000000"/>
                    </a:solidFill>
                    <a:latin typeface="Verdana"/>
                    <a:cs typeface="Arial"/>
                  </a:rPr>
                </a:br>
                <a:br>
                  <a:rPr lang="en-US" sz="2900" kern="0" dirty="0">
                    <a:solidFill>
                      <a:srgbClr val="000000"/>
                    </a:solidFill>
                    <a:latin typeface="Verdana"/>
                    <a:cs typeface="Arial"/>
                  </a:rPr>
                </a:br>
                <a14:m>
                  <m:oMath xmlns:m="http://schemas.openxmlformats.org/officeDocument/2006/math">
                    <m:r>
                      <a:rPr lang="en-US" sz="2900" i="1" kern="0">
                        <a:solidFill>
                          <a:srgbClr val="000000"/>
                        </a:solidFill>
                        <a:latin typeface="Cambria Math" panose="02040503050406030204" pitchFamily="18" charset="0"/>
                      </a:rPr>
                      <m:t>𝑓</m:t>
                    </m:r>
                    <m:r>
                      <a:rPr lang="en-US" sz="2900" i="1" kern="0">
                        <a:solidFill>
                          <a:srgbClr val="000000"/>
                        </a:solidFill>
                        <a:latin typeface="Cambria Math" panose="02040503050406030204" pitchFamily="18" charset="0"/>
                      </a:rPr>
                      <m:t>=</m:t>
                    </m:r>
                    <m:acc>
                      <m:accPr>
                        <m:chr m:val="̅"/>
                        <m:ctrlPr>
                          <a:rPr lang="en-US" sz="2900" i="1" kern="0">
                            <a:solidFill>
                              <a:srgbClr val="000000"/>
                            </a:solidFill>
                            <a:latin typeface="Cambria Math" panose="02040503050406030204" pitchFamily="18" charset="0"/>
                          </a:rPr>
                        </m:ctrlPr>
                      </m:accPr>
                      <m:e>
                        <m:sSub>
                          <m:sSubPr>
                            <m:ctrlPr>
                              <a:rPr lang="en-US" sz="2900" i="1" kern="0">
                                <a:solidFill>
                                  <a:srgbClr val="000000"/>
                                </a:solidFill>
                                <a:latin typeface="Cambria Math" panose="02040503050406030204" pitchFamily="18" charset="0"/>
                              </a:rPr>
                            </m:ctrlPr>
                          </m:sSubPr>
                          <m:e>
                            <m:r>
                              <a:rPr lang="en-US" sz="2900" i="1" kern="0">
                                <a:solidFill>
                                  <a:srgbClr val="000000"/>
                                </a:solidFill>
                                <a:latin typeface="Cambria Math" panose="02040503050406030204" pitchFamily="18" charset="0"/>
                              </a:rPr>
                              <m:t>𝑥</m:t>
                            </m:r>
                          </m:e>
                          <m:sub>
                            <m:r>
                              <a:rPr lang="en-US" sz="2900" i="1" kern="0">
                                <a:solidFill>
                                  <a:srgbClr val="000000"/>
                                </a:solidFill>
                                <a:latin typeface="Cambria Math" panose="02040503050406030204" pitchFamily="18" charset="0"/>
                              </a:rPr>
                              <m:t>1</m:t>
                            </m:r>
                          </m:sub>
                        </m:sSub>
                        <m:r>
                          <a:rPr lang="en-US" sz="2900" i="1" kern="0">
                            <a:solidFill>
                              <a:srgbClr val="000000"/>
                            </a:solidFill>
                            <a:latin typeface="Cambria Math" panose="02040503050406030204" pitchFamily="18" charset="0"/>
                          </a:rPr>
                          <m:t> </m:t>
                        </m:r>
                        <m:acc>
                          <m:accPr>
                            <m:chr m:val="̅"/>
                            <m:ctrlPr>
                              <a:rPr lang="en-US" sz="2900" i="1" kern="0">
                                <a:solidFill>
                                  <a:srgbClr val="000000"/>
                                </a:solidFill>
                                <a:latin typeface="Cambria Math" panose="02040503050406030204" pitchFamily="18" charset="0"/>
                              </a:rPr>
                            </m:ctrlPr>
                          </m:accPr>
                          <m:e>
                            <m:sSub>
                              <m:sSubPr>
                                <m:ctrlPr>
                                  <a:rPr lang="en-US" sz="2900" i="1" kern="0">
                                    <a:solidFill>
                                      <a:srgbClr val="000000"/>
                                    </a:solidFill>
                                    <a:latin typeface="Cambria Math" panose="02040503050406030204" pitchFamily="18" charset="0"/>
                                  </a:rPr>
                                </m:ctrlPr>
                              </m:sSubPr>
                              <m:e>
                                <m:r>
                                  <a:rPr lang="en-US" sz="2900" i="1" kern="0">
                                    <a:solidFill>
                                      <a:srgbClr val="000000"/>
                                    </a:solidFill>
                                    <a:latin typeface="Cambria Math" panose="02040503050406030204" pitchFamily="18" charset="0"/>
                                  </a:rPr>
                                  <m:t>𝑥</m:t>
                                </m:r>
                              </m:e>
                              <m:sub>
                                <m:r>
                                  <a:rPr lang="en-US" sz="2900" i="1" kern="0">
                                    <a:solidFill>
                                      <a:srgbClr val="000000"/>
                                    </a:solidFill>
                                    <a:latin typeface="Cambria Math" panose="02040503050406030204" pitchFamily="18" charset="0"/>
                                  </a:rPr>
                                  <m:t>2</m:t>
                                </m:r>
                              </m:sub>
                            </m:sSub>
                          </m:e>
                        </m:acc>
                        <m:r>
                          <a:rPr lang="en-US" sz="2900" i="1" kern="0">
                            <a:solidFill>
                              <a:srgbClr val="000000"/>
                            </a:solidFill>
                            <a:latin typeface="Cambria Math" panose="02040503050406030204" pitchFamily="18" charset="0"/>
                            <a:ea typeface="Cambria Math" panose="02040503050406030204" pitchFamily="18" charset="0"/>
                          </a:rPr>
                          <m:t>⋅</m:t>
                        </m:r>
                        <m:d>
                          <m:dPr>
                            <m:ctrlPr>
                              <a:rPr lang="en-US" sz="2900" i="1" kern="0">
                                <a:solidFill>
                                  <a:srgbClr val="000000"/>
                                </a:solidFill>
                                <a:latin typeface="Cambria Math" panose="02040503050406030204" pitchFamily="18" charset="0"/>
                                <a:ea typeface="Cambria Math" panose="02040503050406030204" pitchFamily="18" charset="0"/>
                              </a:rPr>
                            </m:ctrlPr>
                          </m:dPr>
                          <m:e>
                            <m:sSub>
                              <m:sSubPr>
                                <m:ctrlPr>
                                  <a:rPr lang="en-US" sz="2900" i="1" kern="0">
                                    <a:solidFill>
                                      <a:srgbClr val="000000"/>
                                    </a:solidFill>
                                    <a:latin typeface="Cambria Math" panose="02040503050406030204" pitchFamily="18" charset="0"/>
                                    <a:ea typeface="Cambria Math" panose="02040503050406030204" pitchFamily="18" charset="0"/>
                                  </a:rPr>
                                </m:ctrlPr>
                              </m:sSubPr>
                              <m:e>
                                <m:r>
                                  <a:rPr lang="en-US" sz="2900" i="1" kern="0">
                                    <a:solidFill>
                                      <a:srgbClr val="000000"/>
                                    </a:solidFill>
                                    <a:latin typeface="Cambria Math" panose="02040503050406030204" pitchFamily="18" charset="0"/>
                                    <a:ea typeface="Cambria Math" panose="02040503050406030204" pitchFamily="18" charset="0"/>
                                  </a:rPr>
                                  <m:t>𝑥</m:t>
                                </m:r>
                              </m:e>
                              <m:sub>
                                <m:r>
                                  <a:rPr lang="en-US" sz="2900" i="1" kern="0">
                                    <a:solidFill>
                                      <a:srgbClr val="000000"/>
                                    </a:solidFill>
                                    <a:latin typeface="Cambria Math" panose="02040503050406030204" pitchFamily="18" charset="0"/>
                                    <a:ea typeface="Cambria Math" panose="02040503050406030204" pitchFamily="18" charset="0"/>
                                  </a:rPr>
                                  <m:t>1</m:t>
                                </m:r>
                              </m:sub>
                            </m:sSub>
                            <m:r>
                              <a:rPr lang="en-US" sz="2900" i="1" kern="0">
                                <a:solidFill>
                                  <a:srgbClr val="000000"/>
                                </a:solidFill>
                                <a:latin typeface="Cambria Math" panose="02040503050406030204" pitchFamily="18" charset="0"/>
                                <a:ea typeface="Cambria Math" panose="02040503050406030204" pitchFamily="18" charset="0"/>
                              </a:rPr>
                              <m:t>+</m:t>
                            </m:r>
                            <m:sSub>
                              <m:sSubPr>
                                <m:ctrlPr>
                                  <a:rPr lang="en-US" sz="2900" i="1" kern="0">
                                    <a:solidFill>
                                      <a:srgbClr val="000000"/>
                                    </a:solidFill>
                                    <a:latin typeface="Cambria Math" panose="02040503050406030204" pitchFamily="18" charset="0"/>
                                    <a:ea typeface="Cambria Math" panose="02040503050406030204" pitchFamily="18" charset="0"/>
                                  </a:rPr>
                                </m:ctrlPr>
                              </m:sSubPr>
                              <m:e>
                                <m:r>
                                  <a:rPr lang="en-US" sz="2900" i="1" kern="0">
                                    <a:solidFill>
                                      <a:srgbClr val="000000"/>
                                    </a:solidFill>
                                    <a:latin typeface="Cambria Math" panose="02040503050406030204" pitchFamily="18" charset="0"/>
                                    <a:ea typeface="Cambria Math" panose="02040503050406030204" pitchFamily="18" charset="0"/>
                                  </a:rPr>
                                  <m:t>𝑥</m:t>
                                </m:r>
                              </m:e>
                              <m:sub>
                                <m:r>
                                  <a:rPr lang="en-US" sz="2900" i="1" kern="0">
                                    <a:solidFill>
                                      <a:srgbClr val="000000"/>
                                    </a:solidFill>
                                    <a:latin typeface="Cambria Math" panose="02040503050406030204" pitchFamily="18" charset="0"/>
                                    <a:ea typeface="Cambria Math" panose="02040503050406030204" pitchFamily="18" charset="0"/>
                                  </a:rPr>
                                  <m:t>3</m:t>
                                </m:r>
                              </m:sub>
                            </m:sSub>
                          </m:e>
                        </m:d>
                      </m:e>
                    </m:acc>
                    <m:r>
                      <a:rPr lang="en-US" sz="2900" i="1" kern="0">
                        <a:solidFill>
                          <a:srgbClr val="000000"/>
                        </a:solidFill>
                        <a:latin typeface="Cambria Math" panose="02040503050406030204" pitchFamily="18" charset="0"/>
                        <a:ea typeface="Cambria Math" panose="02040503050406030204" pitchFamily="18" charset="0"/>
                      </a:rPr>
                      <m:t>+</m:t>
                    </m:r>
                    <m:acc>
                      <m:accPr>
                        <m:chr m:val="̅"/>
                        <m:ctrlPr>
                          <a:rPr lang="en-US" sz="2900" i="1" kern="0">
                            <a:solidFill>
                              <a:srgbClr val="000000"/>
                            </a:solidFill>
                            <a:latin typeface="Cambria Math" panose="02040503050406030204" pitchFamily="18" charset="0"/>
                            <a:ea typeface="Cambria Math" panose="02040503050406030204" pitchFamily="18" charset="0"/>
                          </a:rPr>
                        </m:ctrlPr>
                      </m:accPr>
                      <m:e>
                        <m:sSub>
                          <m:sSubPr>
                            <m:ctrlPr>
                              <a:rPr lang="en-US" sz="2900" i="1" kern="0">
                                <a:solidFill>
                                  <a:srgbClr val="000000"/>
                                </a:solidFill>
                                <a:latin typeface="Cambria Math" panose="02040503050406030204" pitchFamily="18" charset="0"/>
                                <a:ea typeface="Cambria Math" panose="02040503050406030204" pitchFamily="18" charset="0"/>
                              </a:rPr>
                            </m:ctrlPr>
                          </m:sSubPr>
                          <m:e>
                            <m:r>
                              <a:rPr lang="en-US" sz="2900" i="1" kern="0">
                                <a:solidFill>
                                  <a:srgbClr val="000000"/>
                                </a:solidFill>
                                <a:latin typeface="Cambria Math" panose="02040503050406030204" pitchFamily="18" charset="0"/>
                                <a:ea typeface="Cambria Math" panose="02040503050406030204" pitchFamily="18" charset="0"/>
                              </a:rPr>
                              <m:t>𝑥</m:t>
                            </m:r>
                          </m:e>
                          <m:sub>
                            <m:r>
                              <a:rPr lang="en-US" sz="2900" i="1" kern="0">
                                <a:solidFill>
                                  <a:srgbClr val="000000"/>
                                </a:solidFill>
                                <a:latin typeface="Cambria Math" panose="02040503050406030204" pitchFamily="18" charset="0"/>
                                <a:ea typeface="Cambria Math" panose="02040503050406030204" pitchFamily="18" charset="0"/>
                              </a:rPr>
                              <m:t>1</m:t>
                            </m:r>
                          </m:sub>
                        </m:sSub>
                      </m:e>
                    </m:acc>
                    <m:sSub>
                      <m:sSubPr>
                        <m:ctrlPr>
                          <a:rPr lang="en-US" sz="2900" i="1" kern="0">
                            <a:solidFill>
                              <a:srgbClr val="000000"/>
                            </a:solidFill>
                            <a:latin typeface="Cambria Math" panose="02040503050406030204" pitchFamily="18" charset="0"/>
                            <a:ea typeface="Cambria Math" panose="02040503050406030204" pitchFamily="18" charset="0"/>
                          </a:rPr>
                        </m:ctrlPr>
                      </m:sSubPr>
                      <m:e>
                        <m:r>
                          <a:rPr lang="en-US" sz="2900" i="1" kern="0">
                            <a:solidFill>
                              <a:srgbClr val="000000"/>
                            </a:solidFill>
                            <a:latin typeface="Cambria Math" panose="02040503050406030204" pitchFamily="18" charset="0"/>
                            <a:ea typeface="Cambria Math" panose="02040503050406030204" pitchFamily="18" charset="0"/>
                          </a:rPr>
                          <m:t>𝑥</m:t>
                        </m:r>
                      </m:e>
                      <m:sub>
                        <m:r>
                          <a:rPr lang="en-US" sz="2900" i="1" kern="0">
                            <a:solidFill>
                              <a:srgbClr val="000000"/>
                            </a:solidFill>
                            <a:latin typeface="Cambria Math" panose="02040503050406030204" pitchFamily="18" charset="0"/>
                            <a:ea typeface="Cambria Math" panose="02040503050406030204" pitchFamily="18" charset="0"/>
                          </a:rPr>
                          <m:t>2</m:t>
                        </m:r>
                      </m:sub>
                    </m:sSub>
                    <m:r>
                      <a:rPr lang="en-US" sz="2900" i="1" kern="0">
                        <a:solidFill>
                          <a:srgbClr val="000000"/>
                        </a:solidFill>
                        <a:latin typeface="Cambria Math" panose="02040503050406030204" pitchFamily="18" charset="0"/>
                        <a:ea typeface="Cambria Math" panose="02040503050406030204" pitchFamily="18" charset="0"/>
                      </a:rPr>
                      <m:t>⋅</m:t>
                    </m:r>
                    <m:acc>
                      <m:accPr>
                        <m:chr m:val="̅"/>
                        <m:ctrlPr>
                          <a:rPr lang="en-US" sz="2900" i="1" kern="0">
                            <a:solidFill>
                              <a:srgbClr val="000000"/>
                            </a:solidFill>
                            <a:latin typeface="Cambria Math" panose="02040503050406030204" pitchFamily="18" charset="0"/>
                            <a:ea typeface="Cambria Math" panose="02040503050406030204" pitchFamily="18" charset="0"/>
                          </a:rPr>
                        </m:ctrlPr>
                      </m:accPr>
                      <m:e>
                        <m:sSub>
                          <m:sSubPr>
                            <m:ctrlPr>
                              <a:rPr lang="en-US" sz="2900" i="1" kern="0">
                                <a:solidFill>
                                  <a:srgbClr val="000000"/>
                                </a:solidFill>
                                <a:latin typeface="Cambria Math" panose="02040503050406030204" pitchFamily="18" charset="0"/>
                                <a:ea typeface="Cambria Math" panose="02040503050406030204" pitchFamily="18" charset="0"/>
                              </a:rPr>
                            </m:ctrlPr>
                          </m:sSubPr>
                          <m:e>
                            <m:r>
                              <a:rPr lang="en-US" sz="2900" i="1" kern="0">
                                <a:solidFill>
                                  <a:srgbClr val="000000"/>
                                </a:solidFill>
                                <a:latin typeface="Cambria Math" panose="02040503050406030204" pitchFamily="18" charset="0"/>
                                <a:ea typeface="Cambria Math" panose="02040503050406030204" pitchFamily="18" charset="0"/>
                              </a:rPr>
                              <m:t>𝑥</m:t>
                            </m:r>
                          </m:e>
                          <m:sub>
                            <m:r>
                              <a:rPr lang="en-US" sz="2900" i="1" kern="0">
                                <a:solidFill>
                                  <a:srgbClr val="000000"/>
                                </a:solidFill>
                                <a:latin typeface="Cambria Math" panose="02040503050406030204" pitchFamily="18" charset="0"/>
                                <a:ea typeface="Cambria Math" panose="02040503050406030204" pitchFamily="18" charset="0"/>
                              </a:rPr>
                              <m:t>1</m:t>
                            </m:r>
                          </m:sub>
                        </m:sSub>
                        <m:r>
                          <a:rPr lang="en-US" sz="2900" i="1" kern="0">
                            <a:solidFill>
                              <a:srgbClr val="000000"/>
                            </a:solidFill>
                            <a:latin typeface="Cambria Math" panose="02040503050406030204" pitchFamily="18" charset="0"/>
                            <a:ea typeface="Cambria Math" panose="02040503050406030204" pitchFamily="18" charset="0"/>
                          </a:rPr>
                          <m:t>+</m:t>
                        </m:r>
                        <m:acc>
                          <m:accPr>
                            <m:chr m:val="̅"/>
                            <m:ctrlPr>
                              <a:rPr lang="en-US" sz="2900" i="1" kern="0">
                                <a:solidFill>
                                  <a:srgbClr val="000000"/>
                                </a:solidFill>
                                <a:latin typeface="Cambria Math" panose="02040503050406030204" pitchFamily="18" charset="0"/>
                                <a:ea typeface="Cambria Math" panose="02040503050406030204" pitchFamily="18" charset="0"/>
                              </a:rPr>
                            </m:ctrlPr>
                          </m:accPr>
                          <m:e>
                            <m:sSub>
                              <m:sSubPr>
                                <m:ctrlPr>
                                  <a:rPr lang="en-US" sz="2900" i="1" kern="0">
                                    <a:solidFill>
                                      <a:srgbClr val="000000"/>
                                    </a:solidFill>
                                    <a:latin typeface="Cambria Math" panose="02040503050406030204" pitchFamily="18" charset="0"/>
                                    <a:ea typeface="Cambria Math" panose="02040503050406030204" pitchFamily="18" charset="0"/>
                                  </a:rPr>
                                </m:ctrlPr>
                              </m:sSubPr>
                              <m:e>
                                <m:r>
                                  <a:rPr lang="en-US" sz="2900" i="1" kern="0">
                                    <a:solidFill>
                                      <a:srgbClr val="000000"/>
                                    </a:solidFill>
                                    <a:latin typeface="Cambria Math" panose="02040503050406030204" pitchFamily="18" charset="0"/>
                                    <a:ea typeface="Cambria Math" panose="02040503050406030204" pitchFamily="18" charset="0"/>
                                  </a:rPr>
                                  <m:t>𝑥</m:t>
                                </m:r>
                              </m:e>
                              <m:sub>
                                <m:r>
                                  <a:rPr lang="en-US" sz="2900" i="1" kern="0">
                                    <a:solidFill>
                                      <a:srgbClr val="000000"/>
                                    </a:solidFill>
                                    <a:latin typeface="Cambria Math" panose="02040503050406030204" pitchFamily="18" charset="0"/>
                                    <a:ea typeface="Cambria Math" panose="02040503050406030204" pitchFamily="18" charset="0"/>
                                  </a:rPr>
                                  <m:t>2</m:t>
                                </m:r>
                              </m:sub>
                            </m:sSub>
                          </m:e>
                        </m:acc>
                        <m:r>
                          <a:rPr lang="en-US" sz="2900" i="1" kern="0">
                            <a:solidFill>
                              <a:srgbClr val="000000"/>
                            </a:solidFill>
                            <a:latin typeface="Cambria Math" panose="02040503050406030204" pitchFamily="18" charset="0"/>
                            <a:ea typeface="Cambria Math" panose="02040503050406030204" pitchFamily="18" charset="0"/>
                          </a:rPr>
                          <m:t>+</m:t>
                        </m:r>
                        <m:acc>
                          <m:accPr>
                            <m:chr m:val="̅"/>
                            <m:ctrlPr>
                              <a:rPr lang="en-US" sz="2900" i="1" kern="0">
                                <a:solidFill>
                                  <a:srgbClr val="000000"/>
                                </a:solidFill>
                                <a:latin typeface="Cambria Math" panose="02040503050406030204" pitchFamily="18" charset="0"/>
                                <a:ea typeface="Cambria Math" panose="02040503050406030204" pitchFamily="18" charset="0"/>
                              </a:rPr>
                            </m:ctrlPr>
                          </m:accPr>
                          <m:e>
                            <m:sSub>
                              <m:sSubPr>
                                <m:ctrlPr>
                                  <a:rPr lang="en-US" sz="2900" i="1" kern="0">
                                    <a:solidFill>
                                      <a:srgbClr val="000000"/>
                                    </a:solidFill>
                                    <a:latin typeface="Cambria Math" panose="02040503050406030204" pitchFamily="18" charset="0"/>
                                    <a:ea typeface="Cambria Math" panose="02040503050406030204" pitchFamily="18" charset="0"/>
                                  </a:rPr>
                                </m:ctrlPr>
                              </m:sSubPr>
                              <m:e>
                                <m:r>
                                  <a:rPr lang="en-US" sz="2900" i="1" kern="0">
                                    <a:solidFill>
                                      <a:srgbClr val="000000"/>
                                    </a:solidFill>
                                    <a:latin typeface="Cambria Math" panose="02040503050406030204" pitchFamily="18" charset="0"/>
                                    <a:ea typeface="Cambria Math" panose="02040503050406030204" pitchFamily="18" charset="0"/>
                                  </a:rPr>
                                  <m:t>𝑥</m:t>
                                </m:r>
                              </m:e>
                              <m:sub>
                                <m:r>
                                  <a:rPr lang="en-US" sz="2900" i="1" kern="0">
                                    <a:solidFill>
                                      <a:srgbClr val="000000"/>
                                    </a:solidFill>
                                    <a:latin typeface="Cambria Math" panose="02040503050406030204" pitchFamily="18" charset="0"/>
                                    <a:ea typeface="Cambria Math" panose="02040503050406030204" pitchFamily="18" charset="0"/>
                                  </a:rPr>
                                  <m:t>3</m:t>
                                </m:r>
                              </m:sub>
                            </m:sSub>
                          </m:e>
                        </m:acc>
                      </m:e>
                    </m:acc>
                  </m:oMath>
                </a14:m>
                <a:endParaRPr lang="en-US" sz="2900" kern="0" dirty="0">
                  <a:solidFill>
                    <a:srgbClr val="000000"/>
                  </a:solidFill>
                  <a:latin typeface="Verdana"/>
                  <a:cs typeface="Arial"/>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438400" y="1447800"/>
                <a:ext cx="7772400" cy="4724400"/>
              </a:xfrm>
              <a:prstGeom prst="rect">
                <a:avLst/>
              </a:prstGeom>
              <a:blipFill>
                <a:blip r:embed="rId3"/>
                <a:stretch>
                  <a:fillRect l="-980" t="-1340" b="-15818"/>
                </a:stretch>
              </a:blipFill>
              <a:ln w="9525">
                <a:noFill/>
                <a:miter lim="800000"/>
                <a:headEnd/>
                <a:tailEnd/>
              </a:ln>
            </p:spPr>
            <p:txBody>
              <a:bodyPr/>
              <a:lstStyle/>
              <a:p>
                <a:r>
                  <a:rPr lang="en-US">
                    <a:noFill/>
                  </a:rPr>
                  <a:t> </a:t>
                </a:r>
              </a:p>
            </p:txBody>
          </p:sp>
        </mc:Fallback>
      </mc:AlternateContent>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601" y="1752601"/>
            <a:ext cx="4657725" cy="2543175"/>
          </a:xfrm>
          <a:prstGeom prst="rect">
            <a:avLst/>
          </a:prstGeom>
        </p:spPr>
      </p:pic>
    </p:spTree>
    <p:extLst>
      <p:ext uri="{BB962C8B-B14F-4D97-AF65-F5344CB8AC3E}">
        <p14:creationId xmlns:p14="http://schemas.microsoft.com/office/powerpoint/2010/main" val="309610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895600" y="228600"/>
            <a:ext cx="7772400" cy="1143000"/>
          </a:xfrm>
        </p:spPr>
        <p:txBody>
          <a:bodyPr/>
          <a:lstStyle/>
          <a:p>
            <a:pPr eaLnBrk="1" hangingPunct="1"/>
            <a:r>
              <a:rPr lang="en-US" dirty="0"/>
              <a:t>Analysis Versus Synthesis</a:t>
            </a:r>
          </a:p>
        </p:txBody>
      </p:sp>
      <p:sp>
        <p:nvSpPr>
          <p:cNvPr id="11267" name="Rectangle 3"/>
          <p:cNvSpPr>
            <a:spLocks noGrp="1" noChangeArrowheads="1"/>
          </p:cNvSpPr>
          <p:nvPr>
            <p:ph idx="1"/>
          </p:nvPr>
        </p:nvSpPr>
        <p:spPr>
          <a:xfrm>
            <a:off x="2667000" y="1676400"/>
            <a:ext cx="7772400" cy="4876800"/>
          </a:xfrm>
        </p:spPr>
        <p:txBody>
          <a:bodyPr>
            <a:noAutofit/>
          </a:bodyPr>
          <a:lstStyle/>
          <a:p>
            <a:pPr marL="514350" indent="-514350">
              <a:spcBef>
                <a:spcPct val="50000"/>
              </a:spcBef>
              <a:buFont typeface="+mj-lt"/>
              <a:buAutoNum type="arabicPeriod"/>
            </a:pPr>
            <a:r>
              <a:rPr lang="en-US" sz="2800" b="1" dirty="0"/>
              <a:t>Analysis</a:t>
            </a:r>
            <a:r>
              <a:rPr lang="en-US" sz="2800" dirty="0"/>
              <a:t> typically starts with a schematic diagram and ends with a truth table or Boolean expression and, possibly, a brief description in English of the circuit’s behavior (such as “This circuit’s output is HIGH if and only if a majority of its inputs are HIGH.”)</a:t>
            </a:r>
          </a:p>
        </p:txBody>
      </p:sp>
      <p:sp>
        <p:nvSpPr>
          <p:cNvPr id="11268" name="Text Box 4"/>
          <p:cNvSpPr txBox="1">
            <a:spLocks noChangeArrowheads="1"/>
          </p:cNvSpPr>
          <p:nvPr/>
        </p:nvSpPr>
        <p:spPr bwMode="auto">
          <a:xfrm>
            <a:off x="10134600" y="6400800"/>
            <a:ext cx="381000" cy="304800"/>
          </a:xfrm>
          <a:prstGeom prst="rect">
            <a:avLst/>
          </a:prstGeom>
          <a:noFill/>
          <a:ln w="9525">
            <a:noFill/>
            <a:miter lim="800000"/>
            <a:headEnd/>
            <a:tailEnd/>
          </a:ln>
        </p:spPr>
        <p:txBody>
          <a:bodyPr>
            <a:spAutoFit/>
          </a:bodyPr>
          <a:lstStyle/>
          <a:p>
            <a:pPr fontAlgn="base">
              <a:spcBef>
                <a:spcPct val="50000"/>
              </a:spcBef>
              <a:spcAft>
                <a:spcPct val="0"/>
              </a:spcAft>
            </a:pPr>
            <a:endParaRPr lang="en-US" sz="1400">
              <a:solidFill>
                <a:srgbClr val="000000"/>
              </a:solidFill>
              <a:latin typeface="Verdana" pitchFamily="34" charset="0"/>
              <a:cs typeface="Arial" pitchFamily="34" charset="0"/>
            </a:endParaRPr>
          </a:p>
        </p:txBody>
      </p:sp>
    </p:spTree>
    <p:extLst>
      <p:ext uri="{BB962C8B-B14F-4D97-AF65-F5344CB8AC3E}">
        <p14:creationId xmlns:p14="http://schemas.microsoft.com/office/powerpoint/2010/main" val="134634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895600" y="228600"/>
            <a:ext cx="7772400" cy="1143000"/>
          </a:xfrm>
        </p:spPr>
        <p:txBody>
          <a:bodyPr/>
          <a:lstStyle/>
          <a:p>
            <a:pPr eaLnBrk="1" hangingPunct="1"/>
            <a:r>
              <a:rPr lang="en-US" dirty="0"/>
              <a:t>Analysis Versus Synthesis (Cont’d.)</a:t>
            </a:r>
          </a:p>
        </p:txBody>
      </p:sp>
      <p:sp>
        <p:nvSpPr>
          <p:cNvPr id="11267" name="Rectangle 3"/>
          <p:cNvSpPr>
            <a:spLocks noGrp="1" noChangeArrowheads="1"/>
          </p:cNvSpPr>
          <p:nvPr>
            <p:ph idx="1"/>
          </p:nvPr>
        </p:nvSpPr>
        <p:spPr>
          <a:xfrm>
            <a:off x="2667000" y="1676400"/>
            <a:ext cx="7772400" cy="4876800"/>
          </a:xfrm>
        </p:spPr>
        <p:txBody>
          <a:bodyPr>
            <a:noAutofit/>
          </a:bodyPr>
          <a:lstStyle/>
          <a:p>
            <a:pPr marL="514350" indent="-514350">
              <a:spcBef>
                <a:spcPct val="50000"/>
              </a:spcBef>
              <a:buFont typeface="+mj-lt"/>
              <a:buAutoNum type="arabicPeriod" startAt="2"/>
            </a:pPr>
            <a:r>
              <a:rPr lang="en-US" sz="2800" b="1" dirty="0"/>
              <a:t>Synthesis (or design)</a:t>
            </a:r>
            <a:r>
              <a:rPr lang="en-US" sz="2800" dirty="0"/>
              <a:t> reverses the order of the steps.  We start with a verbal description of what the circuit is supposed to do, and we end up with a schematic diagram of a circuit that does it.</a:t>
            </a:r>
          </a:p>
        </p:txBody>
      </p:sp>
      <p:sp>
        <p:nvSpPr>
          <p:cNvPr id="11268" name="Text Box 4"/>
          <p:cNvSpPr txBox="1">
            <a:spLocks noChangeArrowheads="1"/>
          </p:cNvSpPr>
          <p:nvPr/>
        </p:nvSpPr>
        <p:spPr bwMode="auto">
          <a:xfrm>
            <a:off x="10134600" y="6400800"/>
            <a:ext cx="381000" cy="304800"/>
          </a:xfrm>
          <a:prstGeom prst="rect">
            <a:avLst/>
          </a:prstGeom>
          <a:noFill/>
          <a:ln w="9525">
            <a:noFill/>
            <a:miter lim="800000"/>
            <a:headEnd/>
            <a:tailEnd/>
          </a:ln>
        </p:spPr>
        <p:txBody>
          <a:bodyPr>
            <a:spAutoFit/>
          </a:bodyPr>
          <a:lstStyle/>
          <a:p>
            <a:pPr fontAlgn="base">
              <a:spcBef>
                <a:spcPct val="50000"/>
              </a:spcBef>
              <a:spcAft>
                <a:spcPct val="0"/>
              </a:spcAft>
            </a:pPr>
            <a:endParaRPr lang="en-US" sz="1400">
              <a:solidFill>
                <a:srgbClr val="000000"/>
              </a:solidFill>
              <a:latin typeface="Verdana" pitchFamily="34" charset="0"/>
              <a:cs typeface="Arial" pitchFamily="34" charset="0"/>
            </a:endParaRPr>
          </a:p>
        </p:txBody>
      </p:sp>
    </p:spTree>
    <p:extLst>
      <p:ext uri="{BB962C8B-B14F-4D97-AF65-F5344CB8AC3E}">
        <p14:creationId xmlns:p14="http://schemas.microsoft.com/office/powerpoint/2010/main" val="367279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8EA63C-1684-CF4C-83C2-B9F30181FF56}"/>
              </a:ext>
            </a:extLst>
          </p:cNvPr>
          <p:cNvPicPr>
            <a:picLocks noChangeAspect="1"/>
          </p:cNvPicPr>
          <p:nvPr/>
        </p:nvPicPr>
        <p:blipFill>
          <a:blip r:embed="rId2"/>
          <a:stretch>
            <a:fillRect/>
          </a:stretch>
        </p:blipFill>
        <p:spPr>
          <a:xfrm>
            <a:off x="1327150" y="1517650"/>
            <a:ext cx="9537700" cy="3822700"/>
          </a:xfrm>
          <a:prstGeom prst="rect">
            <a:avLst/>
          </a:prstGeom>
        </p:spPr>
      </p:pic>
    </p:spTree>
    <p:extLst>
      <p:ext uri="{BB962C8B-B14F-4D97-AF65-F5344CB8AC3E}">
        <p14:creationId xmlns:p14="http://schemas.microsoft.com/office/powerpoint/2010/main" val="783980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 name="Text Box 2"/>
          <p:cNvSpPr txBox="1">
            <a:spLocks noChangeArrowheads="1"/>
          </p:cNvSpPr>
          <p:nvPr/>
        </p:nvSpPr>
        <p:spPr bwMode="auto">
          <a:xfrm>
            <a:off x="2362200" y="1752601"/>
            <a:ext cx="7696200" cy="1200329"/>
          </a:xfrm>
          <a:prstGeom prst="rect">
            <a:avLst/>
          </a:prstGeom>
          <a:noFill/>
          <a:ln w="9525">
            <a:noFill/>
            <a:miter lim="800000"/>
            <a:headEnd/>
            <a:tailEnd/>
          </a:ln>
        </p:spPr>
        <p:txBody>
          <a:bodyPr>
            <a:spAutoFit/>
          </a:bodyPr>
          <a:lstStyle/>
          <a:p>
            <a:pPr fontAlgn="base">
              <a:spcBef>
                <a:spcPct val="50000"/>
              </a:spcBef>
              <a:spcAft>
                <a:spcPct val="0"/>
              </a:spcAft>
            </a:pPr>
            <a:r>
              <a:rPr lang="en-US" sz="2400" dirty="0">
                <a:solidFill>
                  <a:srgbClr val="000000"/>
                </a:solidFill>
                <a:latin typeface="Times New Roman" pitchFamily="18" charset="0"/>
                <a:cs typeface="Arial" pitchFamily="34" charset="0"/>
              </a:rPr>
              <a:t>The inverter performs the Boolean </a:t>
            </a:r>
            <a:r>
              <a:rPr lang="en-US" sz="2400" b="1" dirty="0">
                <a:solidFill>
                  <a:srgbClr val="000000"/>
                </a:solidFill>
                <a:latin typeface="Times New Roman" pitchFamily="18" charset="0"/>
                <a:cs typeface="Arial" pitchFamily="34" charset="0"/>
              </a:rPr>
              <a:t>NOT</a:t>
            </a:r>
            <a:r>
              <a:rPr lang="en-US" sz="2400" dirty="0">
                <a:solidFill>
                  <a:srgbClr val="000000"/>
                </a:solidFill>
                <a:latin typeface="Times New Roman" pitchFamily="18" charset="0"/>
                <a:cs typeface="Arial" pitchFamily="34" charset="0"/>
              </a:rPr>
              <a:t> operation. When the input is LOW (0), the output is HIGH (1); when the input is HIGH, the output is LOW. </a:t>
            </a:r>
          </a:p>
        </p:txBody>
      </p:sp>
      <p:sp>
        <p:nvSpPr>
          <p:cNvPr id="1029" name="Rectangle 5"/>
          <p:cNvSpPr>
            <a:spLocks noChangeArrowheads="1"/>
          </p:cNvSpPr>
          <p:nvPr/>
        </p:nvSpPr>
        <p:spPr bwMode="auto">
          <a:xfrm>
            <a:off x="2438401" y="1143001"/>
            <a:ext cx="1706563" cy="466725"/>
          </a:xfrm>
          <a:prstGeom prst="rect">
            <a:avLst/>
          </a:prstGeom>
          <a:solidFill>
            <a:srgbClr val="996633"/>
          </a:solidFill>
          <a:ln w="9525">
            <a:solidFill>
              <a:srgbClr val="000000"/>
            </a:solidFill>
            <a:miter lim="800000"/>
            <a:headEnd/>
            <a:tailEnd/>
          </a:ln>
        </p:spPr>
        <p:txBody>
          <a:bodyPr wrap="none">
            <a:spAutoFit/>
          </a:bodyPr>
          <a:lstStyle/>
          <a:p>
            <a:pPr fontAlgn="base">
              <a:spcBef>
                <a:spcPct val="0"/>
              </a:spcBef>
              <a:spcAft>
                <a:spcPct val="0"/>
              </a:spcAft>
            </a:pPr>
            <a:r>
              <a:rPr lang="en-US" sz="2400">
                <a:solidFill>
                  <a:srgbClr val="FFFF99"/>
                </a:solidFill>
                <a:latin typeface="Times New Roman" pitchFamily="18" charset="0"/>
                <a:cs typeface="Arial" pitchFamily="34" charset="0"/>
              </a:rPr>
              <a:t>The Inverter</a:t>
            </a:r>
          </a:p>
        </p:txBody>
      </p:sp>
      <p:graphicFrame>
        <p:nvGraphicFramePr>
          <p:cNvPr id="1026" name="Object 6"/>
          <p:cNvGraphicFramePr>
            <a:graphicFrameLocks noChangeAspect="1"/>
          </p:cNvGraphicFramePr>
          <p:nvPr/>
        </p:nvGraphicFramePr>
        <p:xfrm>
          <a:off x="4800600" y="1143000"/>
          <a:ext cx="1524000" cy="636588"/>
        </p:xfrm>
        <a:graphic>
          <a:graphicData uri="http://schemas.openxmlformats.org/presentationml/2006/ole">
            <mc:AlternateContent xmlns:mc="http://schemas.openxmlformats.org/markup-compatibility/2006">
              <mc:Choice xmlns:v="urn:schemas-microsoft-com:vml" Requires="v">
                <p:oleObj spid="_x0000_s1033" name="CorelDRAW" r:id="rId4" imgW="736600" imgH="317500" progId="">
                  <p:embed/>
                </p:oleObj>
              </mc:Choice>
              <mc:Fallback>
                <p:oleObj name="CorelDRAW" r:id="rId4" imgW="736600" imgH="317500" progId="">
                  <p:embed/>
                  <p:pic>
                    <p:nvPicPr>
                      <p:cNvPr id="102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143000"/>
                        <a:ext cx="1524000"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Text Box 7"/>
          <p:cNvSpPr txBox="1">
            <a:spLocks noChangeArrowheads="1"/>
          </p:cNvSpPr>
          <p:nvPr/>
        </p:nvSpPr>
        <p:spPr bwMode="auto">
          <a:xfrm>
            <a:off x="4800600" y="990601"/>
            <a:ext cx="4572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i="1" dirty="0">
                <a:solidFill>
                  <a:srgbClr val="000000"/>
                </a:solidFill>
                <a:latin typeface="Times New Roman" pitchFamily="18" charset="0"/>
                <a:cs typeface="Arial" pitchFamily="34" charset="0"/>
              </a:rPr>
              <a:t>x</a:t>
            </a:r>
          </a:p>
        </p:txBody>
      </p:sp>
      <p:sp>
        <p:nvSpPr>
          <p:cNvPr id="1031" name="Text Box 8"/>
          <p:cNvSpPr txBox="1">
            <a:spLocks noChangeArrowheads="1"/>
          </p:cNvSpPr>
          <p:nvPr/>
        </p:nvSpPr>
        <p:spPr bwMode="auto">
          <a:xfrm>
            <a:off x="5943600" y="990600"/>
            <a:ext cx="457200" cy="457200"/>
          </a:xfrm>
          <a:prstGeom prst="rect">
            <a:avLst/>
          </a:prstGeom>
          <a:noFill/>
          <a:ln w="9525">
            <a:noFill/>
            <a:miter lim="800000"/>
            <a:headEnd/>
            <a:tailEnd/>
          </a:ln>
        </p:spPr>
        <p:txBody>
          <a:bodyPr>
            <a:spAutoFit/>
          </a:bodyPr>
          <a:lstStyle/>
          <a:p>
            <a:pPr fontAlgn="base">
              <a:spcBef>
                <a:spcPct val="50000"/>
              </a:spcBef>
              <a:spcAft>
                <a:spcPct val="0"/>
              </a:spcAft>
            </a:pPr>
            <a:r>
              <a:rPr lang="en-US" sz="2400" i="1" dirty="0">
                <a:solidFill>
                  <a:srgbClr val="000000"/>
                </a:solidFill>
                <a:latin typeface="Times New Roman" pitchFamily="18" charset="0"/>
                <a:cs typeface="Arial" pitchFamily="34" charset="0"/>
              </a:rPr>
              <a:t>f</a:t>
            </a:r>
          </a:p>
        </p:txBody>
      </p:sp>
      <p:grpSp>
        <p:nvGrpSpPr>
          <p:cNvPr id="2" name="Group 12"/>
          <p:cNvGrpSpPr>
            <a:grpSpLocks/>
          </p:cNvGrpSpPr>
          <p:nvPr/>
        </p:nvGrpSpPr>
        <p:grpSpPr bwMode="auto">
          <a:xfrm>
            <a:off x="2362200" y="4968880"/>
            <a:ext cx="7696200" cy="1200151"/>
            <a:chOff x="528" y="3130"/>
            <a:chExt cx="4848" cy="756"/>
          </a:xfrm>
        </p:grpSpPr>
        <p:sp>
          <p:nvSpPr>
            <p:cNvPr id="1035" name="Text Box 13"/>
            <p:cNvSpPr txBox="1">
              <a:spLocks noChangeArrowheads="1"/>
            </p:cNvSpPr>
            <p:nvPr/>
          </p:nvSpPr>
          <p:spPr bwMode="auto">
            <a:xfrm>
              <a:off x="528" y="3130"/>
              <a:ext cx="4848" cy="756"/>
            </a:xfrm>
            <a:prstGeom prst="rect">
              <a:avLst/>
            </a:prstGeom>
            <a:noFill/>
            <a:ln w="9525">
              <a:noFill/>
              <a:miter lim="800000"/>
              <a:headEnd/>
              <a:tailEnd/>
            </a:ln>
          </p:spPr>
          <p:txBody>
            <a:bodyPr>
              <a:spAutoFit/>
            </a:bodyPr>
            <a:lstStyle/>
            <a:p>
              <a:pPr fontAlgn="base">
                <a:spcBef>
                  <a:spcPct val="50000"/>
                </a:spcBef>
                <a:spcAft>
                  <a:spcPct val="0"/>
                </a:spcAft>
              </a:pPr>
              <a:r>
                <a:rPr lang="en-US" sz="2400" dirty="0">
                  <a:solidFill>
                    <a:srgbClr val="000000"/>
                  </a:solidFill>
                  <a:latin typeface="Times New Roman" pitchFamily="18" charset="0"/>
                  <a:cs typeface="Arial" pitchFamily="34" charset="0"/>
                </a:rPr>
                <a:t>The </a:t>
              </a:r>
              <a:r>
                <a:rPr lang="en-US" sz="2400" b="1" dirty="0">
                  <a:solidFill>
                    <a:srgbClr val="000000"/>
                  </a:solidFill>
                  <a:latin typeface="Times New Roman" pitchFamily="18" charset="0"/>
                  <a:cs typeface="Arial" pitchFamily="34" charset="0"/>
                </a:rPr>
                <a:t>NOT </a:t>
              </a:r>
              <a:r>
                <a:rPr lang="en-US" sz="2400" dirty="0">
                  <a:solidFill>
                    <a:srgbClr val="000000"/>
                  </a:solidFill>
                  <a:latin typeface="Times New Roman" pitchFamily="18" charset="0"/>
                  <a:cs typeface="Arial" pitchFamily="34" charset="0"/>
                </a:rPr>
                <a:t>operation (complement) is shown with an </a:t>
              </a:r>
              <a:r>
                <a:rPr lang="en-US" sz="2400" dirty="0" err="1">
                  <a:solidFill>
                    <a:srgbClr val="000000"/>
                  </a:solidFill>
                  <a:latin typeface="Times New Roman" pitchFamily="18" charset="0"/>
                  <a:cs typeface="Arial" pitchFamily="34" charset="0"/>
                </a:rPr>
                <a:t>overbar</a:t>
              </a:r>
              <a:r>
                <a:rPr lang="en-US" sz="2400" dirty="0">
                  <a:solidFill>
                    <a:srgbClr val="000000"/>
                  </a:solidFill>
                  <a:latin typeface="Times New Roman" pitchFamily="18" charset="0"/>
                  <a:cs typeface="Arial" pitchFamily="34" charset="0"/>
                </a:rPr>
                <a:t>. Thus, the Boolean expression for an inverter is </a:t>
              </a:r>
              <a:r>
                <a:rPr lang="en-US" sz="2400" i="1" dirty="0">
                  <a:solidFill>
                    <a:srgbClr val="000000"/>
                  </a:solidFill>
                  <a:latin typeface="Times New Roman" pitchFamily="18" charset="0"/>
                  <a:cs typeface="Arial" pitchFamily="34" charset="0"/>
                </a:rPr>
                <a:t>f</a:t>
              </a:r>
              <a:r>
                <a:rPr lang="en-US" sz="2400" dirty="0">
                  <a:solidFill>
                    <a:srgbClr val="000000"/>
                  </a:solidFill>
                  <a:latin typeface="Times New Roman" pitchFamily="18" charset="0"/>
                  <a:cs typeface="Arial" pitchFamily="34" charset="0"/>
                </a:rPr>
                <a:t> = </a:t>
              </a:r>
              <a:r>
                <a:rPr lang="en-US" sz="2400" i="1" dirty="0">
                  <a:solidFill>
                    <a:srgbClr val="000000"/>
                  </a:solidFill>
                  <a:latin typeface="Times New Roman" pitchFamily="18" charset="0"/>
                  <a:cs typeface="Arial" pitchFamily="34" charset="0"/>
                </a:rPr>
                <a:t>x.</a:t>
              </a:r>
              <a:br>
                <a:rPr lang="en-US" sz="2400" i="1" dirty="0">
                  <a:solidFill>
                    <a:srgbClr val="000000"/>
                  </a:solidFill>
                  <a:latin typeface="Times New Roman" pitchFamily="18" charset="0"/>
                  <a:cs typeface="Arial" pitchFamily="34" charset="0"/>
                </a:rPr>
              </a:br>
              <a:r>
                <a:rPr lang="en-US" sz="2400" i="1" dirty="0">
                  <a:solidFill>
                    <a:srgbClr val="000000"/>
                  </a:solidFill>
                  <a:latin typeface="Times New Roman" pitchFamily="18" charset="0"/>
                  <a:cs typeface="Arial" pitchFamily="34" charset="0"/>
                </a:rPr>
                <a:t>(Some books use a prime: f</a:t>
              </a:r>
              <a:r>
                <a:rPr lang="en-US" sz="2400" dirty="0">
                  <a:solidFill>
                    <a:srgbClr val="000000"/>
                  </a:solidFill>
                  <a:latin typeface="Times New Roman" pitchFamily="18" charset="0"/>
                  <a:cs typeface="Arial" pitchFamily="34" charset="0"/>
                </a:rPr>
                <a:t> = </a:t>
              </a:r>
              <a:r>
                <a:rPr lang="en-US" sz="2400" i="1" dirty="0">
                  <a:solidFill>
                    <a:srgbClr val="000000"/>
                  </a:solidFill>
                  <a:latin typeface="Times New Roman" pitchFamily="18" charset="0"/>
                  <a:cs typeface="Arial" pitchFamily="34" charset="0"/>
                </a:rPr>
                <a:t>x′.)</a:t>
              </a:r>
            </a:p>
          </p:txBody>
        </p:sp>
        <p:sp>
          <p:nvSpPr>
            <p:cNvPr id="1036" name="Line 14"/>
            <p:cNvSpPr>
              <a:spLocks noChangeShapeType="1"/>
            </p:cNvSpPr>
            <p:nvPr/>
          </p:nvSpPr>
          <p:spPr bwMode="auto">
            <a:xfrm>
              <a:off x="4464" y="3420"/>
              <a:ext cx="144" cy="1"/>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grpSp>
      <p:graphicFrame>
        <p:nvGraphicFramePr>
          <p:cNvPr id="3" name="Table 2"/>
          <p:cNvGraphicFramePr>
            <a:graphicFrameLocks noGrp="1"/>
          </p:cNvGraphicFramePr>
          <p:nvPr/>
        </p:nvGraphicFramePr>
        <p:xfrm>
          <a:off x="4876800" y="3124200"/>
          <a:ext cx="2514600" cy="1371600"/>
        </p:xfrm>
        <a:graphic>
          <a:graphicData uri="http://schemas.openxmlformats.org/drawingml/2006/table">
            <a:tbl>
              <a:tblPr firstRow="1" bandRow="1">
                <a:tableStyleId>{F5AB1C69-6EDB-4FF4-983F-18BD219EF322}</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tblGrid>
              <a:tr h="370840">
                <a:tc>
                  <a:txBody>
                    <a:bodyPr/>
                    <a:lstStyle/>
                    <a:p>
                      <a:pPr algn="ctr"/>
                      <a:r>
                        <a:rPr lang="en-US" sz="2400" i="1" dirty="0">
                          <a:solidFill>
                            <a:schemeClr val="tx1"/>
                          </a:solidFill>
                          <a:latin typeface="Times New Roman" panose="02020603050405020304" pitchFamily="18" charset="0"/>
                          <a:cs typeface="Times New Roman" panose="02020603050405020304" pitchFamily="18" charset="0"/>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400" i="1" dirty="0">
                          <a:solidFill>
                            <a:schemeClr val="tx1"/>
                          </a:solidFill>
                          <a:latin typeface="Times New Roman" panose="02020603050405020304" pitchFamily="18" charset="0"/>
                          <a:cs typeface="Times New Roman" panose="02020603050405020304" pitchFamily="18" charset="0"/>
                        </a:rPr>
                        <a:t>f</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R w="12700" cap="flat" cmpd="sng" algn="ctr">
                      <a:solidFill>
                        <a:schemeClr val="tx1"/>
                      </a:solid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43578860"/>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3" name="Rectangle 4"/>
          <p:cNvSpPr>
            <a:spLocks noChangeArrowheads="1"/>
          </p:cNvSpPr>
          <p:nvPr/>
        </p:nvSpPr>
        <p:spPr bwMode="auto">
          <a:xfrm>
            <a:off x="2438401" y="1143001"/>
            <a:ext cx="1706563" cy="466725"/>
          </a:xfrm>
          <a:prstGeom prst="rect">
            <a:avLst/>
          </a:prstGeom>
          <a:solidFill>
            <a:srgbClr val="996633"/>
          </a:solidFill>
          <a:ln w="9525">
            <a:solidFill>
              <a:srgbClr val="000000"/>
            </a:solidFill>
            <a:miter lim="800000"/>
            <a:headEnd/>
            <a:tailEnd/>
          </a:ln>
        </p:spPr>
        <p:txBody>
          <a:bodyPr wrap="none">
            <a:spAutoFit/>
          </a:bodyPr>
          <a:lstStyle/>
          <a:p>
            <a:pPr fontAlgn="base">
              <a:spcBef>
                <a:spcPct val="0"/>
              </a:spcBef>
              <a:spcAft>
                <a:spcPct val="0"/>
              </a:spcAft>
            </a:pPr>
            <a:r>
              <a:rPr lang="en-US" sz="2400">
                <a:solidFill>
                  <a:srgbClr val="FFFF99"/>
                </a:solidFill>
                <a:latin typeface="Times New Roman" pitchFamily="18" charset="0"/>
                <a:cs typeface="Arial" pitchFamily="34" charset="0"/>
              </a:rPr>
              <a:t>The Inverter</a:t>
            </a:r>
          </a:p>
        </p:txBody>
      </p:sp>
      <p:graphicFrame>
        <p:nvGraphicFramePr>
          <p:cNvPr id="201733" name="Object 5"/>
          <p:cNvGraphicFramePr>
            <a:graphicFrameLocks noChangeAspect="1"/>
          </p:cNvGraphicFramePr>
          <p:nvPr/>
        </p:nvGraphicFramePr>
        <p:xfrm>
          <a:off x="2895600" y="2376489"/>
          <a:ext cx="5410200" cy="352425"/>
        </p:xfrm>
        <a:graphic>
          <a:graphicData uri="http://schemas.openxmlformats.org/presentationml/2006/ole">
            <mc:AlternateContent xmlns:mc="http://schemas.openxmlformats.org/markup-compatibility/2006">
              <mc:Choice xmlns:v="urn:schemas-microsoft-com:vml" Requires="v">
                <p:oleObj spid="_x0000_s2073" name="CorelDRAW" r:id="rId4" imgW="3479800" imgH="228600" progId="">
                  <p:embed/>
                </p:oleObj>
              </mc:Choice>
              <mc:Fallback>
                <p:oleObj name="CorelDRAW" r:id="rId4" imgW="3479800" imgH="228600" progId="">
                  <p:embed/>
                  <p:pic>
                    <p:nvPicPr>
                      <p:cNvPr id="20173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376489"/>
                        <a:ext cx="54102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1734" name="Object 6"/>
          <p:cNvGraphicFramePr>
            <a:graphicFrameLocks noChangeAspect="1"/>
          </p:cNvGraphicFramePr>
          <p:nvPr/>
        </p:nvGraphicFramePr>
        <p:xfrm>
          <a:off x="2895600" y="2835276"/>
          <a:ext cx="5410200" cy="352425"/>
        </p:xfrm>
        <a:graphic>
          <a:graphicData uri="http://schemas.openxmlformats.org/presentationml/2006/ole">
            <mc:AlternateContent xmlns:mc="http://schemas.openxmlformats.org/markup-compatibility/2006">
              <mc:Choice xmlns:v="urn:schemas-microsoft-com:vml" Requires="v">
                <p:oleObj spid="_x0000_s2074" name="CorelDRAW" r:id="rId6" imgW="3479800" imgH="228600" progId="">
                  <p:embed/>
                </p:oleObj>
              </mc:Choice>
              <mc:Fallback>
                <p:oleObj name="CorelDRAW" r:id="rId6" imgW="3479800" imgH="228600" progId="">
                  <p:embed/>
                  <p:pic>
                    <p:nvPicPr>
                      <p:cNvPr id="20173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2835276"/>
                        <a:ext cx="54102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7"/>
          <p:cNvSpPr txBox="1">
            <a:spLocks noChangeArrowheads="1"/>
          </p:cNvSpPr>
          <p:nvPr/>
        </p:nvSpPr>
        <p:spPr bwMode="auto">
          <a:xfrm>
            <a:off x="2514600" y="1752600"/>
            <a:ext cx="3200400" cy="457200"/>
          </a:xfrm>
          <a:prstGeom prst="rect">
            <a:avLst/>
          </a:prstGeom>
          <a:noFill/>
          <a:ln w="9525">
            <a:noFill/>
            <a:miter lim="800000"/>
            <a:headEnd/>
            <a:tailEnd/>
          </a:ln>
        </p:spPr>
        <p:txBody>
          <a:bodyPr>
            <a:spAutoFit/>
          </a:bodyPr>
          <a:lstStyle/>
          <a:p>
            <a:pPr fontAlgn="base">
              <a:spcBef>
                <a:spcPct val="50000"/>
              </a:spcBef>
              <a:spcAft>
                <a:spcPct val="0"/>
              </a:spcAft>
            </a:pPr>
            <a:r>
              <a:rPr lang="en-US" sz="2400">
                <a:solidFill>
                  <a:srgbClr val="000000"/>
                </a:solidFill>
                <a:latin typeface="Times New Roman" pitchFamily="18" charset="0"/>
                <a:cs typeface="Arial" pitchFamily="34" charset="0"/>
              </a:rPr>
              <a:t>Example waveforms:</a:t>
            </a:r>
          </a:p>
        </p:txBody>
      </p:sp>
      <p:sp>
        <p:nvSpPr>
          <p:cNvPr id="201736" name="Text Box 8"/>
          <p:cNvSpPr txBox="1">
            <a:spLocks noChangeArrowheads="1"/>
          </p:cNvSpPr>
          <p:nvPr/>
        </p:nvSpPr>
        <p:spPr bwMode="auto">
          <a:xfrm>
            <a:off x="2590800" y="2286001"/>
            <a:ext cx="4572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i="1" dirty="0">
                <a:solidFill>
                  <a:srgbClr val="000000"/>
                </a:solidFill>
                <a:latin typeface="Times New Roman" pitchFamily="18" charset="0"/>
                <a:cs typeface="Arial" pitchFamily="34" charset="0"/>
              </a:rPr>
              <a:t>x</a:t>
            </a:r>
          </a:p>
        </p:txBody>
      </p:sp>
      <p:sp>
        <p:nvSpPr>
          <p:cNvPr id="201737" name="Text Box 9"/>
          <p:cNvSpPr txBox="1">
            <a:spLocks noChangeArrowheads="1"/>
          </p:cNvSpPr>
          <p:nvPr/>
        </p:nvSpPr>
        <p:spPr bwMode="auto">
          <a:xfrm>
            <a:off x="2590800" y="2819400"/>
            <a:ext cx="457200" cy="457200"/>
          </a:xfrm>
          <a:prstGeom prst="rect">
            <a:avLst/>
          </a:prstGeom>
          <a:noFill/>
          <a:ln w="9525">
            <a:noFill/>
            <a:miter lim="800000"/>
            <a:headEnd/>
            <a:tailEnd/>
          </a:ln>
        </p:spPr>
        <p:txBody>
          <a:bodyPr>
            <a:spAutoFit/>
          </a:bodyPr>
          <a:lstStyle/>
          <a:p>
            <a:pPr fontAlgn="base">
              <a:spcBef>
                <a:spcPct val="50000"/>
              </a:spcBef>
              <a:spcAft>
                <a:spcPct val="0"/>
              </a:spcAft>
            </a:pPr>
            <a:r>
              <a:rPr lang="en-US" sz="2400" i="1" dirty="0">
                <a:solidFill>
                  <a:srgbClr val="000000"/>
                </a:solidFill>
                <a:latin typeface="Times New Roman" pitchFamily="18" charset="0"/>
                <a:cs typeface="Arial" pitchFamily="34" charset="0"/>
              </a:rPr>
              <a:t>f</a:t>
            </a:r>
          </a:p>
        </p:txBody>
      </p:sp>
      <p:graphicFrame>
        <p:nvGraphicFramePr>
          <p:cNvPr id="2052" name="Object 10"/>
          <p:cNvGraphicFramePr>
            <a:graphicFrameLocks noChangeAspect="1"/>
          </p:cNvGraphicFramePr>
          <p:nvPr/>
        </p:nvGraphicFramePr>
        <p:xfrm>
          <a:off x="4648200" y="1143000"/>
          <a:ext cx="1524000" cy="636588"/>
        </p:xfrm>
        <a:graphic>
          <a:graphicData uri="http://schemas.openxmlformats.org/presentationml/2006/ole">
            <mc:AlternateContent xmlns:mc="http://schemas.openxmlformats.org/markup-compatibility/2006">
              <mc:Choice xmlns:v="urn:schemas-microsoft-com:vml" Requires="v">
                <p:oleObj spid="_x0000_s2075" name="CorelDRAW" r:id="rId8" imgW="736600" imgH="317500" progId="">
                  <p:embed/>
                </p:oleObj>
              </mc:Choice>
              <mc:Fallback>
                <p:oleObj name="CorelDRAW" r:id="rId8" imgW="736600" imgH="317500" progId="">
                  <p:embed/>
                  <p:pic>
                    <p:nvPicPr>
                      <p:cNvPr id="2052"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8200" y="1143000"/>
                        <a:ext cx="1524000"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7" name="Text Box 11"/>
          <p:cNvSpPr txBox="1">
            <a:spLocks noChangeArrowheads="1"/>
          </p:cNvSpPr>
          <p:nvPr/>
        </p:nvSpPr>
        <p:spPr bwMode="auto">
          <a:xfrm>
            <a:off x="4648200" y="990601"/>
            <a:ext cx="4572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i="1" dirty="0">
                <a:solidFill>
                  <a:srgbClr val="000000"/>
                </a:solidFill>
                <a:latin typeface="Times New Roman" pitchFamily="18" charset="0"/>
                <a:cs typeface="Arial" pitchFamily="34" charset="0"/>
              </a:rPr>
              <a:t>x</a:t>
            </a:r>
          </a:p>
        </p:txBody>
      </p:sp>
      <p:sp>
        <p:nvSpPr>
          <p:cNvPr id="2058" name="Text Box 12"/>
          <p:cNvSpPr txBox="1">
            <a:spLocks noChangeArrowheads="1"/>
          </p:cNvSpPr>
          <p:nvPr/>
        </p:nvSpPr>
        <p:spPr bwMode="auto">
          <a:xfrm>
            <a:off x="5791200" y="990600"/>
            <a:ext cx="457200" cy="457200"/>
          </a:xfrm>
          <a:prstGeom prst="rect">
            <a:avLst/>
          </a:prstGeom>
          <a:noFill/>
          <a:ln w="9525">
            <a:noFill/>
            <a:miter lim="800000"/>
            <a:headEnd/>
            <a:tailEnd/>
          </a:ln>
        </p:spPr>
        <p:txBody>
          <a:bodyPr>
            <a:spAutoFit/>
          </a:bodyPr>
          <a:lstStyle/>
          <a:p>
            <a:pPr fontAlgn="base">
              <a:spcBef>
                <a:spcPct val="50000"/>
              </a:spcBef>
              <a:spcAft>
                <a:spcPct val="0"/>
              </a:spcAft>
            </a:pPr>
            <a:r>
              <a:rPr lang="en-US" sz="2400" i="1" dirty="0">
                <a:solidFill>
                  <a:srgbClr val="000000"/>
                </a:solidFill>
                <a:latin typeface="Times New Roman" pitchFamily="18" charset="0"/>
                <a:cs typeface="Arial" pitchFamily="34" charset="0"/>
              </a:rPr>
              <a:t>f</a:t>
            </a:r>
          </a:p>
        </p:txBody>
      </p:sp>
    </p:spTree>
    <p:extLst>
      <p:ext uri="{BB962C8B-B14F-4D97-AF65-F5344CB8AC3E}">
        <p14:creationId xmlns:p14="http://schemas.microsoft.com/office/powerpoint/2010/main" val="153321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1736"/>
                                        </p:tgtEl>
                                        <p:attrNameLst>
                                          <p:attrName>style.visibility</p:attrName>
                                        </p:attrNameLst>
                                      </p:cBhvr>
                                      <p:to>
                                        <p:strVal val="visible"/>
                                      </p:to>
                                    </p:set>
                                    <p:animEffect transition="in" filter="wipe(left)">
                                      <p:cBhvr>
                                        <p:cTn id="7" dur="1000"/>
                                        <p:tgtEl>
                                          <p:spTgt spid="201736"/>
                                        </p:tgtEl>
                                      </p:cBhvr>
                                    </p:animEffect>
                                  </p:childTnLst>
                                </p:cTn>
                              </p:par>
                              <p:par>
                                <p:cTn id="8" presetID="22" presetClass="entr" presetSubtype="8" fill="hold" nodeType="withEffect">
                                  <p:stCondLst>
                                    <p:cond delay="0"/>
                                  </p:stCondLst>
                                  <p:childTnLst>
                                    <p:set>
                                      <p:cBhvr>
                                        <p:cTn id="9" dur="1" fill="hold">
                                          <p:stCondLst>
                                            <p:cond delay="0"/>
                                          </p:stCondLst>
                                        </p:cTn>
                                        <p:tgtEl>
                                          <p:spTgt spid="201733"/>
                                        </p:tgtEl>
                                        <p:attrNameLst>
                                          <p:attrName>style.visibility</p:attrName>
                                        </p:attrNameLst>
                                      </p:cBhvr>
                                      <p:to>
                                        <p:strVal val="visible"/>
                                      </p:to>
                                    </p:set>
                                    <p:animEffect transition="in" filter="wipe(left)">
                                      <p:cBhvr>
                                        <p:cTn id="10" dur="1000"/>
                                        <p:tgtEl>
                                          <p:spTgt spid="2017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1737"/>
                                        </p:tgtEl>
                                        <p:attrNameLst>
                                          <p:attrName>style.visibility</p:attrName>
                                        </p:attrNameLst>
                                      </p:cBhvr>
                                      <p:to>
                                        <p:strVal val="visible"/>
                                      </p:to>
                                    </p:set>
                                    <p:animEffect transition="in" filter="wipe(left)">
                                      <p:cBhvr>
                                        <p:cTn id="15" dur="1000"/>
                                        <p:tgtEl>
                                          <p:spTgt spid="201737"/>
                                        </p:tgtEl>
                                      </p:cBhvr>
                                    </p:animEffect>
                                  </p:childTnLst>
                                </p:cTn>
                              </p:par>
                              <p:par>
                                <p:cTn id="16" presetID="22" presetClass="entr" presetSubtype="8" fill="hold" nodeType="withEffect">
                                  <p:stCondLst>
                                    <p:cond delay="0"/>
                                  </p:stCondLst>
                                  <p:childTnLst>
                                    <p:set>
                                      <p:cBhvr>
                                        <p:cTn id="17" dur="1" fill="hold">
                                          <p:stCondLst>
                                            <p:cond delay="0"/>
                                          </p:stCondLst>
                                        </p:cTn>
                                        <p:tgtEl>
                                          <p:spTgt spid="201734"/>
                                        </p:tgtEl>
                                        <p:attrNameLst>
                                          <p:attrName>style.visibility</p:attrName>
                                        </p:attrNameLst>
                                      </p:cBhvr>
                                      <p:to>
                                        <p:strVal val="visible"/>
                                      </p:to>
                                    </p:set>
                                    <p:animEffect transition="in" filter="wipe(left)">
                                      <p:cBhvr>
                                        <p:cTn id="18" dur="1000"/>
                                        <p:tgtEl>
                                          <p:spTgt spid="201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6" grpId="0"/>
      <p:bldP spid="201737"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Text Box 2"/>
          <p:cNvSpPr txBox="1">
            <a:spLocks noChangeArrowheads="1"/>
          </p:cNvSpPr>
          <p:nvPr/>
        </p:nvSpPr>
        <p:spPr bwMode="auto">
          <a:xfrm>
            <a:off x="2362200" y="1752601"/>
            <a:ext cx="7543800" cy="1200329"/>
          </a:xfrm>
          <a:prstGeom prst="rect">
            <a:avLst/>
          </a:prstGeom>
          <a:noFill/>
          <a:ln w="9525">
            <a:noFill/>
            <a:miter lim="800000"/>
            <a:headEnd/>
            <a:tailEnd/>
          </a:ln>
        </p:spPr>
        <p:txBody>
          <a:bodyPr>
            <a:spAutoFit/>
          </a:bodyPr>
          <a:lstStyle/>
          <a:p>
            <a:pPr fontAlgn="base">
              <a:spcBef>
                <a:spcPct val="50000"/>
              </a:spcBef>
              <a:spcAft>
                <a:spcPct val="0"/>
              </a:spcAft>
            </a:pPr>
            <a:r>
              <a:rPr lang="en-US" sz="2400">
                <a:solidFill>
                  <a:srgbClr val="000000"/>
                </a:solidFill>
                <a:latin typeface="Times New Roman" pitchFamily="18" charset="0"/>
                <a:cs typeface="Arial" pitchFamily="34" charset="0"/>
              </a:rPr>
              <a:t>The </a:t>
            </a:r>
            <a:r>
              <a:rPr lang="en-US" sz="2400" b="1">
                <a:solidFill>
                  <a:srgbClr val="000000"/>
                </a:solidFill>
                <a:latin typeface="Times New Roman" pitchFamily="18" charset="0"/>
                <a:cs typeface="Arial" pitchFamily="34" charset="0"/>
              </a:rPr>
              <a:t>AND gate</a:t>
            </a:r>
            <a:r>
              <a:rPr lang="en-US" sz="2400">
                <a:solidFill>
                  <a:srgbClr val="000000"/>
                </a:solidFill>
                <a:latin typeface="Times New Roman" pitchFamily="18" charset="0"/>
                <a:cs typeface="Arial" pitchFamily="34" charset="0"/>
              </a:rPr>
              <a:t> produces a HIGH output when all inputs are HIGH; otherwise, the output is LOW.  For a 2-input gate, the truth table is</a:t>
            </a:r>
          </a:p>
        </p:txBody>
      </p:sp>
      <p:sp>
        <p:nvSpPr>
          <p:cNvPr id="3078" name="Rectangle 5"/>
          <p:cNvSpPr>
            <a:spLocks noChangeArrowheads="1"/>
          </p:cNvSpPr>
          <p:nvPr/>
        </p:nvSpPr>
        <p:spPr bwMode="auto">
          <a:xfrm>
            <a:off x="2438401" y="1143001"/>
            <a:ext cx="2055813" cy="466725"/>
          </a:xfrm>
          <a:prstGeom prst="rect">
            <a:avLst/>
          </a:prstGeom>
          <a:solidFill>
            <a:srgbClr val="996633"/>
          </a:solidFill>
          <a:ln w="9525">
            <a:solidFill>
              <a:srgbClr val="000000"/>
            </a:solidFill>
            <a:miter lim="800000"/>
            <a:headEnd/>
            <a:tailEnd/>
          </a:ln>
        </p:spPr>
        <p:txBody>
          <a:bodyPr wrap="none">
            <a:spAutoFit/>
          </a:bodyPr>
          <a:lstStyle/>
          <a:p>
            <a:pPr fontAlgn="base">
              <a:spcBef>
                <a:spcPct val="0"/>
              </a:spcBef>
              <a:spcAft>
                <a:spcPct val="0"/>
              </a:spcAft>
            </a:pPr>
            <a:r>
              <a:rPr lang="en-US" sz="2400">
                <a:solidFill>
                  <a:srgbClr val="FFFF99"/>
                </a:solidFill>
                <a:latin typeface="Times New Roman" pitchFamily="18" charset="0"/>
                <a:cs typeface="Arial" pitchFamily="34" charset="0"/>
              </a:rPr>
              <a:t>The AND Gate</a:t>
            </a:r>
          </a:p>
        </p:txBody>
      </p:sp>
      <p:sp>
        <p:nvSpPr>
          <p:cNvPr id="203782" name="Text Box 6"/>
          <p:cNvSpPr txBox="1">
            <a:spLocks noChangeArrowheads="1"/>
          </p:cNvSpPr>
          <p:nvPr/>
        </p:nvSpPr>
        <p:spPr bwMode="auto">
          <a:xfrm>
            <a:off x="2286000" y="4800601"/>
            <a:ext cx="7620000" cy="1200329"/>
          </a:xfrm>
          <a:prstGeom prst="rect">
            <a:avLst/>
          </a:prstGeom>
          <a:noFill/>
          <a:ln w="9525">
            <a:noFill/>
            <a:miter lim="800000"/>
            <a:headEnd/>
            <a:tailEnd/>
          </a:ln>
        </p:spPr>
        <p:txBody>
          <a:bodyPr>
            <a:spAutoFit/>
          </a:bodyPr>
          <a:lstStyle/>
          <a:p>
            <a:pPr fontAlgn="base">
              <a:spcBef>
                <a:spcPct val="50000"/>
              </a:spcBef>
              <a:spcAft>
                <a:spcPct val="0"/>
              </a:spcAft>
            </a:pPr>
            <a:r>
              <a:rPr lang="en-US" sz="2400" dirty="0">
                <a:solidFill>
                  <a:srgbClr val="000000"/>
                </a:solidFill>
                <a:latin typeface="Times New Roman" pitchFamily="18" charset="0"/>
                <a:cs typeface="Arial" pitchFamily="34" charset="0"/>
              </a:rPr>
              <a:t>The </a:t>
            </a:r>
            <a:r>
              <a:rPr lang="en-US" sz="2400" b="1" dirty="0">
                <a:solidFill>
                  <a:srgbClr val="000000"/>
                </a:solidFill>
                <a:latin typeface="Times New Roman" pitchFamily="18" charset="0"/>
                <a:cs typeface="Arial" pitchFamily="34" charset="0"/>
              </a:rPr>
              <a:t>AND </a:t>
            </a:r>
            <a:r>
              <a:rPr lang="en-US" sz="2400" dirty="0">
                <a:solidFill>
                  <a:srgbClr val="000000"/>
                </a:solidFill>
                <a:latin typeface="Times New Roman" pitchFamily="18" charset="0"/>
                <a:cs typeface="Arial" pitchFamily="34" charset="0"/>
              </a:rPr>
              <a:t>operation is usually shown with a dot between the variables but it may be implied (no dot). Thus, the AND operation is written as </a:t>
            </a:r>
            <a:r>
              <a:rPr lang="en-US" sz="2400" i="1" dirty="0">
                <a:solidFill>
                  <a:srgbClr val="000000"/>
                </a:solidFill>
                <a:latin typeface="Times New Roman" pitchFamily="18" charset="0"/>
                <a:cs typeface="Arial" pitchFamily="34" charset="0"/>
              </a:rPr>
              <a:t>f</a:t>
            </a:r>
            <a:r>
              <a:rPr lang="en-US" sz="2400" dirty="0">
                <a:solidFill>
                  <a:srgbClr val="000000"/>
                </a:solidFill>
                <a:latin typeface="Times New Roman" pitchFamily="18" charset="0"/>
                <a:cs typeface="Arial" pitchFamily="34" charset="0"/>
              </a:rPr>
              <a:t> = </a:t>
            </a:r>
            <a:r>
              <a:rPr lang="en-US" sz="2400" i="1" dirty="0">
                <a:solidFill>
                  <a:srgbClr val="000000"/>
                </a:solidFill>
                <a:latin typeface="Times New Roman" pitchFamily="18" charset="0"/>
                <a:cs typeface="Arial" pitchFamily="34" charset="0"/>
              </a:rPr>
              <a:t>x</a:t>
            </a:r>
            <a:r>
              <a:rPr lang="en-US" sz="2400" baseline="-25000" dirty="0">
                <a:solidFill>
                  <a:srgbClr val="000000"/>
                </a:solidFill>
                <a:latin typeface="Times New Roman" pitchFamily="18" charset="0"/>
                <a:cs typeface="Arial" pitchFamily="34" charset="0"/>
              </a:rPr>
              <a:t>1</a:t>
            </a:r>
            <a:r>
              <a:rPr lang="en-US" sz="2400" b="1" i="1" baseline="30000" dirty="0">
                <a:solidFill>
                  <a:srgbClr val="000000"/>
                </a:solidFill>
                <a:latin typeface="Times New Roman" pitchFamily="18" charset="0"/>
                <a:cs typeface="Arial" pitchFamily="34" charset="0"/>
              </a:rPr>
              <a:t>.</a:t>
            </a:r>
            <a:r>
              <a:rPr lang="en-US" sz="2400" i="1" dirty="0">
                <a:solidFill>
                  <a:srgbClr val="000000"/>
                </a:solidFill>
                <a:latin typeface="Times New Roman" pitchFamily="18" charset="0"/>
                <a:cs typeface="Arial" pitchFamily="34" charset="0"/>
              </a:rPr>
              <a:t> x</a:t>
            </a:r>
            <a:r>
              <a:rPr lang="en-US" sz="2400" baseline="-25000" dirty="0">
                <a:solidFill>
                  <a:srgbClr val="000000"/>
                </a:solidFill>
                <a:latin typeface="Times New Roman" pitchFamily="18" charset="0"/>
                <a:cs typeface="Arial" pitchFamily="34" charset="0"/>
              </a:rPr>
              <a:t>2</a:t>
            </a:r>
            <a:r>
              <a:rPr lang="en-US" sz="2400" i="1" dirty="0">
                <a:solidFill>
                  <a:srgbClr val="000000"/>
                </a:solidFill>
                <a:latin typeface="Times New Roman" pitchFamily="18" charset="0"/>
                <a:cs typeface="Arial" pitchFamily="34" charset="0"/>
              </a:rPr>
              <a:t> </a:t>
            </a:r>
            <a:r>
              <a:rPr lang="en-US" sz="2400" dirty="0">
                <a:solidFill>
                  <a:srgbClr val="000000"/>
                </a:solidFill>
                <a:latin typeface="Times New Roman" pitchFamily="18" charset="0"/>
                <a:cs typeface="Arial" pitchFamily="34" charset="0"/>
              </a:rPr>
              <a:t>or </a:t>
            </a:r>
            <a:r>
              <a:rPr lang="en-US" sz="2400" i="1" dirty="0">
                <a:solidFill>
                  <a:srgbClr val="000000"/>
                </a:solidFill>
                <a:latin typeface="Times New Roman" pitchFamily="18" charset="0"/>
                <a:cs typeface="Arial" pitchFamily="34" charset="0"/>
              </a:rPr>
              <a:t>f = x</a:t>
            </a:r>
            <a:r>
              <a:rPr lang="en-US" sz="2400" baseline="-25000" dirty="0">
                <a:solidFill>
                  <a:srgbClr val="000000"/>
                </a:solidFill>
                <a:latin typeface="Times New Roman" pitchFamily="18" charset="0"/>
                <a:cs typeface="Arial" pitchFamily="34" charset="0"/>
              </a:rPr>
              <a:t>1</a:t>
            </a:r>
            <a:r>
              <a:rPr lang="en-US" sz="2400" i="1" dirty="0">
                <a:solidFill>
                  <a:srgbClr val="000000"/>
                </a:solidFill>
                <a:latin typeface="Times New Roman" pitchFamily="18" charset="0"/>
                <a:cs typeface="Arial" pitchFamily="34" charset="0"/>
              </a:rPr>
              <a:t>x</a:t>
            </a:r>
            <a:r>
              <a:rPr lang="en-US" sz="2400" baseline="-25000" dirty="0">
                <a:solidFill>
                  <a:srgbClr val="000000"/>
                </a:solidFill>
                <a:latin typeface="Times New Roman" pitchFamily="18" charset="0"/>
                <a:cs typeface="Arial" pitchFamily="34" charset="0"/>
              </a:rPr>
              <a:t>2</a:t>
            </a:r>
            <a:endParaRPr lang="en-US" sz="2400" i="1" dirty="0">
              <a:solidFill>
                <a:srgbClr val="000000"/>
              </a:solidFill>
              <a:latin typeface="Times New Roman" pitchFamily="18" charset="0"/>
              <a:cs typeface="Arial" pitchFamily="34" charset="0"/>
            </a:endParaRPr>
          </a:p>
        </p:txBody>
      </p:sp>
      <p:graphicFrame>
        <p:nvGraphicFramePr>
          <p:cNvPr id="3075" name="Object 10"/>
          <p:cNvGraphicFramePr>
            <a:graphicFrameLocks noChangeAspect="1"/>
          </p:cNvGraphicFramePr>
          <p:nvPr/>
        </p:nvGraphicFramePr>
        <p:xfrm>
          <a:off x="5029200" y="1143001"/>
          <a:ext cx="1524000" cy="519113"/>
        </p:xfrm>
        <a:graphic>
          <a:graphicData uri="http://schemas.openxmlformats.org/presentationml/2006/ole">
            <mc:AlternateContent xmlns:mc="http://schemas.openxmlformats.org/markup-compatibility/2006">
              <mc:Choice xmlns:v="urn:schemas-microsoft-com:vml" Requires="v">
                <p:oleObj spid="_x0000_s3081" name="CorelDRAW" r:id="rId4" imgW="800100" imgH="279400" progId="">
                  <p:embed/>
                </p:oleObj>
              </mc:Choice>
              <mc:Fallback>
                <p:oleObj name="CorelDRAW" r:id="rId4" imgW="800100" imgH="279400" progId="">
                  <p:embed/>
                  <p:pic>
                    <p:nvPicPr>
                      <p:cNvPr id="3075"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1143001"/>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2" name="Text Box 11"/>
          <p:cNvSpPr txBox="1">
            <a:spLocks noChangeArrowheads="1"/>
          </p:cNvSpPr>
          <p:nvPr/>
        </p:nvSpPr>
        <p:spPr bwMode="auto">
          <a:xfrm>
            <a:off x="4724400" y="1004888"/>
            <a:ext cx="762000" cy="366712"/>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x</a:t>
            </a:r>
            <a:r>
              <a:rPr lang="en-US" baseline="-25000" dirty="0">
                <a:solidFill>
                  <a:srgbClr val="000000"/>
                </a:solidFill>
                <a:latin typeface="Times New Roman" pitchFamily="18" charset="0"/>
                <a:cs typeface="Arial" pitchFamily="34" charset="0"/>
              </a:rPr>
              <a:t>1</a:t>
            </a:r>
          </a:p>
        </p:txBody>
      </p:sp>
      <p:sp>
        <p:nvSpPr>
          <p:cNvPr id="3083" name="Text Box 12"/>
          <p:cNvSpPr txBox="1">
            <a:spLocks noChangeArrowheads="1"/>
          </p:cNvSpPr>
          <p:nvPr/>
        </p:nvSpPr>
        <p:spPr bwMode="auto">
          <a:xfrm>
            <a:off x="4724400" y="1385888"/>
            <a:ext cx="762000" cy="366712"/>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x</a:t>
            </a:r>
            <a:r>
              <a:rPr lang="en-US" baseline="-25000" dirty="0">
                <a:solidFill>
                  <a:srgbClr val="000000"/>
                </a:solidFill>
                <a:latin typeface="Times New Roman" pitchFamily="18" charset="0"/>
                <a:cs typeface="Arial" pitchFamily="34" charset="0"/>
              </a:rPr>
              <a:t>2</a:t>
            </a:r>
          </a:p>
        </p:txBody>
      </p:sp>
      <p:sp>
        <p:nvSpPr>
          <p:cNvPr id="3084" name="Text Box 13"/>
          <p:cNvSpPr txBox="1">
            <a:spLocks noChangeArrowheads="1"/>
          </p:cNvSpPr>
          <p:nvPr/>
        </p:nvSpPr>
        <p:spPr bwMode="auto">
          <a:xfrm>
            <a:off x="6248400" y="1066801"/>
            <a:ext cx="762000" cy="366713"/>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f</a:t>
            </a:r>
          </a:p>
        </p:txBody>
      </p:sp>
      <p:graphicFrame>
        <p:nvGraphicFramePr>
          <p:cNvPr id="12" name="Table 11"/>
          <p:cNvGraphicFramePr>
            <a:graphicFrameLocks noGrp="1"/>
          </p:cNvGraphicFramePr>
          <p:nvPr/>
        </p:nvGraphicFramePr>
        <p:xfrm>
          <a:off x="4724400" y="2590800"/>
          <a:ext cx="2514600" cy="2286000"/>
        </p:xfrm>
        <a:graphic>
          <a:graphicData uri="http://schemas.openxmlformats.org/drawingml/2006/table">
            <a:tbl>
              <a:tblPr firstRow="1" bandRow="1">
                <a:tableStyleId>{F5AB1C69-6EDB-4FF4-983F-18BD219EF322}</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tblGrid>
              <a:tr h="370840">
                <a:tc>
                  <a:txBody>
                    <a:bodyPr/>
                    <a:lstStyle/>
                    <a:p>
                      <a:pPr algn="ctr"/>
                      <a:r>
                        <a:rPr lang="en-US" sz="2400" i="1" dirty="0">
                          <a:solidFill>
                            <a:schemeClr val="tx1"/>
                          </a:solidFill>
                          <a:latin typeface="Times New Roman" panose="02020603050405020304" pitchFamily="18" charset="0"/>
                          <a:cs typeface="Times New Roman" panose="02020603050405020304" pitchFamily="18" charset="0"/>
                        </a:rPr>
                        <a:t>x</a:t>
                      </a:r>
                      <a:r>
                        <a:rPr lang="en-US" sz="2400" i="0" baseline="-25000" dirty="0">
                          <a:solidFill>
                            <a:schemeClr val="tx1"/>
                          </a:solidFill>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i="1" dirty="0">
                          <a:solidFill>
                            <a:schemeClr val="tx1"/>
                          </a:solidFill>
                          <a:latin typeface="Times New Roman" panose="02020603050405020304" pitchFamily="18" charset="0"/>
                          <a:cs typeface="Times New Roman" panose="02020603050405020304" pitchFamily="18" charset="0"/>
                        </a:rPr>
                        <a:t>x</a:t>
                      </a:r>
                      <a:r>
                        <a:rPr lang="en-US" sz="2400" i="0" baseline="-25000" dirty="0">
                          <a:solidFill>
                            <a:schemeClr val="tx1"/>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400" i="1" dirty="0">
                          <a:solidFill>
                            <a:schemeClr val="tx1"/>
                          </a:solidFill>
                          <a:latin typeface="Times New Roman" panose="02020603050405020304" pitchFamily="18" charset="0"/>
                          <a:cs typeface="Times New Roman" panose="02020603050405020304" pitchFamily="18" charset="0"/>
                        </a:rPr>
                        <a:t>f</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R w="12700" cap="flat" cmpd="sng" algn="ctr">
                      <a:no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2596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03782"/>
                                        </p:tgtEl>
                                        <p:attrNameLst>
                                          <p:attrName>style.visibility</p:attrName>
                                        </p:attrNameLst>
                                      </p:cBhvr>
                                      <p:to>
                                        <p:strVal val="visible"/>
                                      </p:to>
                                    </p:set>
                                    <p:animEffect transition="in" filter="fade">
                                      <p:cBhvr>
                                        <p:cTn id="7" dur="1000"/>
                                        <p:tgtEl>
                                          <p:spTgt spid="203782"/>
                                        </p:tgtEl>
                                      </p:cBhvr>
                                    </p:animEffect>
                                    <p:anim calcmode="lin" valueType="num">
                                      <p:cBhvr>
                                        <p:cTn id="8" dur="1000" fill="hold"/>
                                        <p:tgtEl>
                                          <p:spTgt spid="203782"/>
                                        </p:tgtEl>
                                        <p:attrNameLst>
                                          <p:attrName>ppt_x</p:attrName>
                                        </p:attrNameLst>
                                      </p:cBhvr>
                                      <p:tavLst>
                                        <p:tav tm="0">
                                          <p:val>
                                            <p:strVal val="#ppt_x"/>
                                          </p:val>
                                        </p:tav>
                                        <p:tav tm="100000">
                                          <p:val>
                                            <p:strVal val="#ppt_x"/>
                                          </p:val>
                                        </p:tav>
                                      </p:tavLst>
                                    </p:anim>
                                    <p:anim calcmode="lin" valueType="num">
                                      <p:cBhvr>
                                        <p:cTn id="9" dur="900" decel="100000" fill="hold"/>
                                        <p:tgtEl>
                                          <p:spTgt spid="20378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378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p:txBody>
          <a:bodyPr/>
          <a:lstStyle/>
          <a:p>
            <a:pPr eaLnBrk="1" hangingPunct="1"/>
            <a:r>
              <a:rPr lang="en-US" dirty="0"/>
              <a:t>AND Gate: A Practical Application</a:t>
            </a:r>
          </a:p>
        </p:txBody>
      </p:sp>
      <p:sp>
        <p:nvSpPr>
          <p:cNvPr id="4" name="Rectangle 3"/>
          <p:cNvSpPr txBox="1">
            <a:spLocks noChangeArrowheads="1"/>
          </p:cNvSpPr>
          <p:nvPr/>
        </p:nvSpPr>
        <p:spPr bwMode="auto">
          <a:xfrm>
            <a:off x="2438400" y="14478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buClr>
                <a:srgbClr val="006666"/>
              </a:buClr>
              <a:buSzPct val="70000"/>
              <a:buFont typeface="Wingdings" pitchFamily="2" charset="2"/>
              <a:buChar char="¡"/>
              <a:defRPr/>
            </a:pPr>
            <a:r>
              <a:rPr lang="en-US" sz="2900" kern="0" dirty="0">
                <a:solidFill>
                  <a:srgbClr val="000000"/>
                </a:solidFill>
                <a:latin typeface="Verdana"/>
                <a:cs typeface="Arial"/>
              </a:rPr>
              <a:t>Many cars have an alarm that sounds if a door is open while the key is in the ignition:</a:t>
            </a:r>
            <a:endParaRPr lang="en-US" sz="2400" kern="0" dirty="0">
              <a:solidFill>
                <a:srgbClr val="000000"/>
              </a:solidFill>
              <a:latin typeface="Verdana"/>
              <a:cs typeface="Arial"/>
            </a:endParaRPr>
          </a:p>
        </p:txBody>
      </p:sp>
      <p:graphicFrame>
        <p:nvGraphicFramePr>
          <p:cNvPr id="6" name="Table 5"/>
          <p:cNvGraphicFramePr>
            <a:graphicFrameLocks noGrp="1"/>
          </p:cNvGraphicFramePr>
          <p:nvPr/>
        </p:nvGraphicFramePr>
        <p:xfrm>
          <a:off x="3429000" y="3011424"/>
          <a:ext cx="6096000" cy="323697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603504">
                <a:tc>
                  <a:txBody>
                    <a:bodyPr/>
                    <a:lstStyle/>
                    <a:p>
                      <a:pPr algn="ctr"/>
                      <a:r>
                        <a:rPr lang="en-US" sz="2400" dirty="0"/>
                        <a:t>Door Open?</a:t>
                      </a:r>
                    </a:p>
                  </a:txBody>
                  <a:tcPr anchor="ctr"/>
                </a:tc>
                <a:tc>
                  <a:txBody>
                    <a:bodyPr/>
                    <a:lstStyle/>
                    <a:p>
                      <a:pPr algn="ctr"/>
                      <a:r>
                        <a:rPr lang="en-US" sz="2400" dirty="0"/>
                        <a:t>Key in Ignition?</a:t>
                      </a:r>
                    </a:p>
                  </a:txBody>
                  <a:tcPr anchor="ctr"/>
                </a:tc>
                <a:tc>
                  <a:txBody>
                    <a:bodyPr/>
                    <a:lstStyle/>
                    <a:p>
                      <a:pPr algn="ctr"/>
                      <a:r>
                        <a:rPr lang="en-US" sz="2400" dirty="0"/>
                        <a:t>Sound the Alarm?</a:t>
                      </a:r>
                    </a:p>
                  </a:txBody>
                  <a:tcPr anchor="ctr"/>
                </a:tc>
                <a:extLst>
                  <a:ext uri="{0D108BD9-81ED-4DB2-BD59-A6C34878D82A}">
                    <a16:rowId xmlns:a16="http://schemas.microsoft.com/office/drawing/2014/main" val="10000"/>
                  </a:ext>
                </a:extLst>
              </a:tr>
              <a:tr h="603504">
                <a:tc>
                  <a:txBody>
                    <a:bodyPr/>
                    <a:lstStyle/>
                    <a:p>
                      <a:pPr algn="ctr"/>
                      <a:r>
                        <a:rPr lang="en-US" sz="2400" dirty="0"/>
                        <a:t>No</a:t>
                      </a:r>
                    </a:p>
                  </a:txBody>
                  <a:tcPr anchor="ctr"/>
                </a:tc>
                <a:tc>
                  <a:txBody>
                    <a:bodyPr/>
                    <a:lstStyle/>
                    <a:p>
                      <a:pPr algn="ctr"/>
                      <a:r>
                        <a:rPr lang="en-US" sz="2400" dirty="0"/>
                        <a:t>No</a:t>
                      </a:r>
                    </a:p>
                  </a:txBody>
                  <a:tcPr anchor="ctr"/>
                </a:tc>
                <a:tc>
                  <a:txBody>
                    <a:bodyPr/>
                    <a:lstStyle/>
                    <a:p>
                      <a:pPr algn="ctr"/>
                      <a:endParaRPr lang="en-US" sz="2400" dirty="0"/>
                    </a:p>
                  </a:txBody>
                  <a:tcPr anchor="ctr"/>
                </a:tc>
                <a:extLst>
                  <a:ext uri="{0D108BD9-81ED-4DB2-BD59-A6C34878D82A}">
                    <a16:rowId xmlns:a16="http://schemas.microsoft.com/office/drawing/2014/main" val="10001"/>
                  </a:ext>
                </a:extLst>
              </a:tr>
              <a:tr h="603504">
                <a:tc>
                  <a:txBody>
                    <a:bodyPr/>
                    <a:lstStyle/>
                    <a:p>
                      <a:pPr algn="ctr"/>
                      <a:r>
                        <a:rPr lang="en-US" sz="2400" dirty="0"/>
                        <a:t>No</a:t>
                      </a:r>
                    </a:p>
                  </a:txBody>
                  <a:tcPr anchor="ctr"/>
                </a:tc>
                <a:tc>
                  <a:txBody>
                    <a:bodyPr/>
                    <a:lstStyle/>
                    <a:p>
                      <a:pPr algn="ctr"/>
                      <a:r>
                        <a:rPr lang="en-US" sz="2400" dirty="0"/>
                        <a:t>Yes</a:t>
                      </a:r>
                    </a:p>
                  </a:txBody>
                  <a:tcPr anchor="ctr"/>
                </a:tc>
                <a:tc>
                  <a:txBody>
                    <a:bodyPr/>
                    <a:lstStyle/>
                    <a:p>
                      <a:pPr algn="ctr"/>
                      <a:endParaRPr lang="en-US" sz="2400" dirty="0"/>
                    </a:p>
                  </a:txBody>
                  <a:tcPr anchor="ctr"/>
                </a:tc>
                <a:extLst>
                  <a:ext uri="{0D108BD9-81ED-4DB2-BD59-A6C34878D82A}">
                    <a16:rowId xmlns:a16="http://schemas.microsoft.com/office/drawing/2014/main" val="10002"/>
                  </a:ext>
                </a:extLst>
              </a:tr>
              <a:tr h="603504">
                <a:tc>
                  <a:txBody>
                    <a:bodyPr/>
                    <a:lstStyle/>
                    <a:p>
                      <a:pPr algn="ctr"/>
                      <a:r>
                        <a:rPr lang="en-US" sz="2400" dirty="0"/>
                        <a:t>Yes</a:t>
                      </a:r>
                    </a:p>
                  </a:txBody>
                  <a:tcPr anchor="ctr"/>
                </a:tc>
                <a:tc>
                  <a:txBody>
                    <a:bodyPr/>
                    <a:lstStyle/>
                    <a:p>
                      <a:pPr algn="ctr"/>
                      <a:r>
                        <a:rPr lang="en-US" sz="2400" dirty="0"/>
                        <a:t>No</a:t>
                      </a:r>
                    </a:p>
                  </a:txBody>
                  <a:tcPr anchor="ctr"/>
                </a:tc>
                <a:tc>
                  <a:txBody>
                    <a:bodyPr/>
                    <a:lstStyle/>
                    <a:p>
                      <a:pPr algn="ctr"/>
                      <a:endParaRPr lang="en-US" sz="2400" dirty="0"/>
                    </a:p>
                  </a:txBody>
                  <a:tcPr anchor="ctr"/>
                </a:tc>
                <a:extLst>
                  <a:ext uri="{0D108BD9-81ED-4DB2-BD59-A6C34878D82A}">
                    <a16:rowId xmlns:a16="http://schemas.microsoft.com/office/drawing/2014/main" val="10003"/>
                  </a:ext>
                </a:extLst>
              </a:tr>
              <a:tr h="603504">
                <a:tc>
                  <a:txBody>
                    <a:bodyPr/>
                    <a:lstStyle/>
                    <a:p>
                      <a:pPr algn="ctr"/>
                      <a:r>
                        <a:rPr lang="en-US" sz="2400" dirty="0"/>
                        <a:t>Yes</a:t>
                      </a:r>
                    </a:p>
                  </a:txBody>
                  <a:tcPr anchor="ctr"/>
                </a:tc>
                <a:tc>
                  <a:txBody>
                    <a:bodyPr/>
                    <a:lstStyle/>
                    <a:p>
                      <a:pPr algn="ctr"/>
                      <a:r>
                        <a:rPr lang="en-US" sz="2400" dirty="0"/>
                        <a:t>Yes</a:t>
                      </a:r>
                    </a:p>
                  </a:txBody>
                  <a:tcPr anchor="ctr"/>
                </a:tc>
                <a:tc>
                  <a:txBody>
                    <a:bodyPr/>
                    <a:lstStyle/>
                    <a:p>
                      <a:pPr algn="ctr"/>
                      <a:endParaRPr lang="en-US" sz="2400" dirty="0"/>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72386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3505200" y="2411413"/>
            <a:ext cx="749300" cy="1339850"/>
          </a:xfrm>
          <a:prstGeom prst="rect">
            <a:avLst/>
          </a:prstGeom>
          <a:solidFill>
            <a:srgbClr val="FFFF99"/>
          </a:solidFill>
          <a:ln w="9525">
            <a:noFill/>
            <a:miter lim="800000"/>
            <a:headEnd/>
            <a:tailEnd/>
          </a:ln>
        </p:spPr>
        <p:txBody>
          <a:bodyPr wrap="none" anchor="ct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205827" name="Rectangle 3"/>
          <p:cNvSpPr>
            <a:spLocks noChangeArrowheads="1"/>
          </p:cNvSpPr>
          <p:nvPr/>
        </p:nvSpPr>
        <p:spPr bwMode="auto">
          <a:xfrm>
            <a:off x="5500688" y="2411413"/>
            <a:ext cx="671512" cy="1339850"/>
          </a:xfrm>
          <a:prstGeom prst="rect">
            <a:avLst/>
          </a:prstGeom>
          <a:solidFill>
            <a:srgbClr val="FFFF99"/>
          </a:solidFill>
          <a:ln w="9525">
            <a:noFill/>
            <a:miter lim="800000"/>
            <a:headEnd/>
            <a:tailEnd/>
          </a:ln>
        </p:spPr>
        <p:txBody>
          <a:bodyPr wrap="none" anchor="ct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205828" name="Rectangle 4"/>
          <p:cNvSpPr>
            <a:spLocks noChangeArrowheads="1"/>
          </p:cNvSpPr>
          <p:nvPr/>
        </p:nvSpPr>
        <p:spPr bwMode="auto">
          <a:xfrm>
            <a:off x="7496176" y="2411413"/>
            <a:ext cx="430213" cy="1339850"/>
          </a:xfrm>
          <a:prstGeom prst="rect">
            <a:avLst/>
          </a:prstGeom>
          <a:solidFill>
            <a:srgbClr val="FFFF99"/>
          </a:solidFill>
          <a:ln w="9525">
            <a:noFill/>
            <a:miter lim="800000"/>
            <a:headEnd/>
            <a:tailEnd/>
          </a:ln>
        </p:spPr>
        <p:txBody>
          <a:bodyPr wrap="none" anchor="ct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4105" name="Text Box 7"/>
          <p:cNvSpPr txBox="1">
            <a:spLocks noChangeArrowheads="1"/>
          </p:cNvSpPr>
          <p:nvPr/>
        </p:nvSpPr>
        <p:spPr bwMode="auto">
          <a:xfrm>
            <a:off x="2514600" y="1752600"/>
            <a:ext cx="3200400" cy="457200"/>
          </a:xfrm>
          <a:prstGeom prst="rect">
            <a:avLst/>
          </a:prstGeom>
          <a:noFill/>
          <a:ln w="9525">
            <a:noFill/>
            <a:miter lim="800000"/>
            <a:headEnd/>
            <a:tailEnd/>
          </a:ln>
        </p:spPr>
        <p:txBody>
          <a:bodyPr>
            <a:spAutoFit/>
          </a:bodyPr>
          <a:lstStyle/>
          <a:p>
            <a:pPr fontAlgn="base">
              <a:spcBef>
                <a:spcPct val="50000"/>
              </a:spcBef>
              <a:spcAft>
                <a:spcPct val="0"/>
              </a:spcAft>
            </a:pPr>
            <a:r>
              <a:rPr lang="en-US" sz="2400">
                <a:solidFill>
                  <a:srgbClr val="000000"/>
                </a:solidFill>
                <a:latin typeface="Times New Roman" pitchFamily="18" charset="0"/>
                <a:cs typeface="Arial" pitchFamily="34" charset="0"/>
              </a:rPr>
              <a:t>Example waveforms:</a:t>
            </a:r>
          </a:p>
        </p:txBody>
      </p:sp>
      <p:sp>
        <p:nvSpPr>
          <p:cNvPr id="4106" name="Text Box 8"/>
          <p:cNvSpPr txBox="1">
            <a:spLocks noChangeArrowheads="1"/>
          </p:cNvSpPr>
          <p:nvPr/>
        </p:nvSpPr>
        <p:spPr bwMode="auto">
          <a:xfrm>
            <a:off x="2590800" y="2286001"/>
            <a:ext cx="457200" cy="461665"/>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sz="2400" i="1" dirty="0">
                <a:solidFill>
                  <a:srgbClr val="000000"/>
                </a:solidFill>
                <a:latin typeface="Times New Roman" pitchFamily="18" charset="0"/>
                <a:cs typeface="Arial" pitchFamily="34" charset="0"/>
              </a:rPr>
              <a:t>x</a:t>
            </a:r>
            <a:r>
              <a:rPr lang="en-US" sz="2400" baseline="-25000" dirty="0">
                <a:solidFill>
                  <a:srgbClr val="000000"/>
                </a:solidFill>
                <a:latin typeface="Times New Roman" pitchFamily="18" charset="0"/>
                <a:cs typeface="Arial" pitchFamily="34" charset="0"/>
              </a:rPr>
              <a:t>1</a:t>
            </a:r>
          </a:p>
        </p:txBody>
      </p:sp>
      <p:sp>
        <p:nvSpPr>
          <p:cNvPr id="4107" name="Text Box 9"/>
          <p:cNvSpPr txBox="1">
            <a:spLocks noChangeArrowheads="1"/>
          </p:cNvSpPr>
          <p:nvPr/>
        </p:nvSpPr>
        <p:spPr bwMode="auto">
          <a:xfrm>
            <a:off x="2590800" y="3429000"/>
            <a:ext cx="457200" cy="457200"/>
          </a:xfrm>
          <a:prstGeom prst="rect">
            <a:avLst/>
          </a:prstGeom>
          <a:noFill/>
          <a:ln w="9525">
            <a:noFill/>
            <a:miter lim="800000"/>
            <a:headEnd/>
            <a:tailEnd/>
          </a:ln>
        </p:spPr>
        <p:txBody>
          <a:bodyPr>
            <a:spAutoFit/>
          </a:bodyPr>
          <a:lstStyle/>
          <a:p>
            <a:pPr fontAlgn="base">
              <a:spcBef>
                <a:spcPct val="50000"/>
              </a:spcBef>
              <a:spcAft>
                <a:spcPct val="0"/>
              </a:spcAft>
            </a:pPr>
            <a:r>
              <a:rPr lang="en-US" sz="2400" i="1" dirty="0">
                <a:solidFill>
                  <a:srgbClr val="000000"/>
                </a:solidFill>
                <a:latin typeface="Times New Roman" pitchFamily="18" charset="0"/>
                <a:cs typeface="Arial" pitchFamily="34" charset="0"/>
              </a:rPr>
              <a:t>f</a:t>
            </a:r>
          </a:p>
        </p:txBody>
      </p:sp>
      <p:sp>
        <p:nvSpPr>
          <p:cNvPr id="4109" name="Rectangle 11"/>
          <p:cNvSpPr>
            <a:spLocks noChangeArrowheads="1"/>
          </p:cNvSpPr>
          <p:nvPr/>
        </p:nvSpPr>
        <p:spPr bwMode="auto">
          <a:xfrm>
            <a:off x="2438401" y="1143001"/>
            <a:ext cx="2055813" cy="466725"/>
          </a:xfrm>
          <a:prstGeom prst="rect">
            <a:avLst/>
          </a:prstGeom>
          <a:solidFill>
            <a:srgbClr val="996633"/>
          </a:solidFill>
          <a:ln w="9525">
            <a:solidFill>
              <a:srgbClr val="000000"/>
            </a:solidFill>
            <a:miter lim="800000"/>
            <a:headEnd/>
            <a:tailEnd/>
          </a:ln>
        </p:spPr>
        <p:txBody>
          <a:bodyPr wrap="none">
            <a:spAutoFit/>
          </a:bodyPr>
          <a:lstStyle/>
          <a:p>
            <a:pPr fontAlgn="base">
              <a:spcBef>
                <a:spcPct val="0"/>
              </a:spcBef>
              <a:spcAft>
                <a:spcPct val="0"/>
              </a:spcAft>
            </a:pPr>
            <a:r>
              <a:rPr lang="en-US" sz="2400">
                <a:solidFill>
                  <a:srgbClr val="FFFF99"/>
                </a:solidFill>
                <a:latin typeface="Times New Roman" pitchFamily="18" charset="0"/>
                <a:cs typeface="Arial" pitchFamily="34" charset="0"/>
              </a:rPr>
              <a:t>The AND Gate</a:t>
            </a:r>
          </a:p>
        </p:txBody>
      </p:sp>
      <p:graphicFrame>
        <p:nvGraphicFramePr>
          <p:cNvPr id="4098" name="Object 12"/>
          <p:cNvGraphicFramePr>
            <a:graphicFrameLocks noChangeAspect="1"/>
          </p:cNvGraphicFramePr>
          <p:nvPr/>
        </p:nvGraphicFramePr>
        <p:xfrm>
          <a:off x="5029200" y="1143001"/>
          <a:ext cx="1524000" cy="519113"/>
        </p:xfrm>
        <a:graphic>
          <a:graphicData uri="http://schemas.openxmlformats.org/presentationml/2006/ole">
            <mc:AlternateContent xmlns:mc="http://schemas.openxmlformats.org/markup-compatibility/2006">
              <mc:Choice xmlns:v="urn:schemas-microsoft-com:vml" Requires="v">
                <p:oleObj spid="_x0000_s4121" name="CorelDRAW" r:id="rId4" imgW="800100" imgH="279400" progId="">
                  <p:embed/>
                </p:oleObj>
              </mc:Choice>
              <mc:Fallback>
                <p:oleObj name="CorelDRAW" r:id="rId4" imgW="800100" imgH="279400" progId="">
                  <p:embed/>
                  <p:pic>
                    <p:nvPicPr>
                      <p:cNvPr id="4098"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1143001"/>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0" name="Text Box 13"/>
          <p:cNvSpPr txBox="1">
            <a:spLocks noChangeArrowheads="1"/>
          </p:cNvSpPr>
          <p:nvPr/>
        </p:nvSpPr>
        <p:spPr bwMode="auto">
          <a:xfrm>
            <a:off x="4724400" y="1004888"/>
            <a:ext cx="762000" cy="366712"/>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x</a:t>
            </a:r>
            <a:r>
              <a:rPr lang="en-US" baseline="-25000" dirty="0">
                <a:solidFill>
                  <a:srgbClr val="000000"/>
                </a:solidFill>
                <a:latin typeface="Times New Roman" pitchFamily="18" charset="0"/>
                <a:cs typeface="Arial" pitchFamily="34" charset="0"/>
              </a:rPr>
              <a:t>1</a:t>
            </a:r>
          </a:p>
        </p:txBody>
      </p:sp>
      <p:sp>
        <p:nvSpPr>
          <p:cNvPr id="4111" name="Text Box 14"/>
          <p:cNvSpPr txBox="1">
            <a:spLocks noChangeArrowheads="1"/>
          </p:cNvSpPr>
          <p:nvPr/>
        </p:nvSpPr>
        <p:spPr bwMode="auto">
          <a:xfrm>
            <a:off x="4724400" y="1385888"/>
            <a:ext cx="762000" cy="366712"/>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x</a:t>
            </a:r>
            <a:r>
              <a:rPr lang="en-US" baseline="-25000" dirty="0">
                <a:solidFill>
                  <a:srgbClr val="000000"/>
                </a:solidFill>
                <a:latin typeface="Times New Roman" pitchFamily="18" charset="0"/>
                <a:cs typeface="Arial" pitchFamily="34" charset="0"/>
              </a:rPr>
              <a:t>2</a:t>
            </a:r>
          </a:p>
        </p:txBody>
      </p:sp>
      <p:sp>
        <p:nvSpPr>
          <p:cNvPr id="4112" name="Text Box 15"/>
          <p:cNvSpPr txBox="1">
            <a:spLocks noChangeArrowheads="1"/>
          </p:cNvSpPr>
          <p:nvPr/>
        </p:nvSpPr>
        <p:spPr bwMode="auto">
          <a:xfrm>
            <a:off x="6248400" y="1066801"/>
            <a:ext cx="762000" cy="366713"/>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f</a:t>
            </a:r>
          </a:p>
        </p:txBody>
      </p:sp>
      <p:sp>
        <p:nvSpPr>
          <p:cNvPr id="4113" name="Text Box 16"/>
          <p:cNvSpPr txBox="1">
            <a:spLocks noChangeArrowheads="1"/>
          </p:cNvSpPr>
          <p:nvPr/>
        </p:nvSpPr>
        <p:spPr bwMode="auto">
          <a:xfrm>
            <a:off x="2590800" y="2819401"/>
            <a:ext cx="457200" cy="461665"/>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sz="2400" i="1" dirty="0">
                <a:solidFill>
                  <a:srgbClr val="000000"/>
                </a:solidFill>
                <a:latin typeface="Times New Roman" pitchFamily="18" charset="0"/>
                <a:cs typeface="Arial" pitchFamily="34" charset="0"/>
              </a:rPr>
              <a:t>x</a:t>
            </a:r>
            <a:r>
              <a:rPr lang="en-US" sz="2400" baseline="-25000" dirty="0">
                <a:solidFill>
                  <a:srgbClr val="000000"/>
                </a:solidFill>
                <a:latin typeface="Times New Roman" pitchFamily="18" charset="0"/>
                <a:cs typeface="Arial" pitchFamily="34" charset="0"/>
              </a:rPr>
              <a:t>2</a:t>
            </a:r>
          </a:p>
        </p:txBody>
      </p:sp>
      <p:graphicFrame>
        <p:nvGraphicFramePr>
          <p:cNvPr id="4099" name="Object 17"/>
          <p:cNvGraphicFramePr>
            <a:graphicFrameLocks noChangeAspect="1"/>
          </p:cNvGraphicFramePr>
          <p:nvPr/>
        </p:nvGraphicFramePr>
        <p:xfrm>
          <a:off x="2971801" y="2362201"/>
          <a:ext cx="5578475" cy="836613"/>
        </p:xfrm>
        <a:graphic>
          <a:graphicData uri="http://schemas.openxmlformats.org/presentationml/2006/ole">
            <mc:AlternateContent xmlns:mc="http://schemas.openxmlformats.org/markup-compatibility/2006">
              <mc:Choice xmlns:v="urn:schemas-microsoft-com:vml" Requires="v">
                <p:oleObj spid="_x0000_s4122" name="CorelDRAW" r:id="rId6" imgW="3441700" imgH="520700" progId="">
                  <p:embed/>
                </p:oleObj>
              </mc:Choice>
              <mc:Fallback>
                <p:oleObj name="CorelDRAW" r:id="rId6" imgW="3441700" imgH="520700" progId="">
                  <p:embed/>
                  <p:pic>
                    <p:nvPicPr>
                      <p:cNvPr id="4099"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1" y="2362201"/>
                        <a:ext cx="557847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842" name="Object 18"/>
          <p:cNvGraphicFramePr>
            <a:graphicFrameLocks noChangeAspect="1"/>
          </p:cNvGraphicFramePr>
          <p:nvPr/>
        </p:nvGraphicFramePr>
        <p:xfrm>
          <a:off x="2971800" y="3446464"/>
          <a:ext cx="5562600" cy="363537"/>
        </p:xfrm>
        <a:graphic>
          <a:graphicData uri="http://schemas.openxmlformats.org/presentationml/2006/ole">
            <mc:AlternateContent xmlns:mc="http://schemas.openxmlformats.org/markup-compatibility/2006">
              <mc:Choice xmlns:v="urn:schemas-microsoft-com:vml" Requires="v">
                <p:oleObj spid="_x0000_s4123" name="CorelDRAW" r:id="rId8" imgW="3441700" imgH="228600" progId="">
                  <p:embed/>
                </p:oleObj>
              </mc:Choice>
              <mc:Fallback>
                <p:oleObj name="CorelDRAW" r:id="rId8" imgW="3441700" imgH="228600" progId="">
                  <p:embed/>
                  <p:pic>
                    <p:nvPicPr>
                      <p:cNvPr id="205842"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3446464"/>
                        <a:ext cx="55626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0484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26"/>
                                        </p:tgtEl>
                                        <p:attrNameLst>
                                          <p:attrName>style.visibility</p:attrName>
                                        </p:attrNameLst>
                                      </p:cBhvr>
                                      <p:to>
                                        <p:strVal val="visible"/>
                                      </p:to>
                                    </p:set>
                                    <p:animEffect transition="in" filter="wipe(left)">
                                      <p:cBhvr>
                                        <p:cTn id="7" dur="1000"/>
                                        <p:tgtEl>
                                          <p:spTgt spid="205826"/>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05827"/>
                                        </p:tgtEl>
                                        <p:attrNameLst>
                                          <p:attrName>style.visibility</p:attrName>
                                        </p:attrNameLst>
                                      </p:cBhvr>
                                      <p:to>
                                        <p:strVal val="visible"/>
                                      </p:to>
                                    </p:set>
                                    <p:animEffect transition="in" filter="wipe(left)">
                                      <p:cBhvr>
                                        <p:cTn id="11" dur="1000"/>
                                        <p:tgtEl>
                                          <p:spTgt spid="205827"/>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205828"/>
                                        </p:tgtEl>
                                        <p:attrNameLst>
                                          <p:attrName>style.visibility</p:attrName>
                                        </p:attrNameLst>
                                      </p:cBhvr>
                                      <p:to>
                                        <p:strVal val="visible"/>
                                      </p:to>
                                    </p:set>
                                    <p:animEffect transition="in" filter="wipe(left)">
                                      <p:cBhvr>
                                        <p:cTn id="15" dur="1000"/>
                                        <p:tgtEl>
                                          <p:spTgt spid="20582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05842"/>
                                        </p:tgtEl>
                                        <p:attrNameLst>
                                          <p:attrName>style.visibility</p:attrName>
                                        </p:attrNameLst>
                                      </p:cBhvr>
                                      <p:to>
                                        <p:strVal val="visible"/>
                                      </p:to>
                                    </p:set>
                                    <p:animEffect transition="in" filter="wipe(left)">
                                      <p:cBhvr>
                                        <p:cTn id="20" dur="2000"/>
                                        <p:tgtEl>
                                          <p:spTgt spid="20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animBg="1"/>
      <p:bldP spid="205827" grpId="0" animBg="1"/>
      <p:bldP spid="20582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5" name="Text Box 2"/>
          <p:cNvSpPr txBox="1">
            <a:spLocks noChangeArrowheads="1"/>
          </p:cNvSpPr>
          <p:nvPr/>
        </p:nvSpPr>
        <p:spPr bwMode="auto">
          <a:xfrm>
            <a:off x="2362200" y="1752601"/>
            <a:ext cx="7696200" cy="1200329"/>
          </a:xfrm>
          <a:prstGeom prst="rect">
            <a:avLst/>
          </a:prstGeom>
          <a:noFill/>
          <a:ln w="9525">
            <a:noFill/>
            <a:miter lim="800000"/>
            <a:headEnd/>
            <a:tailEnd/>
          </a:ln>
        </p:spPr>
        <p:txBody>
          <a:bodyPr>
            <a:spAutoFit/>
          </a:bodyPr>
          <a:lstStyle/>
          <a:p>
            <a:pPr fontAlgn="base">
              <a:spcBef>
                <a:spcPct val="50000"/>
              </a:spcBef>
              <a:spcAft>
                <a:spcPct val="0"/>
              </a:spcAft>
            </a:pPr>
            <a:r>
              <a:rPr lang="en-US" sz="2400">
                <a:solidFill>
                  <a:srgbClr val="000000"/>
                </a:solidFill>
                <a:latin typeface="Times New Roman" pitchFamily="18" charset="0"/>
                <a:cs typeface="Arial" pitchFamily="34" charset="0"/>
              </a:rPr>
              <a:t>The </a:t>
            </a:r>
            <a:r>
              <a:rPr lang="en-US" sz="2400" b="1">
                <a:solidFill>
                  <a:srgbClr val="000000"/>
                </a:solidFill>
                <a:latin typeface="Times New Roman" pitchFamily="18" charset="0"/>
                <a:cs typeface="Arial" pitchFamily="34" charset="0"/>
              </a:rPr>
              <a:t>OR gate</a:t>
            </a:r>
            <a:r>
              <a:rPr lang="en-US" sz="2400">
                <a:solidFill>
                  <a:srgbClr val="000000"/>
                </a:solidFill>
                <a:latin typeface="Times New Roman" pitchFamily="18" charset="0"/>
                <a:cs typeface="Arial" pitchFamily="34" charset="0"/>
              </a:rPr>
              <a:t> produces a HIGH output if any input is HIGH; if all inputs are LOW, the output is LOW.  For a 2-input gate, the truth table is</a:t>
            </a:r>
          </a:p>
        </p:txBody>
      </p:sp>
      <p:sp>
        <p:nvSpPr>
          <p:cNvPr id="5126" name="Rectangle 5"/>
          <p:cNvSpPr>
            <a:spLocks noChangeArrowheads="1"/>
          </p:cNvSpPr>
          <p:nvPr/>
        </p:nvSpPr>
        <p:spPr bwMode="auto">
          <a:xfrm>
            <a:off x="2438400" y="1143001"/>
            <a:ext cx="1817688" cy="466725"/>
          </a:xfrm>
          <a:prstGeom prst="rect">
            <a:avLst/>
          </a:prstGeom>
          <a:solidFill>
            <a:srgbClr val="996633"/>
          </a:solidFill>
          <a:ln w="9525">
            <a:solidFill>
              <a:srgbClr val="000000"/>
            </a:solidFill>
            <a:miter lim="800000"/>
            <a:headEnd/>
            <a:tailEnd/>
          </a:ln>
        </p:spPr>
        <p:txBody>
          <a:bodyPr wrap="none">
            <a:spAutoFit/>
          </a:bodyPr>
          <a:lstStyle/>
          <a:p>
            <a:pPr fontAlgn="base">
              <a:spcBef>
                <a:spcPct val="0"/>
              </a:spcBef>
              <a:spcAft>
                <a:spcPct val="0"/>
              </a:spcAft>
            </a:pPr>
            <a:r>
              <a:rPr lang="en-US" sz="2400">
                <a:solidFill>
                  <a:srgbClr val="FFFF99"/>
                </a:solidFill>
                <a:latin typeface="Times New Roman" pitchFamily="18" charset="0"/>
                <a:cs typeface="Arial" pitchFamily="34" charset="0"/>
              </a:rPr>
              <a:t>The OR Gate</a:t>
            </a:r>
          </a:p>
        </p:txBody>
      </p:sp>
      <p:sp>
        <p:nvSpPr>
          <p:cNvPr id="209926" name="Text Box 6"/>
          <p:cNvSpPr txBox="1">
            <a:spLocks noChangeArrowheads="1"/>
          </p:cNvSpPr>
          <p:nvPr/>
        </p:nvSpPr>
        <p:spPr bwMode="auto">
          <a:xfrm>
            <a:off x="2286000" y="4968876"/>
            <a:ext cx="7620000" cy="830997"/>
          </a:xfrm>
          <a:prstGeom prst="rect">
            <a:avLst/>
          </a:prstGeom>
          <a:noFill/>
          <a:ln w="9525">
            <a:noFill/>
            <a:miter lim="800000"/>
            <a:headEnd/>
            <a:tailEnd/>
          </a:ln>
        </p:spPr>
        <p:txBody>
          <a:bodyPr>
            <a:spAutoFit/>
          </a:bodyPr>
          <a:lstStyle/>
          <a:p>
            <a:pPr fontAlgn="base">
              <a:spcBef>
                <a:spcPct val="50000"/>
              </a:spcBef>
              <a:spcAft>
                <a:spcPct val="0"/>
              </a:spcAft>
            </a:pPr>
            <a:r>
              <a:rPr lang="en-US" sz="2400" dirty="0">
                <a:solidFill>
                  <a:srgbClr val="000000"/>
                </a:solidFill>
                <a:latin typeface="Times New Roman" pitchFamily="18" charset="0"/>
                <a:cs typeface="Arial" pitchFamily="34" charset="0"/>
              </a:rPr>
              <a:t>The </a:t>
            </a:r>
            <a:r>
              <a:rPr lang="en-US" sz="2400" b="1" dirty="0">
                <a:solidFill>
                  <a:srgbClr val="000000"/>
                </a:solidFill>
                <a:latin typeface="Times New Roman" pitchFamily="18" charset="0"/>
                <a:cs typeface="Arial" pitchFamily="34" charset="0"/>
              </a:rPr>
              <a:t>OR </a:t>
            </a:r>
            <a:r>
              <a:rPr lang="en-US" sz="2400" dirty="0">
                <a:solidFill>
                  <a:srgbClr val="000000"/>
                </a:solidFill>
                <a:latin typeface="Times New Roman" pitchFamily="18" charset="0"/>
                <a:cs typeface="Arial" pitchFamily="34" charset="0"/>
              </a:rPr>
              <a:t>operation is shown with a plus sign (+) between the variables. Thus, the OR operation is written as </a:t>
            </a:r>
            <a:r>
              <a:rPr lang="en-US" sz="2400" i="1" dirty="0">
                <a:solidFill>
                  <a:srgbClr val="000000"/>
                </a:solidFill>
                <a:latin typeface="Times New Roman" pitchFamily="18" charset="0"/>
                <a:cs typeface="Arial" pitchFamily="34" charset="0"/>
              </a:rPr>
              <a:t>f</a:t>
            </a:r>
            <a:r>
              <a:rPr lang="en-US" sz="2400" dirty="0">
                <a:solidFill>
                  <a:srgbClr val="000000"/>
                </a:solidFill>
                <a:latin typeface="Times New Roman" pitchFamily="18" charset="0"/>
                <a:cs typeface="Arial" pitchFamily="34" charset="0"/>
              </a:rPr>
              <a:t> = </a:t>
            </a:r>
            <a:r>
              <a:rPr lang="en-US" sz="2400" i="1" dirty="0">
                <a:solidFill>
                  <a:srgbClr val="000000"/>
                </a:solidFill>
                <a:latin typeface="Times New Roman" pitchFamily="18" charset="0"/>
                <a:cs typeface="Arial" pitchFamily="34" charset="0"/>
              </a:rPr>
              <a:t>x</a:t>
            </a:r>
            <a:r>
              <a:rPr lang="en-US" sz="2400" baseline="-25000" dirty="0">
                <a:solidFill>
                  <a:srgbClr val="000000"/>
                </a:solidFill>
                <a:latin typeface="Times New Roman" pitchFamily="18" charset="0"/>
                <a:cs typeface="Arial" pitchFamily="34" charset="0"/>
              </a:rPr>
              <a:t>1</a:t>
            </a:r>
            <a:r>
              <a:rPr lang="en-US" sz="2400" i="1" dirty="0">
                <a:solidFill>
                  <a:srgbClr val="000000"/>
                </a:solidFill>
                <a:latin typeface="Times New Roman" pitchFamily="18" charset="0"/>
                <a:cs typeface="Arial" pitchFamily="34" charset="0"/>
              </a:rPr>
              <a:t> </a:t>
            </a:r>
            <a:r>
              <a:rPr lang="en-US" sz="2400" b="1" i="1" dirty="0">
                <a:solidFill>
                  <a:srgbClr val="000000"/>
                </a:solidFill>
                <a:latin typeface="Times New Roman" pitchFamily="18" charset="0"/>
                <a:cs typeface="Arial" pitchFamily="34" charset="0"/>
              </a:rPr>
              <a:t>+ </a:t>
            </a:r>
            <a:r>
              <a:rPr lang="en-US" sz="2400" i="1" dirty="0">
                <a:solidFill>
                  <a:srgbClr val="000000"/>
                </a:solidFill>
                <a:latin typeface="Times New Roman" pitchFamily="18" charset="0"/>
                <a:cs typeface="Arial" pitchFamily="34" charset="0"/>
              </a:rPr>
              <a:t>x</a:t>
            </a:r>
            <a:r>
              <a:rPr lang="en-US" sz="2400" baseline="-25000" dirty="0">
                <a:solidFill>
                  <a:srgbClr val="000000"/>
                </a:solidFill>
                <a:latin typeface="Times New Roman" pitchFamily="18" charset="0"/>
                <a:cs typeface="Arial" pitchFamily="34" charset="0"/>
              </a:rPr>
              <a:t>2</a:t>
            </a:r>
            <a:endParaRPr lang="en-US" sz="2400" i="1" dirty="0">
              <a:solidFill>
                <a:srgbClr val="000000"/>
              </a:solidFill>
              <a:latin typeface="Times New Roman" pitchFamily="18" charset="0"/>
              <a:cs typeface="Arial" pitchFamily="34" charset="0"/>
            </a:endParaRPr>
          </a:p>
        </p:txBody>
      </p:sp>
      <p:sp>
        <p:nvSpPr>
          <p:cNvPr id="5130" name="Text Box 10"/>
          <p:cNvSpPr txBox="1">
            <a:spLocks noChangeArrowheads="1"/>
          </p:cNvSpPr>
          <p:nvPr/>
        </p:nvSpPr>
        <p:spPr bwMode="auto">
          <a:xfrm>
            <a:off x="4724400" y="1066801"/>
            <a:ext cx="762000" cy="366713"/>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x</a:t>
            </a:r>
            <a:r>
              <a:rPr lang="en-US" baseline="-25000" dirty="0">
                <a:solidFill>
                  <a:srgbClr val="000000"/>
                </a:solidFill>
                <a:latin typeface="Times New Roman" pitchFamily="18" charset="0"/>
                <a:cs typeface="Arial" pitchFamily="34" charset="0"/>
              </a:rPr>
              <a:t>1</a:t>
            </a:r>
          </a:p>
        </p:txBody>
      </p:sp>
      <p:sp>
        <p:nvSpPr>
          <p:cNvPr id="5131" name="Text Box 11"/>
          <p:cNvSpPr txBox="1">
            <a:spLocks noChangeArrowheads="1"/>
          </p:cNvSpPr>
          <p:nvPr/>
        </p:nvSpPr>
        <p:spPr bwMode="auto">
          <a:xfrm>
            <a:off x="4724400" y="1385888"/>
            <a:ext cx="762000" cy="366712"/>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x</a:t>
            </a:r>
            <a:r>
              <a:rPr lang="en-US" baseline="-25000" dirty="0">
                <a:solidFill>
                  <a:srgbClr val="000000"/>
                </a:solidFill>
                <a:latin typeface="Times New Roman" pitchFamily="18" charset="0"/>
                <a:cs typeface="Arial" pitchFamily="34" charset="0"/>
              </a:rPr>
              <a:t>2</a:t>
            </a:r>
          </a:p>
        </p:txBody>
      </p:sp>
      <p:sp>
        <p:nvSpPr>
          <p:cNvPr id="5132" name="Text Box 12"/>
          <p:cNvSpPr txBox="1">
            <a:spLocks noChangeArrowheads="1"/>
          </p:cNvSpPr>
          <p:nvPr/>
        </p:nvSpPr>
        <p:spPr bwMode="auto">
          <a:xfrm>
            <a:off x="6096000" y="1066801"/>
            <a:ext cx="762000" cy="366713"/>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f</a:t>
            </a:r>
          </a:p>
        </p:txBody>
      </p:sp>
      <p:graphicFrame>
        <p:nvGraphicFramePr>
          <p:cNvPr id="5123" name="Object 13"/>
          <p:cNvGraphicFramePr>
            <a:graphicFrameLocks noChangeAspect="1"/>
          </p:cNvGraphicFramePr>
          <p:nvPr/>
        </p:nvGraphicFramePr>
        <p:xfrm>
          <a:off x="5000625" y="1181100"/>
          <a:ext cx="1447800" cy="495300"/>
        </p:xfrm>
        <a:graphic>
          <a:graphicData uri="http://schemas.openxmlformats.org/presentationml/2006/ole">
            <mc:AlternateContent xmlns:mc="http://schemas.openxmlformats.org/markup-compatibility/2006">
              <mc:Choice xmlns:v="urn:schemas-microsoft-com:vml" Requires="v">
                <p:oleObj spid="_x0000_s5129" name="CorelDRAW" r:id="rId4" imgW="812800" imgH="279400" progId="">
                  <p:embed/>
                </p:oleObj>
              </mc:Choice>
              <mc:Fallback>
                <p:oleObj name="CorelDRAW" r:id="rId4" imgW="812800" imgH="279400" progId="">
                  <p:embed/>
                  <p:pic>
                    <p:nvPicPr>
                      <p:cNvPr id="5123"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25" y="1181100"/>
                        <a:ext cx="1447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Table 11"/>
          <p:cNvGraphicFramePr>
            <a:graphicFrameLocks noGrp="1"/>
          </p:cNvGraphicFramePr>
          <p:nvPr/>
        </p:nvGraphicFramePr>
        <p:xfrm>
          <a:off x="4800600" y="2667000"/>
          <a:ext cx="2514600" cy="2286000"/>
        </p:xfrm>
        <a:graphic>
          <a:graphicData uri="http://schemas.openxmlformats.org/drawingml/2006/table">
            <a:tbl>
              <a:tblPr firstRow="1" bandRow="1">
                <a:tableStyleId>{F5AB1C69-6EDB-4FF4-983F-18BD219EF322}</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tblGrid>
              <a:tr h="370840">
                <a:tc>
                  <a:txBody>
                    <a:bodyPr/>
                    <a:lstStyle/>
                    <a:p>
                      <a:pPr algn="ctr"/>
                      <a:r>
                        <a:rPr lang="en-US" sz="2400" i="1" dirty="0">
                          <a:solidFill>
                            <a:schemeClr val="tx1"/>
                          </a:solidFill>
                          <a:latin typeface="Times New Roman" panose="02020603050405020304" pitchFamily="18" charset="0"/>
                          <a:cs typeface="Times New Roman" panose="02020603050405020304" pitchFamily="18" charset="0"/>
                        </a:rPr>
                        <a:t>x</a:t>
                      </a:r>
                      <a:r>
                        <a:rPr lang="en-US" sz="2400" i="0" baseline="-25000" dirty="0">
                          <a:solidFill>
                            <a:schemeClr val="tx1"/>
                          </a:solidFill>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i="1" dirty="0">
                          <a:solidFill>
                            <a:schemeClr val="tx1"/>
                          </a:solidFill>
                          <a:latin typeface="Times New Roman" panose="02020603050405020304" pitchFamily="18" charset="0"/>
                          <a:cs typeface="Times New Roman" panose="02020603050405020304" pitchFamily="18" charset="0"/>
                        </a:rPr>
                        <a:t>x</a:t>
                      </a:r>
                      <a:r>
                        <a:rPr lang="en-US" sz="2400" i="0" baseline="-25000" dirty="0">
                          <a:solidFill>
                            <a:schemeClr val="tx1"/>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400" i="1" dirty="0">
                          <a:solidFill>
                            <a:schemeClr val="tx1"/>
                          </a:solidFill>
                          <a:latin typeface="Times New Roman" panose="02020603050405020304" pitchFamily="18" charset="0"/>
                          <a:cs typeface="Times New Roman" panose="02020603050405020304" pitchFamily="18" charset="0"/>
                        </a:rPr>
                        <a:t>f</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R w="12700" cap="flat" cmpd="sng" algn="ctr">
                      <a:no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0325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09926"/>
                                        </p:tgtEl>
                                        <p:attrNameLst>
                                          <p:attrName>style.visibility</p:attrName>
                                        </p:attrNameLst>
                                      </p:cBhvr>
                                      <p:to>
                                        <p:strVal val="visible"/>
                                      </p:to>
                                    </p:set>
                                    <p:animEffect transition="in" filter="fade">
                                      <p:cBhvr>
                                        <p:cTn id="7" dur="1000"/>
                                        <p:tgtEl>
                                          <p:spTgt spid="209926"/>
                                        </p:tgtEl>
                                      </p:cBhvr>
                                    </p:animEffect>
                                    <p:anim calcmode="lin" valueType="num">
                                      <p:cBhvr>
                                        <p:cTn id="8" dur="1000" fill="hold"/>
                                        <p:tgtEl>
                                          <p:spTgt spid="209926"/>
                                        </p:tgtEl>
                                        <p:attrNameLst>
                                          <p:attrName>ppt_x</p:attrName>
                                        </p:attrNameLst>
                                      </p:cBhvr>
                                      <p:tavLst>
                                        <p:tav tm="0">
                                          <p:val>
                                            <p:strVal val="#ppt_x"/>
                                          </p:val>
                                        </p:tav>
                                        <p:tav tm="100000">
                                          <p:val>
                                            <p:strVal val="#ppt_x"/>
                                          </p:val>
                                        </p:tav>
                                      </p:tavLst>
                                    </p:anim>
                                    <p:anim calcmode="lin" valueType="num">
                                      <p:cBhvr>
                                        <p:cTn id="9" dur="900" decel="100000" fill="hold"/>
                                        <p:tgtEl>
                                          <p:spTgt spid="20992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992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p:txBody>
          <a:bodyPr/>
          <a:lstStyle/>
          <a:p>
            <a:pPr eaLnBrk="1" hangingPunct="1"/>
            <a:r>
              <a:rPr lang="en-US" dirty="0"/>
              <a:t>OR Gate: A Practical Application</a:t>
            </a:r>
          </a:p>
        </p:txBody>
      </p:sp>
      <p:sp>
        <p:nvSpPr>
          <p:cNvPr id="4" name="Rectangle 3"/>
          <p:cNvSpPr txBox="1">
            <a:spLocks noChangeArrowheads="1"/>
          </p:cNvSpPr>
          <p:nvPr/>
        </p:nvSpPr>
        <p:spPr bwMode="auto">
          <a:xfrm>
            <a:off x="2438400" y="14478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buClr>
                <a:srgbClr val="006666"/>
              </a:buClr>
              <a:buSzPct val="70000"/>
              <a:buFont typeface="Wingdings" pitchFamily="2" charset="2"/>
              <a:buChar char="¡"/>
              <a:defRPr/>
            </a:pPr>
            <a:r>
              <a:rPr lang="en-US" sz="2900" kern="0" dirty="0">
                <a:solidFill>
                  <a:srgbClr val="000000"/>
                </a:solidFill>
                <a:latin typeface="Verdana"/>
                <a:cs typeface="Arial"/>
              </a:rPr>
              <a:t>Many cars have a “Door Ajar” dashboard light that lights up if any door on the car is open.</a:t>
            </a:r>
            <a:endParaRPr lang="en-US" sz="2400" kern="0" dirty="0">
              <a:solidFill>
                <a:srgbClr val="000000"/>
              </a:solidFill>
              <a:latin typeface="Verdana"/>
              <a:cs typeface="Arial"/>
            </a:endParaRPr>
          </a:p>
        </p:txBody>
      </p:sp>
      <p:graphicFrame>
        <p:nvGraphicFramePr>
          <p:cNvPr id="6" name="Table 5"/>
          <p:cNvGraphicFramePr>
            <a:graphicFrameLocks noGrp="1"/>
          </p:cNvGraphicFramePr>
          <p:nvPr/>
        </p:nvGraphicFramePr>
        <p:xfrm>
          <a:off x="2133602" y="3011424"/>
          <a:ext cx="8074023" cy="3602736"/>
        </p:xfrm>
        <a:graphic>
          <a:graphicData uri="http://schemas.openxmlformats.org/drawingml/2006/table">
            <a:tbl>
              <a:tblPr firstRow="1" bandRow="1">
                <a:tableStyleId>{5C22544A-7EE6-4342-B048-85BDC9FD1C3A}</a:tableStyleId>
              </a:tblPr>
              <a:tblGrid>
                <a:gridCol w="2691341">
                  <a:extLst>
                    <a:ext uri="{9D8B030D-6E8A-4147-A177-3AD203B41FA5}">
                      <a16:colId xmlns:a16="http://schemas.microsoft.com/office/drawing/2014/main" val="20000"/>
                    </a:ext>
                  </a:extLst>
                </a:gridCol>
                <a:gridCol w="2691341">
                  <a:extLst>
                    <a:ext uri="{9D8B030D-6E8A-4147-A177-3AD203B41FA5}">
                      <a16:colId xmlns:a16="http://schemas.microsoft.com/office/drawing/2014/main" val="20001"/>
                    </a:ext>
                  </a:extLst>
                </a:gridCol>
                <a:gridCol w="2691341">
                  <a:extLst>
                    <a:ext uri="{9D8B030D-6E8A-4147-A177-3AD203B41FA5}">
                      <a16:colId xmlns:a16="http://schemas.microsoft.com/office/drawing/2014/main" val="20002"/>
                    </a:ext>
                  </a:extLst>
                </a:gridCol>
              </a:tblGrid>
              <a:tr h="603504">
                <a:tc>
                  <a:txBody>
                    <a:bodyPr/>
                    <a:lstStyle/>
                    <a:p>
                      <a:pPr algn="ctr"/>
                      <a:r>
                        <a:rPr lang="en-US" sz="2400" dirty="0"/>
                        <a:t>Driver Door Open?</a:t>
                      </a:r>
                    </a:p>
                  </a:txBody>
                  <a:tcPr anchor="ctr"/>
                </a:tc>
                <a:tc>
                  <a:txBody>
                    <a:bodyPr/>
                    <a:lstStyle/>
                    <a:p>
                      <a:pPr algn="ctr"/>
                      <a:r>
                        <a:rPr lang="en-US" sz="2400" dirty="0"/>
                        <a:t>Passenger Door Open?</a:t>
                      </a:r>
                    </a:p>
                  </a:txBody>
                  <a:tcPr anchor="ctr"/>
                </a:tc>
                <a:tc>
                  <a:txBody>
                    <a:bodyPr/>
                    <a:lstStyle/>
                    <a:p>
                      <a:pPr algn="ctr"/>
                      <a:r>
                        <a:rPr lang="en-US" sz="2400" dirty="0"/>
                        <a:t>Turn on the “Door Ajar” Light?</a:t>
                      </a:r>
                    </a:p>
                  </a:txBody>
                  <a:tcPr anchor="ctr"/>
                </a:tc>
                <a:extLst>
                  <a:ext uri="{0D108BD9-81ED-4DB2-BD59-A6C34878D82A}">
                    <a16:rowId xmlns:a16="http://schemas.microsoft.com/office/drawing/2014/main" val="10000"/>
                  </a:ext>
                </a:extLst>
              </a:tr>
              <a:tr h="603504">
                <a:tc>
                  <a:txBody>
                    <a:bodyPr/>
                    <a:lstStyle/>
                    <a:p>
                      <a:pPr algn="ctr"/>
                      <a:r>
                        <a:rPr lang="en-US" sz="2400" dirty="0"/>
                        <a:t>No</a:t>
                      </a:r>
                    </a:p>
                  </a:txBody>
                  <a:tcPr anchor="ctr"/>
                </a:tc>
                <a:tc>
                  <a:txBody>
                    <a:bodyPr/>
                    <a:lstStyle/>
                    <a:p>
                      <a:pPr algn="ctr"/>
                      <a:r>
                        <a:rPr lang="en-US" sz="2400" dirty="0"/>
                        <a:t>No</a:t>
                      </a:r>
                    </a:p>
                  </a:txBody>
                  <a:tcPr anchor="ctr"/>
                </a:tc>
                <a:tc>
                  <a:txBody>
                    <a:bodyPr/>
                    <a:lstStyle/>
                    <a:p>
                      <a:pPr algn="ctr"/>
                      <a:endParaRPr lang="en-US" sz="2400" dirty="0"/>
                    </a:p>
                  </a:txBody>
                  <a:tcPr anchor="ctr"/>
                </a:tc>
                <a:extLst>
                  <a:ext uri="{0D108BD9-81ED-4DB2-BD59-A6C34878D82A}">
                    <a16:rowId xmlns:a16="http://schemas.microsoft.com/office/drawing/2014/main" val="10001"/>
                  </a:ext>
                </a:extLst>
              </a:tr>
              <a:tr h="603504">
                <a:tc>
                  <a:txBody>
                    <a:bodyPr/>
                    <a:lstStyle/>
                    <a:p>
                      <a:pPr algn="ctr"/>
                      <a:r>
                        <a:rPr lang="en-US" sz="2400" dirty="0"/>
                        <a:t>No</a:t>
                      </a:r>
                    </a:p>
                  </a:txBody>
                  <a:tcPr anchor="ctr"/>
                </a:tc>
                <a:tc>
                  <a:txBody>
                    <a:bodyPr/>
                    <a:lstStyle/>
                    <a:p>
                      <a:pPr algn="ctr"/>
                      <a:r>
                        <a:rPr lang="en-US" sz="2400" dirty="0"/>
                        <a:t>Yes</a:t>
                      </a:r>
                    </a:p>
                  </a:txBody>
                  <a:tcPr anchor="ctr"/>
                </a:tc>
                <a:tc>
                  <a:txBody>
                    <a:bodyPr/>
                    <a:lstStyle/>
                    <a:p>
                      <a:pPr algn="ctr"/>
                      <a:endParaRPr lang="en-US" sz="2400" dirty="0"/>
                    </a:p>
                  </a:txBody>
                  <a:tcPr anchor="ctr"/>
                </a:tc>
                <a:extLst>
                  <a:ext uri="{0D108BD9-81ED-4DB2-BD59-A6C34878D82A}">
                    <a16:rowId xmlns:a16="http://schemas.microsoft.com/office/drawing/2014/main" val="10002"/>
                  </a:ext>
                </a:extLst>
              </a:tr>
              <a:tr h="603504">
                <a:tc>
                  <a:txBody>
                    <a:bodyPr/>
                    <a:lstStyle/>
                    <a:p>
                      <a:pPr algn="ctr"/>
                      <a:r>
                        <a:rPr lang="en-US" sz="2400" dirty="0"/>
                        <a:t>Yes</a:t>
                      </a:r>
                    </a:p>
                  </a:txBody>
                  <a:tcPr anchor="ctr"/>
                </a:tc>
                <a:tc>
                  <a:txBody>
                    <a:bodyPr/>
                    <a:lstStyle/>
                    <a:p>
                      <a:pPr algn="ctr"/>
                      <a:r>
                        <a:rPr lang="en-US" sz="2400" dirty="0"/>
                        <a:t>No</a:t>
                      </a:r>
                    </a:p>
                  </a:txBody>
                  <a:tcPr anchor="ctr"/>
                </a:tc>
                <a:tc>
                  <a:txBody>
                    <a:bodyPr/>
                    <a:lstStyle/>
                    <a:p>
                      <a:pPr algn="ctr"/>
                      <a:endParaRPr lang="en-US" sz="2400" dirty="0"/>
                    </a:p>
                  </a:txBody>
                  <a:tcPr anchor="ctr"/>
                </a:tc>
                <a:extLst>
                  <a:ext uri="{0D108BD9-81ED-4DB2-BD59-A6C34878D82A}">
                    <a16:rowId xmlns:a16="http://schemas.microsoft.com/office/drawing/2014/main" val="10003"/>
                  </a:ext>
                </a:extLst>
              </a:tr>
              <a:tr h="603504">
                <a:tc>
                  <a:txBody>
                    <a:bodyPr/>
                    <a:lstStyle/>
                    <a:p>
                      <a:pPr algn="ctr"/>
                      <a:r>
                        <a:rPr lang="en-US" sz="2400" dirty="0"/>
                        <a:t>Yes</a:t>
                      </a:r>
                    </a:p>
                  </a:txBody>
                  <a:tcPr anchor="ctr"/>
                </a:tc>
                <a:tc>
                  <a:txBody>
                    <a:bodyPr/>
                    <a:lstStyle/>
                    <a:p>
                      <a:pPr algn="ctr"/>
                      <a:r>
                        <a:rPr lang="en-US" sz="2400" dirty="0"/>
                        <a:t>Yes</a:t>
                      </a:r>
                    </a:p>
                  </a:txBody>
                  <a:tcPr anchor="ctr"/>
                </a:tc>
                <a:tc>
                  <a:txBody>
                    <a:bodyPr/>
                    <a:lstStyle/>
                    <a:p>
                      <a:pPr algn="ctr"/>
                      <a:endParaRPr lang="en-US" sz="2400" dirty="0"/>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46422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Rectangle 2"/>
          <p:cNvSpPr>
            <a:spLocks noChangeArrowheads="1"/>
          </p:cNvSpPr>
          <p:nvPr/>
        </p:nvSpPr>
        <p:spPr bwMode="auto">
          <a:xfrm>
            <a:off x="3124201" y="2411413"/>
            <a:ext cx="1482725" cy="1339850"/>
          </a:xfrm>
          <a:prstGeom prst="rect">
            <a:avLst/>
          </a:prstGeom>
          <a:solidFill>
            <a:srgbClr val="FFFF99"/>
          </a:solidFill>
          <a:ln w="9525">
            <a:noFill/>
            <a:miter lim="800000"/>
            <a:headEnd/>
            <a:tailEnd/>
          </a:ln>
        </p:spPr>
        <p:txBody>
          <a:bodyPr wrap="none" anchor="ct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211971" name="Rectangle 3"/>
          <p:cNvSpPr>
            <a:spLocks noChangeArrowheads="1"/>
          </p:cNvSpPr>
          <p:nvPr/>
        </p:nvSpPr>
        <p:spPr bwMode="auto">
          <a:xfrm>
            <a:off x="4967288" y="2411413"/>
            <a:ext cx="1490662" cy="1339850"/>
          </a:xfrm>
          <a:prstGeom prst="rect">
            <a:avLst/>
          </a:prstGeom>
          <a:solidFill>
            <a:srgbClr val="FFFF99"/>
          </a:solidFill>
          <a:ln w="9525">
            <a:noFill/>
            <a:miter lim="800000"/>
            <a:headEnd/>
            <a:tailEnd/>
          </a:ln>
        </p:spPr>
        <p:txBody>
          <a:bodyPr wrap="none" anchor="ct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211972" name="Rectangle 4"/>
          <p:cNvSpPr>
            <a:spLocks noChangeArrowheads="1"/>
          </p:cNvSpPr>
          <p:nvPr/>
        </p:nvSpPr>
        <p:spPr bwMode="auto">
          <a:xfrm>
            <a:off x="6829425" y="2411413"/>
            <a:ext cx="1354138" cy="1339850"/>
          </a:xfrm>
          <a:prstGeom prst="rect">
            <a:avLst/>
          </a:prstGeom>
          <a:solidFill>
            <a:srgbClr val="FFFF99"/>
          </a:solidFill>
          <a:ln w="9525">
            <a:noFill/>
            <a:miter lim="800000"/>
            <a:headEnd/>
            <a:tailEnd/>
          </a:ln>
        </p:spPr>
        <p:txBody>
          <a:bodyPr wrap="none" anchor="ct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6153" name="Text Box 7"/>
          <p:cNvSpPr txBox="1">
            <a:spLocks noChangeArrowheads="1"/>
          </p:cNvSpPr>
          <p:nvPr/>
        </p:nvSpPr>
        <p:spPr bwMode="auto">
          <a:xfrm>
            <a:off x="2514600" y="1752600"/>
            <a:ext cx="3200400" cy="457200"/>
          </a:xfrm>
          <a:prstGeom prst="rect">
            <a:avLst/>
          </a:prstGeom>
          <a:noFill/>
          <a:ln w="9525">
            <a:noFill/>
            <a:miter lim="800000"/>
            <a:headEnd/>
            <a:tailEnd/>
          </a:ln>
        </p:spPr>
        <p:txBody>
          <a:bodyPr>
            <a:spAutoFit/>
          </a:bodyPr>
          <a:lstStyle/>
          <a:p>
            <a:pPr fontAlgn="base">
              <a:spcBef>
                <a:spcPct val="50000"/>
              </a:spcBef>
              <a:spcAft>
                <a:spcPct val="0"/>
              </a:spcAft>
            </a:pPr>
            <a:r>
              <a:rPr lang="en-US" sz="2400">
                <a:solidFill>
                  <a:srgbClr val="000000"/>
                </a:solidFill>
                <a:latin typeface="Times New Roman" pitchFamily="18" charset="0"/>
                <a:cs typeface="Arial" pitchFamily="34" charset="0"/>
              </a:rPr>
              <a:t>Example waveforms:</a:t>
            </a:r>
          </a:p>
        </p:txBody>
      </p:sp>
      <p:sp>
        <p:nvSpPr>
          <p:cNvPr id="6154" name="Text Box 8"/>
          <p:cNvSpPr txBox="1">
            <a:spLocks noChangeArrowheads="1"/>
          </p:cNvSpPr>
          <p:nvPr/>
        </p:nvSpPr>
        <p:spPr bwMode="auto">
          <a:xfrm>
            <a:off x="2590800" y="2286001"/>
            <a:ext cx="457200" cy="461665"/>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sz="2400" i="1" dirty="0">
                <a:solidFill>
                  <a:srgbClr val="000000"/>
                </a:solidFill>
                <a:latin typeface="Times New Roman" pitchFamily="18" charset="0"/>
                <a:cs typeface="Arial" pitchFamily="34" charset="0"/>
              </a:rPr>
              <a:t>x</a:t>
            </a:r>
            <a:r>
              <a:rPr lang="en-US" sz="2400" baseline="-25000" dirty="0">
                <a:solidFill>
                  <a:srgbClr val="000000"/>
                </a:solidFill>
                <a:latin typeface="Times New Roman" pitchFamily="18" charset="0"/>
                <a:cs typeface="Arial" pitchFamily="34" charset="0"/>
              </a:rPr>
              <a:t>1</a:t>
            </a:r>
          </a:p>
        </p:txBody>
      </p:sp>
      <p:sp>
        <p:nvSpPr>
          <p:cNvPr id="6155" name="Text Box 9"/>
          <p:cNvSpPr txBox="1">
            <a:spLocks noChangeArrowheads="1"/>
          </p:cNvSpPr>
          <p:nvPr/>
        </p:nvSpPr>
        <p:spPr bwMode="auto">
          <a:xfrm>
            <a:off x="2590800" y="3429000"/>
            <a:ext cx="457200" cy="457200"/>
          </a:xfrm>
          <a:prstGeom prst="rect">
            <a:avLst/>
          </a:prstGeom>
          <a:noFill/>
          <a:ln w="9525">
            <a:noFill/>
            <a:miter lim="800000"/>
            <a:headEnd/>
            <a:tailEnd/>
          </a:ln>
        </p:spPr>
        <p:txBody>
          <a:bodyPr>
            <a:spAutoFit/>
          </a:bodyPr>
          <a:lstStyle/>
          <a:p>
            <a:pPr fontAlgn="base">
              <a:spcBef>
                <a:spcPct val="50000"/>
              </a:spcBef>
              <a:spcAft>
                <a:spcPct val="0"/>
              </a:spcAft>
            </a:pPr>
            <a:r>
              <a:rPr lang="en-US" sz="2400" i="1" dirty="0">
                <a:solidFill>
                  <a:srgbClr val="000000"/>
                </a:solidFill>
                <a:latin typeface="Times New Roman" pitchFamily="18" charset="0"/>
                <a:cs typeface="Arial" pitchFamily="34" charset="0"/>
              </a:rPr>
              <a:t>f</a:t>
            </a:r>
          </a:p>
        </p:txBody>
      </p:sp>
      <p:sp>
        <p:nvSpPr>
          <p:cNvPr id="6157" name="Rectangle 11"/>
          <p:cNvSpPr>
            <a:spLocks noChangeArrowheads="1"/>
          </p:cNvSpPr>
          <p:nvPr/>
        </p:nvSpPr>
        <p:spPr bwMode="auto">
          <a:xfrm>
            <a:off x="2438400" y="1143001"/>
            <a:ext cx="1817688" cy="466725"/>
          </a:xfrm>
          <a:prstGeom prst="rect">
            <a:avLst/>
          </a:prstGeom>
          <a:solidFill>
            <a:srgbClr val="996633"/>
          </a:solidFill>
          <a:ln w="9525">
            <a:solidFill>
              <a:srgbClr val="000000"/>
            </a:solidFill>
            <a:miter lim="800000"/>
            <a:headEnd/>
            <a:tailEnd/>
          </a:ln>
        </p:spPr>
        <p:txBody>
          <a:bodyPr wrap="none">
            <a:spAutoFit/>
          </a:bodyPr>
          <a:lstStyle/>
          <a:p>
            <a:pPr fontAlgn="base">
              <a:spcBef>
                <a:spcPct val="0"/>
              </a:spcBef>
              <a:spcAft>
                <a:spcPct val="0"/>
              </a:spcAft>
            </a:pPr>
            <a:r>
              <a:rPr lang="en-US" sz="2400">
                <a:solidFill>
                  <a:srgbClr val="FFFF99"/>
                </a:solidFill>
                <a:latin typeface="Times New Roman" pitchFamily="18" charset="0"/>
                <a:cs typeface="Arial" pitchFamily="34" charset="0"/>
              </a:rPr>
              <a:t>The OR Gate</a:t>
            </a:r>
          </a:p>
        </p:txBody>
      </p:sp>
      <p:sp>
        <p:nvSpPr>
          <p:cNvPr id="6158" name="Text Box 12"/>
          <p:cNvSpPr txBox="1">
            <a:spLocks noChangeArrowheads="1"/>
          </p:cNvSpPr>
          <p:nvPr/>
        </p:nvSpPr>
        <p:spPr bwMode="auto">
          <a:xfrm>
            <a:off x="2590800" y="2819401"/>
            <a:ext cx="457200" cy="461665"/>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sz="2400" i="1" dirty="0">
                <a:solidFill>
                  <a:srgbClr val="000000"/>
                </a:solidFill>
                <a:latin typeface="Times New Roman" pitchFamily="18" charset="0"/>
                <a:cs typeface="Arial" pitchFamily="34" charset="0"/>
              </a:rPr>
              <a:t>x</a:t>
            </a:r>
            <a:r>
              <a:rPr lang="en-US" sz="2400" baseline="-25000" dirty="0">
                <a:solidFill>
                  <a:srgbClr val="000000"/>
                </a:solidFill>
                <a:latin typeface="Times New Roman" pitchFamily="18" charset="0"/>
                <a:cs typeface="Arial" pitchFamily="34" charset="0"/>
              </a:rPr>
              <a:t>2</a:t>
            </a:r>
          </a:p>
        </p:txBody>
      </p:sp>
      <p:graphicFrame>
        <p:nvGraphicFramePr>
          <p:cNvPr id="6146" name="Object 13"/>
          <p:cNvGraphicFramePr>
            <a:graphicFrameLocks noChangeAspect="1"/>
          </p:cNvGraphicFramePr>
          <p:nvPr/>
        </p:nvGraphicFramePr>
        <p:xfrm>
          <a:off x="2971801" y="2362201"/>
          <a:ext cx="5578475" cy="836613"/>
        </p:xfrm>
        <a:graphic>
          <a:graphicData uri="http://schemas.openxmlformats.org/presentationml/2006/ole">
            <mc:AlternateContent xmlns:mc="http://schemas.openxmlformats.org/markup-compatibility/2006">
              <mc:Choice xmlns:v="urn:schemas-microsoft-com:vml" Requires="v">
                <p:oleObj spid="_x0000_s6169" name="CorelDRAW" r:id="rId4" imgW="3441700" imgH="520700" progId="">
                  <p:embed/>
                </p:oleObj>
              </mc:Choice>
              <mc:Fallback>
                <p:oleObj name="CorelDRAW" r:id="rId4" imgW="3441700" imgH="520700" progId="">
                  <p:embed/>
                  <p:pic>
                    <p:nvPicPr>
                      <p:cNvPr id="6146"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1" y="2362201"/>
                        <a:ext cx="557847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0" name="Text Box 15"/>
          <p:cNvSpPr txBox="1">
            <a:spLocks noChangeArrowheads="1"/>
          </p:cNvSpPr>
          <p:nvPr/>
        </p:nvSpPr>
        <p:spPr bwMode="auto">
          <a:xfrm>
            <a:off x="4724400" y="1066801"/>
            <a:ext cx="762000" cy="366713"/>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x</a:t>
            </a:r>
            <a:r>
              <a:rPr lang="en-US" baseline="-25000" dirty="0">
                <a:solidFill>
                  <a:srgbClr val="000000"/>
                </a:solidFill>
                <a:latin typeface="Times New Roman" pitchFamily="18" charset="0"/>
                <a:cs typeface="Arial" pitchFamily="34" charset="0"/>
              </a:rPr>
              <a:t>1</a:t>
            </a:r>
          </a:p>
        </p:txBody>
      </p:sp>
      <p:sp>
        <p:nvSpPr>
          <p:cNvPr id="6161" name="Text Box 16"/>
          <p:cNvSpPr txBox="1">
            <a:spLocks noChangeArrowheads="1"/>
          </p:cNvSpPr>
          <p:nvPr/>
        </p:nvSpPr>
        <p:spPr bwMode="auto">
          <a:xfrm>
            <a:off x="4724400" y="1385888"/>
            <a:ext cx="762000" cy="366712"/>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x</a:t>
            </a:r>
            <a:r>
              <a:rPr lang="en-US" baseline="-25000" dirty="0">
                <a:solidFill>
                  <a:srgbClr val="000000"/>
                </a:solidFill>
                <a:latin typeface="Times New Roman" pitchFamily="18" charset="0"/>
                <a:cs typeface="Arial" pitchFamily="34" charset="0"/>
              </a:rPr>
              <a:t>2</a:t>
            </a:r>
          </a:p>
        </p:txBody>
      </p:sp>
      <p:sp>
        <p:nvSpPr>
          <p:cNvPr id="6162" name="Text Box 17"/>
          <p:cNvSpPr txBox="1">
            <a:spLocks noChangeArrowheads="1"/>
          </p:cNvSpPr>
          <p:nvPr/>
        </p:nvSpPr>
        <p:spPr bwMode="auto">
          <a:xfrm>
            <a:off x="6096000" y="1004888"/>
            <a:ext cx="762000" cy="366713"/>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f</a:t>
            </a:r>
          </a:p>
        </p:txBody>
      </p:sp>
      <p:graphicFrame>
        <p:nvGraphicFramePr>
          <p:cNvPr id="6147" name="Object 18"/>
          <p:cNvGraphicFramePr>
            <a:graphicFrameLocks noChangeAspect="1"/>
          </p:cNvGraphicFramePr>
          <p:nvPr/>
        </p:nvGraphicFramePr>
        <p:xfrm>
          <a:off x="5000625" y="1181100"/>
          <a:ext cx="1447800" cy="495300"/>
        </p:xfrm>
        <a:graphic>
          <a:graphicData uri="http://schemas.openxmlformats.org/presentationml/2006/ole">
            <mc:AlternateContent xmlns:mc="http://schemas.openxmlformats.org/markup-compatibility/2006">
              <mc:Choice xmlns:v="urn:schemas-microsoft-com:vml" Requires="v">
                <p:oleObj spid="_x0000_s6170" name="CorelDRAW" r:id="rId6" imgW="812800" imgH="279400" progId="">
                  <p:embed/>
                </p:oleObj>
              </mc:Choice>
              <mc:Fallback>
                <p:oleObj name="CorelDRAW" r:id="rId6" imgW="812800" imgH="279400" progId="">
                  <p:embed/>
                  <p:pic>
                    <p:nvPicPr>
                      <p:cNvPr id="6147"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0625" y="1181100"/>
                        <a:ext cx="1447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1991" name="Object 23"/>
          <p:cNvGraphicFramePr>
            <a:graphicFrameLocks noChangeAspect="1"/>
          </p:cNvGraphicFramePr>
          <p:nvPr/>
        </p:nvGraphicFramePr>
        <p:xfrm>
          <a:off x="2971801" y="3429001"/>
          <a:ext cx="5567363" cy="334963"/>
        </p:xfrm>
        <a:graphic>
          <a:graphicData uri="http://schemas.openxmlformats.org/presentationml/2006/ole">
            <mc:AlternateContent xmlns:mc="http://schemas.openxmlformats.org/markup-compatibility/2006">
              <mc:Choice xmlns:v="urn:schemas-microsoft-com:vml" Requires="v">
                <p:oleObj spid="_x0000_s6171" name="CorelDRAW" r:id="rId8" imgW="5461000" imgH="330200" progId="">
                  <p:embed/>
                </p:oleObj>
              </mc:Choice>
              <mc:Fallback>
                <p:oleObj name="CorelDRAW" r:id="rId8" imgW="5461000" imgH="330200" progId="">
                  <p:embed/>
                  <p:pic>
                    <p:nvPicPr>
                      <p:cNvPr id="211991"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1" y="3429001"/>
                        <a:ext cx="5567363"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6405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1970"/>
                                        </p:tgtEl>
                                        <p:attrNameLst>
                                          <p:attrName>style.visibility</p:attrName>
                                        </p:attrNameLst>
                                      </p:cBhvr>
                                      <p:to>
                                        <p:strVal val="visible"/>
                                      </p:to>
                                    </p:set>
                                    <p:animEffect transition="in" filter="wipe(left)">
                                      <p:cBhvr>
                                        <p:cTn id="7" dur="1000"/>
                                        <p:tgtEl>
                                          <p:spTgt spid="21197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11971"/>
                                        </p:tgtEl>
                                        <p:attrNameLst>
                                          <p:attrName>style.visibility</p:attrName>
                                        </p:attrNameLst>
                                      </p:cBhvr>
                                      <p:to>
                                        <p:strVal val="visible"/>
                                      </p:to>
                                    </p:set>
                                    <p:animEffect transition="in" filter="wipe(left)">
                                      <p:cBhvr>
                                        <p:cTn id="11" dur="1000"/>
                                        <p:tgtEl>
                                          <p:spTgt spid="211971"/>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211972"/>
                                        </p:tgtEl>
                                        <p:attrNameLst>
                                          <p:attrName>style.visibility</p:attrName>
                                        </p:attrNameLst>
                                      </p:cBhvr>
                                      <p:to>
                                        <p:strVal val="visible"/>
                                      </p:to>
                                    </p:set>
                                    <p:animEffect transition="in" filter="wipe(left)">
                                      <p:cBhvr>
                                        <p:cTn id="15" dur="1000"/>
                                        <p:tgtEl>
                                          <p:spTgt spid="211972"/>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211991"/>
                                        </p:tgtEl>
                                        <p:attrNameLst>
                                          <p:attrName>style.visibility</p:attrName>
                                        </p:attrNameLst>
                                      </p:cBhvr>
                                      <p:to>
                                        <p:strVal val="visible"/>
                                      </p:to>
                                    </p:set>
                                    <p:animEffect transition="in" filter="wipe(left)">
                                      <p:cBhvr>
                                        <p:cTn id="19" dur="500"/>
                                        <p:tgtEl>
                                          <p:spTgt spid="211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animBg="1"/>
      <p:bldP spid="211971" grpId="0" animBg="1"/>
      <p:bldP spid="211972"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3" name="Text Box 2"/>
          <p:cNvSpPr txBox="1">
            <a:spLocks noChangeArrowheads="1"/>
          </p:cNvSpPr>
          <p:nvPr/>
        </p:nvSpPr>
        <p:spPr bwMode="auto">
          <a:xfrm>
            <a:off x="2362200" y="1752601"/>
            <a:ext cx="7543800" cy="1200329"/>
          </a:xfrm>
          <a:prstGeom prst="rect">
            <a:avLst/>
          </a:prstGeom>
          <a:noFill/>
          <a:ln w="9525">
            <a:noFill/>
            <a:miter lim="800000"/>
            <a:headEnd/>
            <a:tailEnd/>
          </a:ln>
        </p:spPr>
        <p:txBody>
          <a:bodyPr>
            <a:spAutoFit/>
          </a:bodyPr>
          <a:lstStyle/>
          <a:p>
            <a:pPr fontAlgn="base">
              <a:spcBef>
                <a:spcPct val="50000"/>
              </a:spcBef>
              <a:spcAft>
                <a:spcPct val="0"/>
              </a:spcAft>
            </a:pPr>
            <a:r>
              <a:rPr lang="en-US" sz="2400">
                <a:solidFill>
                  <a:srgbClr val="000000"/>
                </a:solidFill>
                <a:latin typeface="Times New Roman" pitchFamily="18" charset="0"/>
                <a:cs typeface="Arial" pitchFamily="34" charset="0"/>
              </a:rPr>
              <a:t>The </a:t>
            </a:r>
            <a:r>
              <a:rPr lang="en-US" sz="2400" b="1">
                <a:solidFill>
                  <a:srgbClr val="000000"/>
                </a:solidFill>
                <a:latin typeface="Times New Roman" pitchFamily="18" charset="0"/>
                <a:cs typeface="Arial" pitchFamily="34" charset="0"/>
              </a:rPr>
              <a:t>NAND gate</a:t>
            </a:r>
            <a:r>
              <a:rPr lang="en-US" sz="2400">
                <a:solidFill>
                  <a:srgbClr val="000000"/>
                </a:solidFill>
                <a:latin typeface="Times New Roman" pitchFamily="18" charset="0"/>
                <a:cs typeface="Arial" pitchFamily="34" charset="0"/>
              </a:rPr>
              <a:t> produces a LOW output when all inputs are HIGH; otherwise, the output is HIGH.  For a 2-input gate, the truth table is</a:t>
            </a:r>
          </a:p>
        </p:txBody>
      </p:sp>
      <p:sp>
        <p:nvSpPr>
          <p:cNvPr id="7174" name="Rectangle 5"/>
          <p:cNvSpPr>
            <a:spLocks noChangeArrowheads="1"/>
          </p:cNvSpPr>
          <p:nvPr/>
        </p:nvSpPr>
        <p:spPr bwMode="auto">
          <a:xfrm>
            <a:off x="2438401" y="1143001"/>
            <a:ext cx="2276475" cy="466725"/>
          </a:xfrm>
          <a:prstGeom prst="rect">
            <a:avLst/>
          </a:prstGeom>
          <a:solidFill>
            <a:srgbClr val="996633"/>
          </a:solidFill>
          <a:ln w="9525">
            <a:solidFill>
              <a:srgbClr val="000000"/>
            </a:solidFill>
            <a:miter lim="800000"/>
            <a:headEnd/>
            <a:tailEnd/>
          </a:ln>
        </p:spPr>
        <p:txBody>
          <a:bodyPr wrap="none">
            <a:spAutoFit/>
          </a:bodyPr>
          <a:lstStyle/>
          <a:p>
            <a:pPr fontAlgn="base">
              <a:spcBef>
                <a:spcPct val="0"/>
              </a:spcBef>
              <a:spcAft>
                <a:spcPct val="0"/>
              </a:spcAft>
            </a:pPr>
            <a:r>
              <a:rPr lang="en-US" sz="2400">
                <a:solidFill>
                  <a:srgbClr val="FFFF99"/>
                </a:solidFill>
                <a:latin typeface="Times New Roman" pitchFamily="18" charset="0"/>
                <a:cs typeface="Arial" pitchFamily="34" charset="0"/>
              </a:rPr>
              <a:t>The NAND Gate</a:t>
            </a:r>
          </a:p>
        </p:txBody>
      </p:sp>
      <p:sp>
        <p:nvSpPr>
          <p:cNvPr id="7177" name="Text Box 9"/>
          <p:cNvSpPr txBox="1">
            <a:spLocks noChangeArrowheads="1"/>
          </p:cNvSpPr>
          <p:nvPr/>
        </p:nvSpPr>
        <p:spPr bwMode="auto">
          <a:xfrm>
            <a:off x="4838700" y="1004888"/>
            <a:ext cx="762000" cy="366712"/>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x</a:t>
            </a:r>
            <a:r>
              <a:rPr lang="en-US" baseline="-25000" dirty="0">
                <a:solidFill>
                  <a:srgbClr val="000000"/>
                </a:solidFill>
                <a:latin typeface="Times New Roman" pitchFamily="18" charset="0"/>
                <a:cs typeface="Arial" pitchFamily="34" charset="0"/>
              </a:rPr>
              <a:t>1</a:t>
            </a:r>
          </a:p>
        </p:txBody>
      </p:sp>
      <p:sp>
        <p:nvSpPr>
          <p:cNvPr id="7178" name="Text Box 10"/>
          <p:cNvSpPr txBox="1">
            <a:spLocks noChangeArrowheads="1"/>
          </p:cNvSpPr>
          <p:nvPr/>
        </p:nvSpPr>
        <p:spPr bwMode="auto">
          <a:xfrm>
            <a:off x="4838700" y="1385888"/>
            <a:ext cx="762000" cy="366712"/>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x</a:t>
            </a:r>
            <a:r>
              <a:rPr lang="en-US" baseline="-25000" dirty="0">
                <a:solidFill>
                  <a:srgbClr val="000000"/>
                </a:solidFill>
                <a:latin typeface="Times New Roman" pitchFamily="18" charset="0"/>
                <a:cs typeface="Arial" pitchFamily="34" charset="0"/>
              </a:rPr>
              <a:t>2</a:t>
            </a:r>
          </a:p>
        </p:txBody>
      </p:sp>
      <p:sp>
        <p:nvSpPr>
          <p:cNvPr id="7179" name="Text Box 11"/>
          <p:cNvSpPr txBox="1">
            <a:spLocks noChangeArrowheads="1"/>
          </p:cNvSpPr>
          <p:nvPr/>
        </p:nvSpPr>
        <p:spPr bwMode="auto">
          <a:xfrm>
            <a:off x="6629400" y="1157288"/>
            <a:ext cx="762000" cy="366713"/>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f</a:t>
            </a:r>
          </a:p>
        </p:txBody>
      </p:sp>
      <p:graphicFrame>
        <p:nvGraphicFramePr>
          <p:cNvPr id="7171" name="Object 15"/>
          <p:cNvGraphicFramePr>
            <a:graphicFrameLocks noChangeAspect="1"/>
          </p:cNvGraphicFramePr>
          <p:nvPr/>
        </p:nvGraphicFramePr>
        <p:xfrm>
          <a:off x="5105400" y="1143001"/>
          <a:ext cx="1524000" cy="538163"/>
        </p:xfrm>
        <a:graphic>
          <a:graphicData uri="http://schemas.openxmlformats.org/presentationml/2006/ole">
            <mc:AlternateContent xmlns:mc="http://schemas.openxmlformats.org/markup-compatibility/2006">
              <mc:Choice xmlns:v="urn:schemas-microsoft-com:vml" Requires="v">
                <p:oleObj spid="_x0000_s7177" name="CorelDRAW" r:id="rId4" imgW="762000" imgH="279400" progId="">
                  <p:embed/>
                </p:oleObj>
              </mc:Choice>
              <mc:Fallback>
                <p:oleObj name="CorelDRAW" r:id="rId4" imgW="762000" imgH="279400" progId="">
                  <p:embed/>
                  <p:pic>
                    <p:nvPicPr>
                      <p:cNvPr id="7171"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143001"/>
                        <a:ext cx="1524000"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7"/>
          <p:cNvGrpSpPr>
            <a:grpSpLocks/>
          </p:cNvGrpSpPr>
          <p:nvPr/>
        </p:nvGrpSpPr>
        <p:grpSpPr bwMode="auto">
          <a:xfrm>
            <a:off x="2286000" y="4800600"/>
            <a:ext cx="7620000" cy="1200150"/>
            <a:chOff x="480" y="3024"/>
            <a:chExt cx="4800" cy="756"/>
          </a:xfrm>
        </p:grpSpPr>
        <p:sp>
          <p:nvSpPr>
            <p:cNvPr id="7184" name="Text Box 18"/>
            <p:cNvSpPr txBox="1">
              <a:spLocks noChangeArrowheads="1"/>
            </p:cNvSpPr>
            <p:nvPr/>
          </p:nvSpPr>
          <p:spPr bwMode="auto">
            <a:xfrm>
              <a:off x="480" y="3024"/>
              <a:ext cx="4800" cy="756"/>
            </a:xfrm>
            <a:prstGeom prst="rect">
              <a:avLst/>
            </a:prstGeom>
            <a:noFill/>
            <a:ln w="9525">
              <a:noFill/>
              <a:miter lim="800000"/>
              <a:headEnd/>
              <a:tailEnd/>
            </a:ln>
          </p:spPr>
          <p:txBody>
            <a:bodyPr>
              <a:spAutoFit/>
            </a:bodyPr>
            <a:lstStyle/>
            <a:p>
              <a:pPr fontAlgn="base">
                <a:spcBef>
                  <a:spcPct val="50000"/>
                </a:spcBef>
                <a:spcAft>
                  <a:spcPct val="0"/>
                </a:spcAft>
              </a:pPr>
              <a:r>
                <a:rPr lang="en-US" sz="2400" dirty="0">
                  <a:solidFill>
                    <a:srgbClr val="000000"/>
                  </a:solidFill>
                  <a:latin typeface="Times New Roman" pitchFamily="18" charset="0"/>
                  <a:cs typeface="Arial" pitchFamily="34" charset="0"/>
                </a:rPr>
                <a:t>The </a:t>
              </a:r>
              <a:r>
                <a:rPr lang="en-US" sz="2400" b="1" dirty="0">
                  <a:solidFill>
                    <a:srgbClr val="000000"/>
                  </a:solidFill>
                  <a:latin typeface="Times New Roman" pitchFamily="18" charset="0"/>
                  <a:cs typeface="Arial" pitchFamily="34" charset="0"/>
                </a:rPr>
                <a:t>NAND </a:t>
              </a:r>
              <a:r>
                <a:rPr lang="en-US" sz="2400" dirty="0">
                  <a:solidFill>
                    <a:srgbClr val="000000"/>
                  </a:solidFill>
                  <a:latin typeface="Times New Roman" pitchFamily="18" charset="0"/>
                  <a:cs typeface="Arial" pitchFamily="34" charset="0"/>
                </a:rPr>
                <a:t>operation is shown with a dot between the variables and an </a:t>
              </a:r>
              <a:r>
                <a:rPr lang="en-US" sz="2400" dirty="0" err="1">
                  <a:solidFill>
                    <a:srgbClr val="000000"/>
                  </a:solidFill>
                  <a:latin typeface="Times New Roman" pitchFamily="18" charset="0"/>
                  <a:cs typeface="Arial" pitchFamily="34" charset="0"/>
                </a:rPr>
                <a:t>overbar</a:t>
              </a:r>
              <a:r>
                <a:rPr lang="en-US" sz="2400" dirty="0">
                  <a:solidFill>
                    <a:srgbClr val="000000"/>
                  </a:solidFill>
                  <a:latin typeface="Times New Roman" pitchFamily="18" charset="0"/>
                  <a:cs typeface="Arial" pitchFamily="34" charset="0"/>
                </a:rPr>
                <a:t> covering them. Thus, the NAND operation is written as </a:t>
              </a:r>
              <a:r>
                <a:rPr lang="en-US" sz="2400" i="1" dirty="0">
                  <a:solidFill>
                    <a:srgbClr val="000000"/>
                  </a:solidFill>
                  <a:latin typeface="Times New Roman" pitchFamily="18" charset="0"/>
                  <a:cs typeface="Arial" pitchFamily="34" charset="0"/>
                </a:rPr>
                <a:t>f</a:t>
              </a:r>
              <a:r>
                <a:rPr lang="en-US" sz="2400" dirty="0">
                  <a:solidFill>
                    <a:srgbClr val="000000"/>
                  </a:solidFill>
                  <a:latin typeface="Times New Roman" pitchFamily="18" charset="0"/>
                  <a:cs typeface="Arial" pitchFamily="34" charset="0"/>
                </a:rPr>
                <a:t> = </a:t>
              </a:r>
              <a:r>
                <a:rPr lang="en-US" sz="2400" i="1" dirty="0">
                  <a:solidFill>
                    <a:srgbClr val="000000"/>
                  </a:solidFill>
                  <a:latin typeface="Times New Roman" pitchFamily="18" charset="0"/>
                  <a:cs typeface="Arial" pitchFamily="34" charset="0"/>
                </a:rPr>
                <a:t>x</a:t>
              </a:r>
              <a:r>
                <a:rPr lang="en-US" sz="2400" baseline="-25000" dirty="0">
                  <a:solidFill>
                    <a:srgbClr val="000000"/>
                  </a:solidFill>
                  <a:latin typeface="Times New Roman" pitchFamily="18" charset="0"/>
                  <a:cs typeface="Arial" pitchFamily="34" charset="0"/>
                </a:rPr>
                <a:t>1</a:t>
              </a:r>
              <a:r>
                <a:rPr lang="en-US" sz="2400" b="1" i="1" baseline="30000" dirty="0">
                  <a:solidFill>
                    <a:srgbClr val="000000"/>
                  </a:solidFill>
                  <a:latin typeface="Times New Roman" pitchFamily="18" charset="0"/>
                  <a:cs typeface="Arial" pitchFamily="34" charset="0"/>
                </a:rPr>
                <a:t>.</a:t>
              </a:r>
              <a:r>
                <a:rPr lang="en-US" sz="2400" i="1" dirty="0">
                  <a:solidFill>
                    <a:srgbClr val="000000"/>
                  </a:solidFill>
                  <a:latin typeface="Times New Roman" pitchFamily="18" charset="0"/>
                  <a:cs typeface="Arial" pitchFamily="34" charset="0"/>
                </a:rPr>
                <a:t> x</a:t>
              </a:r>
              <a:r>
                <a:rPr lang="en-US" sz="2400" baseline="-25000" dirty="0">
                  <a:solidFill>
                    <a:srgbClr val="000000"/>
                  </a:solidFill>
                  <a:latin typeface="Times New Roman" pitchFamily="18" charset="0"/>
                  <a:cs typeface="Arial" pitchFamily="34" charset="0"/>
                </a:rPr>
                <a:t>2</a:t>
              </a:r>
              <a:r>
                <a:rPr lang="en-US" sz="2400" i="1" dirty="0">
                  <a:solidFill>
                    <a:srgbClr val="000000"/>
                  </a:solidFill>
                  <a:latin typeface="Times New Roman" pitchFamily="18" charset="0"/>
                  <a:cs typeface="Arial" pitchFamily="34" charset="0"/>
                </a:rPr>
                <a:t>   </a:t>
              </a:r>
              <a:r>
                <a:rPr lang="en-US" sz="2400" dirty="0">
                  <a:solidFill>
                    <a:srgbClr val="000000"/>
                  </a:solidFill>
                  <a:latin typeface="Times New Roman" pitchFamily="18" charset="0"/>
                  <a:cs typeface="Arial" pitchFamily="34" charset="0"/>
                </a:rPr>
                <a:t>(Alternatively, </a:t>
              </a:r>
              <a:r>
                <a:rPr lang="en-US" sz="2400" i="1" dirty="0">
                  <a:solidFill>
                    <a:srgbClr val="000000"/>
                  </a:solidFill>
                  <a:latin typeface="Times New Roman" pitchFamily="18" charset="0"/>
                  <a:cs typeface="Arial" pitchFamily="34" charset="0"/>
                </a:rPr>
                <a:t>f = x</a:t>
              </a:r>
              <a:r>
                <a:rPr lang="en-US" sz="2400" baseline="-25000" dirty="0">
                  <a:solidFill>
                    <a:srgbClr val="000000"/>
                  </a:solidFill>
                  <a:latin typeface="Times New Roman" pitchFamily="18" charset="0"/>
                  <a:cs typeface="Arial" pitchFamily="34" charset="0"/>
                </a:rPr>
                <a:t>1</a:t>
              </a:r>
              <a:r>
                <a:rPr lang="en-US" sz="2400" i="1" dirty="0">
                  <a:solidFill>
                    <a:srgbClr val="000000"/>
                  </a:solidFill>
                  <a:latin typeface="Times New Roman" pitchFamily="18" charset="0"/>
                  <a:cs typeface="Arial" pitchFamily="34" charset="0"/>
                </a:rPr>
                <a:t>x</a:t>
              </a:r>
              <a:r>
                <a:rPr lang="en-US" sz="2400" baseline="-25000" dirty="0">
                  <a:solidFill>
                    <a:srgbClr val="000000"/>
                  </a:solidFill>
                  <a:latin typeface="Times New Roman" pitchFamily="18" charset="0"/>
                  <a:cs typeface="Arial" pitchFamily="34" charset="0"/>
                </a:rPr>
                <a:t>2</a:t>
              </a:r>
              <a:r>
                <a:rPr lang="en-US" sz="2400" i="1" dirty="0">
                  <a:solidFill>
                    <a:srgbClr val="000000"/>
                  </a:solidFill>
                  <a:latin typeface="Times New Roman" pitchFamily="18" charset="0"/>
                  <a:cs typeface="Arial" pitchFamily="34" charset="0"/>
                </a:rPr>
                <a:t> </a:t>
              </a:r>
              <a:r>
                <a:rPr lang="en-US" sz="2400" dirty="0">
                  <a:solidFill>
                    <a:srgbClr val="000000"/>
                  </a:solidFill>
                  <a:latin typeface="Times New Roman" pitchFamily="18" charset="0"/>
                  <a:cs typeface="Arial" pitchFamily="34" charset="0"/>
                </a:rPr>
                <a:t>)</a:t>
              </a:r>
            </a:p>
          </p:txBody>
        </p:sp>
        <p:sp>
          <p:nvSpPr>
            <p:cNvPr id="7185" name="Line 19"/>
            <p:cNvSpPr>
              <a:spLocks noChangeShapeType="1"/>
            </p:cNvSpPr>
            <p:nvPr/>
          </p:nvSpPr>
          <p:spPr bwMode="auto">
            <a:xfrm>
              <a:off x="2544" y="3548"/>
              <a:ext cx="349"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7186" name="Line 20"/>
            <p:cNvSpPr>
              <a:spLocks noChangeShapeType="1"/>
            </p:cNvSpPr>
            <p:nvPr/>
          </p:nvSpPr>
          <p:spPr bwMode="auto">
            <a:xfrm>
              <a:off x="4484" y="3552"/>
              <a:ext cx="317"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grpSp>
      <p:graphicFrame>
        <p:nvGraphicFramePr>
          <p:cNvPr id="15" name="Table 14"/>
          <p:cNvGraphicFramePr>
            <a:graphicFrameLocks noGrp="1"/>
          </p:cNvGraphicFramePr>
          <p:nvPr/>
        </p:nvGraphicFramePr>
        <p:xfrm>
          <a:off x="5257800" y="2590800"/>
          <a:ext cx="2514600" cy="2286000"/>
        </p:xfrm>
        <a:graphic>
          <a:graphicData uri="http://schemas.openxmlformats.org/drawingml/2006/table">
            <a:tbl>
              <a:tblPr firstRow="1" bandRow="1">
                <a:tableStyleId>{F5AB1C69-6EDB-4FF4-983F-18BD219EF322}</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tblGrid>
              <a:tr h="370840">
                <a:tc>
                  <a:txBody>
                    <a:bodyPr/>
                    <a:lstStyle/>
                    <a:p>
                      <a:pPr algn="ctr"/>
                      <a:r>
                        <a:rPr lang="en-US" sz="2400" i="1" dirty="0">
                          <a:solidFill>
                            <a:schemeClr val="tx1"/>
                          </a:solidFill>
                          <a:latin typeface="Times New Roman" panose="02020603050405020304" pitchFamily="18" charset="0"/>
                          <a:cs typeface="Times New Roman" panose="02020603050405020304" pitchFamily="18" charset="0"/>
                        </a:rPr>
                        <a:t>x</a:t>
                      </a:r>
                      <a:r>
                        <a:rPr lang="en-US" sz="2400" i="0" baseline="-25000" dirty="0">
                          <a:solidFill>
                            <a:schemeClr val="tx1"/>
                          </a:solidFill>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i="1" dirty="0">
                          <a:solidFill>
                            <a:schemeClr val="tx1"/>
                          </a:solidFill>
                          <a:latin typeface="Times New Roman" panose="02020603050405020304" pitchFamily="18" charset="0"/>
                          <a:cs typeface="Times New Roman" panose="02020603050405020304" pitchFamily="18" charset="0"/>
                        </a:rPr>
                        <a:t>x</a:t>
                      </a:r>
                      <a:r>
                        <a:rPr lang="en-US" sz="2400" i="0" baseline="-25000" dirty="0">
                          <a:solidFill>
                            <a:schemeClr val="tx1"/>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400" i="1" dirty="0">
                          <a:solidFill>
                            <a:schemeClr val="tx1"/>
                          </a:solidFill>
                          <a:latin typeface="Times New Roman" panose="02020603050405020304" pitchFamily="18" charset="0"/>
                          <a:cs typeface="Times New Roman" panose="02020603050405020304" pitchFamily="18" charset="0"/>
                        </a:rPr>
                        <a:t>f</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R w="12700" cap="flat" cmpd="sng" algn="ctr">
                      <a:no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5616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ChangeArrowheads="1"/>
          </p:cNvSpPr>
          <p:nvPr/>
        </p:nvSpPr>
        <p:spPr bwMode="auto">
          <a:xfrm>
            <a:off x="3505200" y="2411413"/>
            <a:ext cx="749300" cy="1339850"/>
          </a:xfrm>
          <a:prstGeom prst="rect">
            <a:avLst/>
          </a:prstGeom>
          <a:solidFill>
            <a:srgbClr val="FFFF99"/>
          </a:solidFill>
          <a:ln w="9525">
            <a:noFill/>
            <a:miter lim="800000"/>
            <a:headEnd/>
            <a:tailEnd/>
          </a:ln>
        </p:spPr>
        <p:txBody>
          <a:bodyPr wrap="none" anchor="ct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218115" name="Rectangle 3"/>
          <p:cNvSpPr>
            <a:spLocks noChangeArrowheads="1"/>
          </p:cNvSpPr>
          <p:nvPr/>
        </p:nvSpPr>
        <p:spPr bwMode="auto">
          <a:xfrm>
            <a:off x="5500688" y="2411413"/>
            <a:ext cx="671512" cy="1339850"/>
          </a:xfrm>
          <a:prstGeom prst="rect">
            <a:avLst/>
          </a:prstGeom>
          <a:solidFill>
            <a:srgbClr val="FFFF99"/>
          </a:solidFill>
          <a:ln w="9525">
            <a:noFill/>
            <a:miter lim="800000"/>
            <a:headEnd/>
            <a:tailEnd/>
          </a:ln>
        </p:spPr>
        <p:txBody>
          <a:bodyPr wrap="none" anchor="ct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218116" name="Rectangle 4"/>
          <p:cNvSpPr>
            <a:spLocks noChangeArrowheads="1"/>
          </p:cNvSpPr>
          <p:nvPr/>
        </p:nvSpPr>
        <p:spPr bwMode="auto">
          <a:xfrm>
            <a:off x="7496176" y="2411413"/>
            <a:ext cx="430213" cy="1339850"/>
          </a:xfrm>
          <a:prstGeom prst="rect">
            <a:avLst/>
          </a:prstGeom>
          <a:solidFill>
            <a:srgbClr val="FFFF99"/>
          </a:solidFill>
          <a:ln w="9525">
            <a:noFill/>
            <a:miter lim="800000"/>
            <a:headEnd/>
            <a:tailEnd/>
          </a:ln>
        </p:spPr>
        <p:txBody>
          <a:bodyPr wrap="none" anchor="ct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8202" name="Text Box 7"/>
          <p:cNvSpPr txBox="1">
            <a:spLocks noChangeArrowheads="1"/>
          </p:cNvSpPr>
          <p:nvPr/>
        </p:nvSpPr>
        <p:spPr bwMode="auto">
          <a:xfrm>
            <a:off x="2514600" y="1752600"/>
            <a:ext cx="3200400" cy="457200"/>
          </a:xfrm>
          <a:prstGeom prst="rect">
            <a:avLst/>
          </a:prstGeom>
          <a:noFill/>
          <a:ln w="9525">
            <a:noFill/>
            <a:miter lim="800000"/>
            <a:headEnd/>
            <a:tailEnd/>
          </a:ln>
        </p:spPr>
        <p:txBody>
          <a:bodyPr>
            <a:spAutoFit/>
          </a:bodyPr>
          <a:lstStyle/>
          <a:p>
            <a:pPr fontAlgn="base">
              <a:spcBef>
                <a:spcPct val="50000"/>
              </a:spcBef>
              <a:spcAft>
                <a:spcPct val="0"/>
              </a:spcAft>
            </a:pPr>
            <a:r>
              <a:rPr lang="en-US" sz="2400">
                <a:solidFill>
                  <a:srgbClr val="000000"/>
                </a:solidFill>
                <a:latin typeface="Times New Roman" pitchFamily="18" charset="0"/>
                <a:cs typeface="Arial" pitchFamily="34" charset="0"/>
              </a:rPr>
              <a:t>Example waveforms:</a:t>
            </a:r>
          </a:p>
        </p:txBody>
      </p:sp>
      <p:sp>
        <p:nvSpPr>
          <p:cNvPr id="8203" name="Text Box 8"/>
          <p:cNvSpPr txBox="1">
            <a:spLocks noChangeArrowheads="1"/>
          </p:cNvSpPr>
          <p:nvPr/>
        </p:nvSpPr>
        <p:spPr bwMode="auto">
          <a:xfrm>
            <a:off x="2590800" y="2286001"/>
            <a:ext cx="457200" cy="461665"/>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sz="2400" i="1" dirty="0">
                <a:solidFill>
                  <a:srgbClr val="000000"/>
                </a:solidFill>
                <a:latin typeface="Times New Roman" pitchFamily="18" charset="0"/>
                <a:cs typeface="Arial" pitchFamily="34" charset="0"/>
              </a:rPr>
              <a:t>x</a:t>
            </a:r>
            <a:r>
              <a:rPr lang="en-US" sz="2400" baseline="-25000" dirty="0">
                <a:solidFill>
                  <a:srgbClr val="000000"/>
                </a:solidFill>
                <a:latin typeface="Times New Roman" pitchFamily="18" charset="0"/>
                <a:cs typeface="Arial" pitchFamily="34" charset="0"/>
              </a:rPr>
              <a:t>1</a:t>
            </a:r>
          </a:p>
        </p:txBody>
      </p:sp>
      <p:sp>
        <p:nvSpPr>
          <p:cNvPr id="8204" name="Text Box 9"/>
          <p:cNvSpPr txBox="1">
            <a:spLocks noChangeArrowheads="1"/>
          </p:cNvSpPr>
          <p:nvPr/>
        </p:nvSpPr>
        <p:spPr bwMode="auto">
          <a:xfrm>
            <a:off x="2590800" y="3429000"/>
            <a:ext cx="457200" cy="457200"/>
          </a:xfrm>
          <a:prstGeom prst="rect">
            <a:avLst/>
          </a:prstGeom>
          <a:noFill/>
          <a:ln w="9525">
            <a:noFill/>
            <a:miter lim="800000"/>
            <a:headEnd/>
            <a:tailEnd/>
          </a:ln>
        </p:spPr>
        <p:txBody>
          <a:bodyPr>
            <a:spAutoFit/>
          </a:bodyPr>
          <a:lstStyle/>
          <a:p>
            <a:pPr fontAlgn="base">
              <a:spcBef>
                <a:spcPct val="50000"/>
              </a:spcBef>
              <a:spcAft>
                <a:spcPct val="0"/>
              </a:spcAft>
            </a:pPr>
            <a:r>
              <a:rPr lang="en-US" sz="2400" i="1" dirty="0">
                <a:solidFill>
                  <a:srgbClr val="000000"/>
                </a:solidFill>
                <a:latin typeface="Times New Roman" pitchFamily="18" charset="0"/>
                <a:cs typeface="Arial" pitchFamily="34" charset="0"/>
              </a:rPr>
              <a:t>f</a:t>
            </a:r>
          </a:p>
        </p:txBody>
      </p:sp>
      <p:sp>
        <p:nvSpPr>
          <p:cNvPr id="8206" name="Rectangle 11"/>
          <p:cNvSpPr>
            <a:spLocks noChangeArrowheads="1"/>
          </p:cNvSpPr>
          <p:nvPr/>
        </p:nvSpPr>
        <p:spPr bwMode="auto">
          <a:xfrm>
            <a:off x="2438401" y="1143001"/>
            <a:ext cx="2276475" cy="466725"/>
          </a:xfrm>
          <a:prstGeom prst="rect">
            <a:avLst/>
          </a:prstGeom>
          <a:solidFill>
            <a:srgbClr val="996633"/>
          </a:solidFill>
          <a:ln w="9525">
            <a:solidFill>
              <a:srgbClr val="000000"/>
            </a:solidFill>
            <a:miter lim="800000"/>
            <a:headEnd/>
            <a:tailEnd/>
          </a:ln>
        </p:spPr>
        <p:txBody>
          <a:bodyPr wrap="none">
            <a:spAutoFit/>
          </a:bodyPr>
          <a:lstStyle/>
          <a:p>
            <a:pPr fontAlgn="base">
              <a:spcBef>
                <a:spcPct val="0"/>
              </a:spcBef>
              <a:spcAft>
                <a:spcPct val="0"/>
              </a:spcAft>
            </a:pPr>
            <a:r>
              <a:rPr lang="en-US" sz="2400">
                <a:solidFill>
                  <a:srgbClr val="FFFF99"/>
                </a:solidFill>
                <a:latin typeface="Times New Roman" pitchFamily="18" charset="0"/>
                <a:cs typeface="Arial" pitchFamily="34" charset="0"/>
              </a:rPr>
              <a:t>The NAND Gate</a:t>
            </a:r>
          </a:p>
        </p:txBody>
      </p:sp>
      <p:sp>
        <p:nvSpPr>
          <p:cNvPr id="8207" name="Text Box 12"/>
          <p:cNvSpPr txBox="1">
            <a:spLocks noChangeArrowheads="1"/>
          </p:cNvSpPr>
          <p:nvPr/>
        </p:nvSpPr>
        <p:spPr bwMode="auto">
          <a:xfrm>
            <a:off x="2590800" y="2819401"/>
            <a:ext cx="457200" cy="461665"/>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sz="2400" i="1" dirty="0">
                <a:solidFill>
                  <a:srgbClr val="000000"/>
                </a:solidFill>
                <a:latin typeface="Times New Roman" pitchFamily="18" charset="0"/>
                <a:cs typeface="Arial" pitchFamily="34" charset="0"/>
              </a:rPr>
              <a:t>x</a:t>
            </a:r>
            <a:r>
              <a:rPr lang="en-US" sz="2400" baseline="-25000" dirty="0">
                <a:solidFill>
                  <a:srgbClr val="000000"/>
                </a:solidFill>
                <a:latin typeface="Times New Roman" pitchFamily="18" charset="0"/>
                <a:cs typeface="Arial" pitchFamily="34" charset="0"/>
              </a:rPr>
              <a:t>2</a:t>
            </a:r>
          </a:p>
        </p:txBody>
      </p:sp>
      <p:graphicFrame>
        <p:nvGraphicFramePr>
          <p:cNvPr id="8194" name="Object 13"/>
          <p:cNvGraphicFramePr>
            <a:graphicFrameLocks noChangeAspect="1"/>
          </p:cNvGraphicFramePr>
          <p:nvPr/>
        </p:nvGraphicFramePr>
        <p:xfrm>
          <a:off x="2971801" y="2362201"/>
          <a:ext cx="5578475" cy="836613"/>
        </p:xfrm>
        <a:graphic>
          <a:graphicData uri="http://schemas.openxmlformats.org/presentationml/2006/ole">
            <mc:AlternateContent xmlns:mc="http://schemas.openxmlformats.org/markup-compatibility/2006">
              <mc:Choice xmlns:v="urn:schemas-microsoft-com:vml" Requires="v">
                <p:oleObj spid="_x0000_s8217" name="CorelDRAW" r:id="rId4" imgW="3441700" imgH="520700" progId="">
                  <p:embed/>
                </p:oleObj>
              </mc:Choice>
              <mc:Fallback>
                <p:oleObj name="CorelDRAW" r:id="rId4" imgW="3441700" imgH="520700" progId="">
                  <p:embed/>
                  <p:pic>
                    <p:nvPicPr>
                      <p:cNvPr id="8194"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1" y="2362201"/>
                        <a:ext cx="557847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0" name="Text Box 16"/>
          <p:cNvSpPr txBox="1">
            <a:spLocks noChangeArrowheads="1"/>
          </p:cNvSpPr>
          <p:nvPr/>
        </p:nvSpPr>
        <p:spPr bwMode="auto">
          <a:xfrm>
            <a:off x="4838700" y="1004888"/>
            <a:ext cx="762000" cy="366712"/>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x</a:t>
            </a:r>
            <a:r>
              <a:rPr lang="en-US" baseline="-25000" dirty="0">
                <a:solidFill>
                  <a:srgbClr val="000000"/>
                </a:solidFill>
                <a:latin typeface="Times New Roman" pitchFamily="18" charset="0"/>
                <a:cs typeface="Arial" pitchFamily="34" charset="0"/>
              </a:rPr>
              <a:t>1</a:t>
            </a:r>
          </a:p>
        </p:txBody>
      </p:sp>
      <p:sp>
        <p:nvSpPr>
          <p:cNvPr id="8211" name="Text Box 17"/>
          <p:cNvSpPr txBox="1">
            <a:spLocks noChangeArrowheads="1"/>
          </p:cNvSpPr>
          <p:nvPr/>
        </p:nvSpPr>
        <p:spPr bwMode="auto">
          <a:xfrm>
            <a:off x="4838700" y="1385888"/>
            <a:ext cx="762000" cy="366712"/>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x</a:t>
            </a:r>
            <a:r>
              <a:rPr lang="en-US" baseline="-25000" dirty="0">
                <a:solidFill>
                  <a:srgbClr val="000000"/>
                </a:solidFill>
                <a:latin typeface="Times New Roman" pitchFamily="18" charset="0"/>
                <a:cs typeface="Arial" pitchFamily="34" charset="0"/>
              </a:rPr>
              <a:t>2</a:t>
            </a:r>
          </a:p>
        </p:txBody>
      </p:sp>
      <p:sp>
        <p:nvSpPr>
          <p:cNvPr id="8212" name="Text Box 18"/>
          <p:cNvSpPr txBox="1">
            <a:spLocks noChangeArrowheads="1"/>
          </p:cNvSpPr>
          <p:nvPr/>
        </p:nvSpPr>
        <p:spPr bwMode="auto">
          <a:xfrm>
            <a:off x="6629400" y="1233488"/>
            <a:ext cx="762000" cy="366713"/>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f</a:t>
            </a:r>
          </a:p>
        </p:txBody>
      </p:sp>
      <p:graphicFrame>
        <p:nvGraphicFramePr>
          <p:cNvPr id="8195" name="Object 22"/>
          <p:cNvGraphicFramePr>
            <a:graphicFrameLocks noChangeAspect="1"/>
          </p:cNvGraphicFramePr>
          <p:nvPr/>
        </p:nvGraphicFramePr>
        <p:xfrm>
          <a:off x="5105400" y="1143001"/>
          <a:ext cx="1524000" cy="538163"/>
        </p:xfrm>
        <a:graphic>
          <a:graphicData uri="http://schemas.openxmlformats.org/presentationml/2006/ole">
            <mc:AlternateContent xmlns:mc="http://schemas.openxmlformats.org/markup-compatibility/2006">
              <mc:Choice xmlns:v="urn:schemas-microsoft-com:vml" Requires="v">
                <p:oleObj spid="_x0000_s8218" name="CorelDRAW" r:id="rId6" imgW="762000" imgH="279400" progId="">
                  <p:embed/>
                </p:oleObj>
              </mc:Choice>
              <mc:Fallback>
                <p:oleObj name="CorelDRAW" r:id="rId6" imgW="762000" imgH="279400" progId="">
                  <p:embed/>
                  <p:pic>
                    <p:nvPicPr>
                      <p:cNvPr id="8195"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1143001"/>
                        <a:ext cx="1524000"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36" name="Object 24"/>
          <p:cNvGraphicFramePr>
            <a:graphicFrameLocks noChangeAspect="1"/>
          </p:cNvGraphicFramePr>
          <p:nvPr/>
        </p:nvGraphicFramePr>
        <p:xfrm>
          <a:off x="3000376" y="3427413"/>
          <a:ext cx="5514975" cy="360362"/>
        </p:xfrm>
        <a:graphic>
          <a:graphicData uri="http://schemas.openxmlformats.org/presentationml/2006/ole">
            <mc:AlternateContent xmlns:mc="http://schemas.openxmlformats.org/markup-compatibility/2006">
              <mc:Choice xmlns:v="urn:schemas-microsoft-com:vml" Requires="v">
                <p:oleObj spid="_x0000_s8219" name="CorelDRAW" r:id="rId8" imgW="3441700" imgH="228600" progId="">
                  <p:embed/>
                </p:oleObj>
              </mc:Choice>
              <mc:Fallback>
                <p:oleObj name="CorelDRAW" r:id="rId8" imgW="3441700" imgH="228600" progId="">
                  <p:embed/>
                  <p:pic>
                    <p:nvPicPr>
                      <p:cNvPr id="218136"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0376" y="3427413"/>
                        <a:ext cx="55149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093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8114"/>
                                        </p:tgtEl>
                                        <p:attrNameLst>
                                          <p:attrName>style.visibility</p:attrName>
                                        </p:attrNameLst>
                                      </p:cBhvr>
                                      <p:to>
                                        <p:strVal val="visible"/>
                                      </p:to>
                                    </p:set>
                                    <p:animEffect transition="in" filter="wipe(left)">
                                      <p:cBhvr>
                                        <p:cTn id="7" dur="1000"/>
                                        <p:tgtEl>
                                          <p:spTgt spid="21811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18115"/>
                                        </p:tgtEl>
                                        <p:attrNameLst>
                                          <p:attrName>style.visibility</p:attrName>
                                        </p:attrNameLst>
                                      </p:cBhvr>
                                      <p:to>
                                        <p:strVal val="visible"/>
                                      </p:to>
                                    </p:set>
                                    <p:animEffect transition="in" filter="wipe(left)">
                                      <p:cBhvr>
                                        <p:cTn id="11" dur="1000"/>
                                        <p:tgtEl>
                                          <p:spTgt spid="218115"/>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218116"/>
                                        </p:tgtEl>
                                        <p:attrNameLst>
                                          <p:attrName>style.visibility</p:attrName>
                                        </p:attrNameLst>
                                      </p:cBhvr>
                                      <p:to>
                                        <p:strVal val="visible"/>
                                      </p:to>
                                    </p:set>
                                    <p:animEffect transition="in" filter="wipe(left)">
                                      <p:cBhvr>
                                        <p:cTn id="15" dur="1000"/>
                                        <p:tgtEl>
                                          <p:spTgt spid="218116"/>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218136"/>
                                        </p:tgtEl>
                                        <p:attrNameLst>
                                          <p:attrName>style.visibility</p:attrName>
                                        </p:attrNameLst>
                                      </p:cBhvr>
                                      <p:to>
                                        <p:strVal val="visible"/>
                                      </p:to>
                                    </p:set>
                                    <p:animEffect transition="in" filter="wipe(left)">
                                      <p:cBhvr>
                                        <p:cTn id="19" dur="1000"/>
                                        <p:tgtEl>
                                          <p:spTgt spid="218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animBg="1"/>
      <p:bldP spid="218115" grpId="0" animBg="1"/>
      <p:bldP spid="2181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0DB45B-E77F-3E46-AFDA-A7CA2B401079}"/>
              </a:ext>
            </a:extLst>
          </p:cNvPr>
          <p:cNvPicPr>
            <a:picLocks noChangeAspect="1"/>
          </p:cNvPicPr>
          <p:nvPr/>
        </p:nvPicPr>
        <p:blipFill>
          <a:blip r:embed="rId2"/>
          <a:stretch>
            <a:fillRect/>
          </a:stretch>
        </p:blipFill>
        <p:spPr>
          <a:xfrm>
            <a:off x="1409700" y="1047750"/>
            <a:ext cx="9372600" cy="4762500"/>
          </a:xfrm>
          <a:prstGeom prst="rect">
            <a:avLst/>
          </a:prstGeom>
        </p:spPr>
      </p:pic>
    </p:spTree>
    <p:extLst>
      <p:ext uri="{BB962C8B-B14F-4D97-AF65-F5344CB8AC3E}">
        <p14:creationId xmlns:p14="http://schemas.microsoft.com/office/powerpoint/2010/main" val="37691764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1" name="Text Box 2"/>
          <p:cNvSpPr txBox="1">
            <a:spLocks noChangeArrowheads="1"/>
          </p:cNvSpPr>
          <p:nvPr/>
        </p:nvSpPr>
        <p:spPr bwMode="auto">
          <a:xfrm>
            <a:off x="2362200" y="1752601"/>
            <a:ext cx="7239000" cy="1200329"/>
          </a:xfrm>
          <a:prstGeom prst="rect">
            <a:avLst/>
          </a:prstGeom>
          <a:noFill/>
          <a:ln w="9525">
            <a:noFill/>
            <a:miter lim="800000"/>
            <a:headEnd/>
            <a:tailEnd/>
          </a:ln>
        </p:spPr>
        <p:txBody>
          <a:bodyPr>
            <a:spAutoFit/>
          </a:bodyPr>
          <a:lstStyle/>
          <a:p>
            <a:pPr fontAlgn="base">
              <a:spcBef>
                <a:spcPct val="50000"/>
              </a:spcBef>
              <a:spcAft>
                <a:spcPct val="0"/>
              </a:spcAft>
            </a:pPr>
            <a:r>
              <a:rPr lang="en-US" sz="2400">
                <a:solidFill>
                  <a:srgbClr val="000000"/>
                </a:solidFill>
                <a:latin typeface="Times New Roman" pitchFamily="18" charset="0"/>
                <a:cs typeface="Arial" pitchFamily="34" charset="0"/>
              </a:rPr>
              <a:t>The </a:t>
            </a:r>
            <a:r>
              <a:rPr lang="en-US" sz="2400" b="1">
                <a:solidFill>
                  <a:srgbClr val="000000"/>
                </a:solidFill>
                <a:latin typeface="Times New Roman" pitchFamily="18" charset="0"/>
                <a:cs typeface="Arial" pitchFamily="34" charset="0"/>
              </a:rPr>
              <a:t>NOR gate</a:t>
            </a:r>
            <a:r>
              <a:rPr lang="en-US" sz="2400">
                <a:solidFill>
                  <a:srgbClr val="000000"/>
                </a:solidFill>
                <a:latin typeface="Times New Roman" pitchFamily="18" charset="0"/>
                <a:cs typeface="Arial" pitchFamily="34" charset="0"/>
              </a:rPr>
              <a:t> produces a LOW output if any input is HIGH; if all inputs are LOW, the output is HIGH.  For a 2-input gate, the truth table is</a:t>
            </a:r>
          </a:p>
        </p:txBody>
      </p:sp>
      <p:sp>
        <p:nvSpPr>
          <p:cNvPr id="9222" name="Rectangle 5"/>
          <p:cNvSpPr>
            <a:spLocks noChangeArrowheads="1"/>
          </p:cNvSpPr>
          <p:nvPr/>
        </p:nvSpPr>
        <p:spPr bwMode="auto">
          <a:xfrm>
            <a:off x="2438400" y="1143001"/>
            <a:ext cx="2038350" cy="466725"/>
          </a:xfrm>
          <a:prstGeom prst="rect">
            <a:avLst/>
          </a:prstGeom>
          <a:solidFill>
            <a:srgbClr val="996633"/>
          </a:solidFill>
          <a:ln w="9525">
            <a:solidFill>
              <a:srgbClr val="000000"/>
            </a:solidFill>
            <a:miter lim="800000"/>
            <a:headEnd/>
            <a:tailEnd/>
          </a:ln>
        </p:spPr>
        <p:txBody>
          <a:bodyPr wrap="none">
            <a:spAutoFit/>
          </a:bodyPr>
          <a:lstStyle/>
          <a:p>
            <a:pPr fontAlgn="base">
              <a:spcBef>
                <a:spcPct val="0"/>
              </a:spcBef>
              <a:spcAft>
                <a:spcPct val="0"/>
              </a:spcAft>
            </a:pPr>
            <a:r>
              <a:rPr lang="en-US" sz="2400">
                <a:solidFill>
                  <a:srgbClr val="FFFF99"/>
                </a:solidFill>
                <a:latin typeface="Times New Roman" pitchFamily="18" charset="0"/>
                <a:cs typeface="Arial" pitchFamily="34" charset="0"/>
              </a:rPr>
              <a:t>The NOR Gate</a:t>
            </a:r>
          </a:p>
        </p:txBody>
      </p:sp>
      <p:sp>
        <p:nvSpPr>
          <p:cNvPr id="9225" name="Text Box 9"/>
          <p:cNvSpPr txBox="1">
            <a:spLocks noChangeArrowheads="1"/>
          </p:cNvSpPr>
          <p:nvPr/>
        </p:nvSpPr>
        <p:spPr bwMode="auto">
          <a:xfrm>
            <a:off x="4724400" y="1066801"/>
            <a:ext cx="762000" cy="366713"/>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x</a:t>
            </a:r>
            <a:r>
              <a:rPr lang="en-US" baseline="-25000" dirty="0">
                <a:solidFill>
                  <a:srgbClr val="000000"/>
                </a:solidFill>
                <a:latin typeface="Times New Roman" pitchFamily="18" charset="0"/>
                <a:cs typeface="Arial" pitchFamily="34" charset="0"/>
              </a:rPr>
              <a:t>1</a:t>
            </a:r>
            <a:endParaRPr lang="en-US" i="1" dirty="0">
              <a:solidFill>
                <a:srgbClr val="000000"/>
              </a:solidFill>
              <a:latin typeface="Times New Roman" pitchFamily="18" charset="0"/>
              <a:cs typeface="Arial" pitchFamily="34" charset="0"/>
            </a:endParaRPr>
          </a:p>
        </p:txBody>
      </p:sp>
      <p:sp>
        <p:nvSpPr>
          <p:cNvPr id="9226" name="Text Box 10"/>
          <p:cNvSpPr txBox="1">
            <a:spLocks noChangeArrowheads="1"/>
          </p:cNvSpPr>
          <p:nvPr/>
        </p:nvSpPr>
        <p:spPr bwMode="auto">
          <a:xfrm>
            <a:off x="4724400" y="1385888"/>
            <a:ext cx="762000" cy="366712"/>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x</a:t>
            </a:r>
            <a:r>
              <a:rPr lang="en-US" baseline="-25000" dirty="0">
                <a:solidFill>
                  <a:srgbClr val="000000"/>
                </a:solidFill>
                <a:latin typeface="Times New Roman" pitchFamily="18" charset="0"/>
                <a:cs typeface="Arial" pitchFamily="34" charset="0"/>
              </a:rPr>
              <a:t>2</a:t>
            </a:r>
            <a:endParaRPr lang="en-US" i="1" dirty="0">
              <a:solidFill>
                <a:srgbClr val="000000"/>
              </a:solidFill>
              <a:latin typeface="Times New Roman" pitchFamily="18" charset="0"/>
              <a:cs typeface="Arial" pitchFamily="34" charset="0"/>
            </a:endParaRPr>
          </a:p>
        </p:txBody>
      </p:sp>
      <p:sp>
        <p:nvSpPr>
          <p:cNvPr id="9227" name="Text Box 11"/>
          <p:cNvSpPr txBox="1">
            <a:spLocks noChangeArrowheads="1"/>
          </p:cNvSpPr>
          <p:nvPr/>
        </p:nvSpPr>
        <p:spPr bwMode="auto">
          <a:xfrm>
            <a:off x="6380124" y="1202532"/>
            <a:ext cx="762000" cy="366713"/>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f</a:t>
            </a:r>
          </a:p>
        </p:txBody>
      </p:sp>
      <p:graphicFrame>
        <p:nvGraphicFramePr>
          <p:cNvPr id="9219" name="Object 15"/>
          <p:cNvGraphicFramePr>
            <a:graphicFrameLocks noChangeAspect="1"/>
          </p:cNvGraphicFramePr>
          <p:nvPr/>
        </p:nvGraphicFramePr>
        <p:xfrm>
          <a:off x="5019675" y="1200151"/>
          <a:ext cx="1371600" cy="481013"/>
        </p:xfrm>
        <a:graphic>
          <a:graphicData uri="http://schemas.openxmlformats.org/presentationml/2006/ole">
            <mc:AlternateContent xmlns:mc="http://schemas.openxmlformats.org/markup-compatibility/2006">
              <mc:Choice xmlns:v="urn:schemas-microsoft-com:vml" Requires="v">
                <p:oleObj spid="_x0000_s9225" name="CorelDRAW" r:id="rId4" imgW="787400" imgH="279400" progId="">
                  <p:embed/>
                </p:oleObj>
              </mc:Choice>
              <mc:Fallback>
                <p:oleObj name="CorelDRAW" r:id="rId4" imgW="787400" imgH="279400" progId="">
                  <p:embed/>
                  <p:pic>
                    <p:nvPicPr>
                      <p:cNvPr id="9219"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9675" y="1200151"/>
                        <a:ext cx="13716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7"/>
          <p:cNvGrpSpPr>
            <a:grpSpLocks/>
          </p:cNvGrpSpPr>
          <p:nvPr/>
        </p:nvGrpSpPr>
        <p:grpSpPr bwMode="auto">
          <a:xfrm>
            <a:off x="2286000" y="4968875"/>
            <a:ext cx="7620000" cy="1200150"/>
            <a:chOff x="480" y="3130"/>
            <a:chExt cx="4800" cy="756"/>
          </a:xfrm>
        </p:grpSpPr>
        <p:sp>
          <p:nvSpPr>
            <p:cNvPr id="9232" name="Text Box 18"/>
            <p:cNvSpPr txBox="1">
              <a:spLocks noChangeArrowheads="1"/>
            </p:cNvSpPr>
            <p:nvPr/>
          </p:nvSpPr>
          <p:spPr bwMode="auto">
            <a:xfrm>
              <a:off x="480" y="3130"/>
              <a:ext cx="4800" cy="756"/>
            </a:xfrm>
            <a:prstGeom prst="rect">
              <a:avLst/>
            </a:prstGeom>
            <a:noFill/>
            <a:ln w="9525">
              <a:noFill/>
              <a:miter lim="800000"/>
              <a:headEnd/>
              <a:tailEnd/>
            </a:ln>
          </p:spPr>
          <p:txBody>
            <a:bodyPr>
              <a:spAutoFit/>
            </a:bodyPr>
            <a:lstStyle/>
            <a:p>
              <a:pPr fontAlgn="base">
                <a:spcBef>
                  <a:spcPct val="50000"/>
                </a:spcBef>
                <a:spcAft>
                  <a:spcPct val="0"/>
                </a:spcAft>
              </a:pPr>
              <a:r>
                <a:rPr lang="en-US" sz="2400" dirty="0">
                  <a:solidFill>
                    <a:srgbClr val="000000"/>
                  </a:solidFill>
                  <a:latin typeface="Times New Roman" pitchFamily="18" charset="0"/>
                  <a:cs typeface="Arial" pitchFamily="34" charset="0"/>
                </a:rPr>
                <a:t>The </a:t>
              </a:r>
              <a:r>
                <a:rPr lang="en-US" sz="2400" b="1" dirty="0">
                  <a:solidFill>
                    <a:srgbClr val="000000"/>
                  </a:solidFill>
                  <a:latin typeface="Times New Roman" pitchFamily="18" charset="0"/>
                  <a:cs typeface="Arial" pitchFamily="34" charset="0"/>
                </a:rPr>
                <a:t>NOR </a:t>
              </a:r>
              <a:r>
                <a:rPr lang="en-US" sz="2400" dirty="0">
                  <a:solidFill>
                    <a:srgbClr val="000000"/>
                  </a:solidFill>
                  <a:latin typeface="Times New Roman" pitchFamily="18" charset="0"/>
                  <a:cs typeface="Arial" pitchFamily="34" charset="0"/>
                </a:rPr>
                <a:t>operation is shown with a plus sign (+) between the variables and an </a:t>
              </a:r>
              <a:r>
                <a:rPr lang="en-US" sz="2400" dirty="0" err="1">
                  <a:solidFill>
                    <a:srgbClr val="000000"/>
                  </a:solidFill>
                  <a:latin typeface="Times New Roman" pitchFamily="18" charset="0"/>
                  <a:cs typeface="Arial" pitchFamily="34" charset="0"/>
                </a:rPr>
                <a:t>overbar</a:t>
              </a:r>
              <a:r>
                <a:rPr lang="en-US" sz="2400" dirty="0">
                  <a:solidFill>
                    <a:srgbClr val="000000"/>
                  </a:solidFill>
                  <a:latin typeface="Times New Roman" pitchFamily="18" charset="0"/>
                  <a:cs typeface="Arial" pitchFamily="34" charset="0"/>
                </a:rPr>
                <a:t> covering them. Thus, the NOR operation is written as </a:t>
              </a:r>
              <a:r>
                <a:rPr lang="en-US" sz="2400" i="1" dirty="0">
                  <a:solidFill>
                    <a:srgbClr val="000000"/>
                  </a:solidFill>
                  <a:latin typeface="Times New Roman" pitchFamily="18" charset="0"/>
                  <a:cs typeface="Arial" pitchFamily="34" charset="0"/>
                </a:rPr>
                <a:t>f</a:t>
              </a:r>
              <a:r>
                <a:rPr lang="en-US" sz="2400" dirty="0">
                  <a:solidFill>
                    <a:srgbClr val="000000"/>
                  </a:solidFill>
                  <a:latin typeface="Times New Roman" pitchFamily="18" charset="0"/>
                  <a:cs typeface="Arial" pitchFamily="34" charset="0"/>
                </a:rPr>
                <a:t> = </a:t>
              </a:r>
              <a:r>
                <a:rPr lang="en-US" sz="2400" i="1" dirty="0">
                  <a:solidFill>
                    <a:srgbClr val="000000"/>
                  </a:solidFill>
                  <a:latin typeface="Times New Roman" pitchFamily="18" charset="0"/>
                  <a:cs typeface="Arial" pitchFamily="34" charset="0"/>
                </a:rPr>
                <a:t>x</a:t>
              </a:r>
              <a:r>
                <a:rPr lang="en-US" sz="2400" baseline="-25000" dirty="0">
                  <a:solidFill>
                    <a:srgbClr val="000000"/>
                  </a:solidFill>
                  <a:latin typeface="Times New Roman" pitchFamily="18" charset="0"/>
                  <a:cs typeface="Arial" pitchFamily="34" charset="0"/>
                </a:rPr>
                <a:t>1</a:t>
              </a:r>
              <a:r>
                <a:rPr lang="en-US" sz="2400" i="1" dirty="0">
                  <a:solidFill>
                    <a:srgbClr val="000000"/>
                  </a:solidFill>
                  <a:latin typeface="Times New Roman" pitchFamily="18" charset="0"/>
                  <a:cs typeface="Arial" pitchFamily="34" charset="0"/>
                </a:rPr>
                <a:t> </a:t>
              </a:r>
              <a:r>
                <a:rPr lang="en-US" sz="2400" b="1" i="1" dirty="0">
                  <a:solidFill>
                    <a:srgbClr val="000000"/>
                  </a:solidFill>
                  <a:latin typeface="Times New Roman" pitchFamily="18" charset="0"/>
                  <a:cs typeface="Arial" pitchFamily="34" charset="0"/>
                </a:rPr>
                <a:t>+ </a:t>
              </a:r>
              <a:r>
                <a:rPr lang="en-US" sz="2400" i="1" dirty="0">
                  <a:solidFill>
                    <a:srgbClr val="000000"/>
                  </a:solidFill>
                  <a:latin typeface="Times New Roman" pitchFamily="18" charset="0"/>
                  <a:cs typeface="Arial" pitchFamily="34" charset="0"/>
                </a:rPr>
                <a:t>x</a:t>
              </a:r>
              <a:r>
                <a:rPr lang="en-US" sz="2400" baseline="-25000" dirty="0">
                  <a:solidFill>
                    <a:srgbClr val="000000"/>
                  </a:solidFill>
                  <a:latin typeface="Times New Roman" pitchFamily="18" charset="0"/>
                  <a:cs typeface="Arial" pitchFamily="34" charset="0"/>
                </a:rPr>
                <a:t>2</a:t>
              </a:r>
              <a:endParaRPr lang="en-US" sz="2400" i="1" dirty="0">
                <a:solidFill>
                  <a:srgbClr val="000000"/>
                </a:solidFill>
                <a:latin typeface="Times New Roman" pitchFamily="18" charset="0"/>
                <a:cs typeface="Arial" pitchFamily="34" charset="0"/>
              </a:endParaRPr>
            </a:p>
          </p:txBody>
        </p:sp>
        <p:sp>
          <p:nvSpPr>
            <p:cNvPr id="9233" name="Line 19"/>
            <p:cNvSpPr>
              <a:spLocks noChangeShapeType="1"/>
            </p:cNvSpPr>
            <p:nvPr/>
          </p:nvSpPr>
          <p:spPr bwMode="auto">
            <a:xfrm>
              <a:off x="2544" y="3648"/>
              <a:ext cx="523"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grpSp>
      <p:graphicFrame>
        <p:nvGraphicFramePr>
          <p:cNvPr id="14" name="Table 13"/>
          <p:cNvGraphicFramePr>
            <a:graphicFrameLocks noGrp="1"/>
          </p:cNvGraphicFramePr>
          <p:nvPr/>
        </p:nvGraphicFramePr>
        <p:xfrm>
          <a:off x="6324600" y="2667000"/>
          <a:ext cx="2514600" cy="2286000"/>
        </p:xfrm>
        <a:graphic>
          <a:graphicData uri="http://schemas.openxmlformats.org/drawingml/2006/table">
            <a:tbl>
              <a:tblPr firstRow="1" bandRow="1">
                <a:tableStyleId>{F5AB1C69-6EDB-4FF4-983F-18BD219EF322}</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tblGrid>
              <a:tr h="370840">
                <a:tc>
                  <a:txBody>
                    <a:bodyPr/>
                    <a:lstStyle/>
                    <a:p>
                      <a:pPr algn="ctr"/>
                      <a:r>
                        <a:rPr lang="en-US" sz="2400" i="1" dirty="0">
                          <a:solidFill>
                            <a:schemeClr val="tx1"/>
                          </a:solidFill>
                          <a:latin typeface="Times New Roman" panose="02020603050405020304" pitchFamily="18" charset="0"/>
                          <a:cs typeface="Times New Roman" panose="02020603050405020304" pitchFamily="18" charset="0"/>
                        </a:rPr>
                        <a:t>x</a:t>
                      </a:r>
                      <a:r>
                        <a:rPr lang="en-US" sz="2400" i="0" baseline="-25000" dirty="0">
                          <a:solidFill>
                            <a:schemeClr val="tx1"/>
                          </a:solidFill>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i="1" dirty="0">
                          <a:solidFill>
                            <a:schemeClr val="tx1"/>
                          </a:solidFill>
                          <a:latin typeface="Times New Roman" panose="02020603050405020304" pitchFamily="18" charset="0"/>
                          <a:cs typeface="Times New Roman" panose="02020603050405020304" pitchFamily="18" charset="0"/>
                        </a:rPr>
                        <a:t>x</a:t>
                      </a:r>
                      <a:r>
                        <a:rPr lang="en-US" sz="2400" i="0" baseline="-25000" dirty="0">
                          <a:solidFill>
                            <a:schemeClr val="tx1"/>
                          </a:solidFill>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400" i="1" dirty="0">
                          <a:solidFill>
                            <a:schemeClr val="tx1"/>
                          </a:solidFill>
                          <a:latin typeface="Times New Roman" panose="02020603050405020304" pitchFamily="18" charset="0"/>
                          <a:cs typeface="Times New Roman" panose="02020603050405020304" pitchFamily="18" charset="0"/>
                        </a:rPr>
                        <a:t>f</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R w="12700" cap="flat" cmpd="sng" algn="ctr">
                      <a:no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572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p:cNvSpPr>
            <a:spLocks noChangeArrowheads="1"/>
          </p:cNvSpPr>
          <p:nvPr/>
        </p:nvSpPr>
        <p:spPr bwMode="auto">
          <a:xfrm>
            <a:off x="3124201" y="2411413"/>
            <a:ext cx="1482725" cy="1339850"/>
          </a:xfrm>
          <a:prstGeom prst="rect">
            <a:avLst/>
          </a:prstGeom>
          <a:solidFill>
            <a:srgbClr val="FFFF99"/>
          </a:solidFill>
          <a:ln w="9525">
            <a:noFill/>
            <a:miter lim="800000"/>
            <a:headEnd/>
            <a:tailEnd/>
          </a:ln>
        </p:spPr>
        <p:txBody>
          <a:bodyPr wrap="none" anchor="ct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224259" name="Rectangle 3"/>
          <p:cNvSpPr>
            <a:spLocks noChangeArrowheads="1"/>
          </p:cNvSpPr>
          <p:nvPr/>
        </p:nvSpPr>
        <p:spPr bwMode="auto">
          <a:xfrm>
            <a:off x="4967288" y="2411413"/>
            <a:ext cx="1490662" cy="1339850"/>
          </a:xfrm>
          <a:prstGeom prst="rect">
            <a:avLst/>
          </a:prstGeom>
          <a:solidFill>
            <a:srgbClr val="FFFF99"/>
          </a:solidFill>
          <a:ln w="9525">
            <a:noFill/>
            <a:miter lim="800000"/>
            <a:headEnd/>
            <a:tailEnd/>
          </a:ln>
        </p:spPr>
        <p:txBody>
          <a:bodyPr wrap="none" anchor="ct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224260" name="Rectangle 4"/>
          <p:cNvSpPr>
            <a:spLocks noChangeArrowheads="1"/>
          </p:cNvSpPr>
          <p:nvPr/>
        </p:nvSpPr>
        <p:spPr bwMode="auto">
          <a:xfrm>
            <a:off x="6829425" y="2411413"/>
            <a:ext cx="1354138" cy="1339850"/>
          </a:xfrm>
          <a:prstGeom prst="rect">
            <a:avLst/>
          </a:prstGeom>
          <a:solidFill>
            <a:srgbClr val="FFFF99"/>
          </a:solidFill>
          <a:ln w="9525">
            <a:noFill/>
            <a:miter lim="800000"/>
            <a:headEnd/>
            <a:tailEnd/>
          </a:ln>
        </p:spPr>
        <p:txBody>
          <a:bodyPr wrap="none" anchor="ct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10250" name="Text Box 7"/>
          <p:cNvSpPr txBox="1">
            <a:spLocks noChangeArrowheads="1"/>
          </p:cNvSpPr>
          <p:nvPr/>
        </p:nvSpPr>
        <p:spPr bwMode="auto">
          <a:xfrm>
            <a:off x="2514600" y="1752600"/>
            <a:ext cx="3200400" cy="457200"/>
          </a:xfrm>
          <a:prstGeom prst="rect">
            <a:avLst/>
          </a:prstGeom>
          <a:noFill/>
          <a:ln w="9525">
            <a:noFill/>
            <a:miter lim="800000"/>
            <a:headEnd/>
            <a:tailEnd/>
          </a:ln>
        </p:spPr>
        <p:txBody>
          <a:bodyPr>
            <a:spAutoFit/>
          </a:bodyPr>
          <a:lstStyle/>
          <a:p>
            <a:pPr fontAlgn="base">
              <a:spcBef>
                <a:spcPct val="50000"/>
              </a:spcBef>
              <a:spcAft>
                <a:spcPct val="0"/>
              </a:spcAft>
            </a:pPr>
            <a:r>
              <a:rPr lang="en-US" sz="2400">
                <a:solidFill>
                  <a:srgbClr val="000000"/>
                </a:solidFill>
                <a:latin typeface="Times New Roman" pitchFamily="18" charset="0"/>
                <a:cs typeface="Arial" pitchFamily="34" charset="0"/>
              </a:rPr>
              <a:t>Example waveforms:</a:t>
            </a:r>
          </a:p>
        </p:txBody>
      </p:sp>
      <p:sp>
        <p:nvSpPr>
          <p:cNvPr id="10251" name="Text Box 8"/>
          <p:cNvSpPr txBox="1">
            <a:spLocks noChangeArrowheads="1"/>
          </p:cNvSpPr>
          <p:nvPr/>
        </p:nvSpPr>
        <p:spPr bwMode="auto">
          <a:xfrm>
            <a:off x="2590800" y="2286000"/>
            <a:ext cx="457200" cy="457200"/>
          </a:xfrm>
          <a:prstGeom prst="rect">
            <a:avLst/>
          </a:prstGeom>
          <a:noFill/>
          <a:ln w="9525">
            <a:noFill/>
            <a:miter lim="800000"/>
            <a:headEnd/>
            <a:tailEnd/>
          </a:ln>
        </p:spPr>
        <p:txBody>
          <a:bodyPr>
            <a:spAutoFit/>
          </a:bodyPr>
          <a:lstStyle/>
          <a:p>
            <a:pPr fontAlgn="base">
              <a:spcBef>
                <a:spcPct val="50000"/>
              </a:spcBef>
              <a:spcAft>
                <a:spcPct val="0"/>
              </a:spcAft>
            </a:pPr>
            <a:r>
              <a:rPr lang="en-US" sz="2400" i="1" dirty="0">
                <a:solidFill>
                  <a:srgbClr val="000000"/>
                </a:solidFill>
                <a:latin typeface="Times New Roman" pitchFamily="18" charset="0"/>
                <a:cs typeface="Arial" pitchFamily="34" charset="0"/>
              </a:rPr>
              <a:t>x</a:t>
            </a:r>
            <a:r>
              <a:rPr lang="en-US" sz="2400" baseline="-25000" dirty="0">
                <a:solidFill>
                  <a:srgbClr val="000000"/>
                </a:solidFill>
                <a:latin typeface="Times New Roman" pitchFamily="18" charset="0"/>
                <a:cs typeface="Arial" pitchFamily="34" charset="0"/>
              </a:rPr>
              <a:t>1</a:t>
            </a:r>
            <a:endParaRPr lang="en-US" sz="2400" i="1" dirty="0">
              <a:solidFill>
                <a:srgbClr val="000000"/>
              </a:solidFill>
              <a:latin typeface="Times New Roman" pitchFamily="18" charset="0"/>
              <a:cs typeface="Arial" pitchFamily="34" charset="0"/>
            </a:endParaRPr>
          </a:p>
        </p:txBody>
      </p:sp>
      <p:sp>
        <p:nvSpPr>
          <p:cNvPr id="10252" name="Text Box 9"/>
          <p:cNvSpPr txBox="1">
            <a:spLocks noChangeArrowheads="1"/>
          </p:cNvSpPr>
          <p:nvPr/>
        </p:nvSpPr>
        <p:spPr bwMode="auto">
          <a:xfrm>
            <a:off x="2590800" y="3429000"/>
            <a:ext cx="457200" cy="457200"/>
          </a:xfrm>
          <a:prstGeom prst="rect">
            <a:avLst/>
          </a:prstGeom>
          <a:noFill/>
          <a:ln w="9525">
            <a:noFill/>
            <a:miter lim="800000"/>
            <a:headEnd/>
            <a:tailEnd/>
          </a:ln>
        </p:spPr>
        <p:txBody>
          <a:bodyPr>
            <a:spAutoFit/>
          </a:bodyPr>
          <a:lstStyle/>
          <a:p>
            <a:pPr fontAlgn="base">
              <a:spcBef>
                <a:spcPct val="50000"/>
              </a:spcBef>
              <a:spcAft>
                <a:spcPct val="0"/>
              </a:spcAft>
            </a:pPr>
            <a:r>
              <a:rPr lang="en-US" sz="2400" i="1" dirty="0">
                <a:solidFill>
                  <a:srgbClr val="000000"/>
                </a:solidFill>
                <a:latin typeface="Times New Roman" pitchFamily="18" charset="0"/>
                <a:cs typeface="Arial" pitchFamily="34" charset="0"/>
              </a:rPr>
              <a:t>f</a:t>
            </a:r>
          </a:p>
        </p:txBody>
      </p:sp>
      <p:sp>
        <p:nvSpPr>
          <p:cNvPr id="224266" name="Text Box 10"/>
          <p:cNvSpPr txBox="1">
            <a:spLocks noChangeArrowheads="1"/>
          </p:cNvSpPr>
          <p:nvPr/>
        </p:nvSpPr>
        <p:spPr bwMode="auto">
          <a:xfrm>
            <a:off x="2286000" y="3886201"/>
            <a:ext cx="7772400" cy="396875"/>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sz="2000">
                <a:solidFill>
                  <a:srgbClr val="000000"/>
                </a:solidFill>
                <a:latin typeface="Times New Roman" pitchFamily="18" charset="0"/>
                <a:cs typeface="Arial" pitchFamily="34" charset="0"/>
              </a:rPr>
              <a:t>The NOR operation will produce a LOW if any input is HIGH. </a:t>
            </a:r>
          </a:p>
        </p:txBody>
      </p:sp>
      <p:sp>
        <p:nvSpPr>
          <p:cNvPr id="10254" name="Rectangle 11"/>
          <p:cNvSpPr>
            <a:spLocks noChangeArrowheads="1"/>
          </p:cNvSpPr>
          <p:nvPr/>
        </p:nvSpPr>
        <p:spPr bwMode="auto">
          <a:xfrm>
            <a:off x="2438400" y="1143001"/>
            <a:ext cx="2038350" cy="466725"/>
          </a:xfrm>
          <a:prstGeom prst="rect">
            <a:avLst/>
          </a:prstGeom>
          <a:solidFill>
            <a:srgbClr val="996633"/>
          </a:solidFill>
          <a:ln w="9525">
            <a:solidFill>
              <a:srgbClr val="000000"/>
            </a:solidFill>
            <a:miter lim="800000"/>
            <a:headEnd/>
            <a:tailEnd/>
          </a:ln>
        </p:spPr>
        <p:txBody>
          <a:bodyPr wrap="none">
            <a:spAutoFit/>
          </a:bodyPr>
          <a:lstStyle/>
          <a:p>
            <a:pPr fontAlgn="base">
              <a:spcBef>
                <a:spcPct val="0"/>
              </a:spcBef>
              <a:spcAft>
                <a:spcPct val="0"/>
              </a:spcAft>
            </a:pPr>
            <a:r>
              <a:rPr lang="en-US" sz="2400">
                <a:solidFill>
                  <a:srgbClr val="FFFF99"/>
                </a:solidFill>
                <a:latin typeface="Times New Roman" pitchFamily="18" charset="0"/>
                <a:cs typeface="Arial" pitchFamily="34" charset="0"/>
              </a:rPr>
              <a:t>The NOR Gate</a:t>
            </a:r>
          </a:p>
        </p:txBody>
      </p:sp>
      <p:sp>
        <p:nvSpPr>
          <p:cNvPr id="10255" name="Text Box 12"/>
          <p:cNvSpPr txBox="1">
            <a:spLocks noChangeArrowheads="1"/>
          </p:cNvSpPr>
          <p:nvPr/>
        </p:nvSpPr>
        <p:spPr bwMode="auto">
          <a:xfrm>
            <a:off x="2590800" y="2819401"/>
            <a:ext cx="4572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i="1" dirty="0">
                <a:solidFill>
                  <a:srgbClr val="000000"/>
                </a:solidFill>
                <a:latin typeface="Times New Roman" pitchFamily="18" charset="0"/>
                <a:cs typeface="Arial" pitchFamily="34" charset="0"/>
              </a:rPr>
              <a:t>x</a:t>
            </a:r>
            <a:r>
              <a:rPr lang="en-US" sz="2400" baseline="-25000" dirty="0">
                <a:solidFill>
                  <a:srgbClr val="000000"/>
                </a:solidFill>
                <a:latin typeface="Times New Roman" pitchFamily="18" charset="0"/>
                <a:cs typeface="Arial" pitchFamily="34" charset="0"/>
              </a:rPr>
              <a:t>2</a:t>
            </a:r>
            <a:endParaRPr lang="en-US" sz="2400" i="1" dirty="0">
              <a:solidFill>
                <a:srgbClr val="000000"/>
              </a:solidFill>
              <a:latin typeface="Times New Roman" pitchFamily="18" charset="0"/>
              <a:cs typeface="Arial" pitchFamily="34" charset="0"/>
            </a:endParaRPr>
          </a:p>
        </p:txBody>
      </p:sp>
      <p:graphicFrame>
        <p:nvGraphicFramePr>
          <p:cNvPr id="10242" name="Object 13"/>
          <p:cNvGraphicFramePr>
            <a:graphicFrameLocks noChangeAspect="1"/>
          </p:cNvGraphicFramePr>
          <p:nvPr/>
        </p:nvGraphicFramePr>
        <p:xfrm>
          <a:off x="2971801" y="2362201"/>
          <a:ext cx="5578475" cy="836613"/>
        </p:xfrm>
        <a:graphic>
          <a:graphicData uri="http://schemas.openxmlformats.org/presentationml/2006/ole">
            <mc:AlternateContent xmlns:mc="http://schemas.openxmlformats.org/markup-compatibility/2006">
              <mc:Choice xmlns:v="urn:schemas-microsoft-com:vml" Requires="v">
                <p:oleObj spid="_x0000_s10265" name="CorelDRAW" r:id="rId4" imgW="3441700" imgH="520700" progId="">
                  <p:embed/>
                </p:oleObj>
              </mc:Choice>
              <mc:Fallback>
                <p:oleObj name="CorelDRAW" r:id="rId4" imgW="3441700" imgH="520700" progId="">
                  <p:embed/>
                  <p:pic>
                    <p:nvPicPr>
                      <p:cNvPr id="10242"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1" y="2362201"/>
                        <a:ext cx="557847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4274" name="Object 18"/>
          <p:cNvGraphicFramePr>
            <a:graphicFrameLocks noChangeAspect="1"/>
          </p:cNvGraphicFramePr>
          <p:nvPr/>
        </p:nvGraphicFramePr>
        <p:xfrm>
          <a:off x="2971800" y="3429001"/>
          <a:ext cx="5562600" cy="333375"/>
        </p:xfrm>
        <a:graphic>
          <a:graphicData uri="http://schemas.openxmlformats.org/presentationml/2006/ole">
            <mc:AlternateContent xmlns:mc="http://schemas.openxmlformats.org/markup-compatibility/2006">
              <mc:Choice xmlns:v="urn:schemas-microsoft-com:vml" Requires="v">
                <p:oleObj spid="_x0000_s10266" name="CorelDRAW" r:id="rId6" imgW="5461000" imgH="330200" progId="">
                  <p:embed/>
                </p:oleObj>
              </mc:Choice>
              <mc:Fallback>
                <p:oleObj name="CorelDRAW" r:id="rId6" imgW="5461000" imgH="330200" progId="">
                  <p:embed/>
                  <p:pic>
                    <p:nvPicPr>
                      <p:cNvPr id="224274"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3429001"/>
                        <a:ext cx="5562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60" name="Text Box 20"/>
          <p:cNvSpPr txBox="1">
            <a:spLocks noChangeArrowheads="1"/>
          </p:cNvSpPr>
          <p:nvPr/>
        </p:nvSpPr>
        <p:spPr bwMode="auto">
          <a:xfrm>
            <a:off x="4724400" y="1066801"/>
            <a:ext cx="762000" cy="366713"/>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x</a:t>
            </a:r>
            <a:r>
              <a:rPr lang="en-US" baseline="-25000" dirty="0">
                <a:solidFill>
                  <a:srgbClr val="000000"/>
                </a:solidFill>
                <a:latin typeface="Times New Roman" pitchFamily="18" charset="0"/>
                <a:cs typeface="Arial" pitchFamily="34" charset="0"/>
              </a:rPr>
              <a:t>1</a:t>
            </a:r>
            <a:endParaRPr lang="en-US" i="1" dirty="0">
              <a:solidFill>
                <a:srgbClr val="000000"/>
              </a:solidFill>
              <a:latin typeface="Times New Roman" pitchFamily="18" charset="0"/>
              <a:cs typeface="Arial" pitchFamily="34" charset="0"/>
            </a:endParaRPr>
          </a:p>
        </p:txBody>
      </p:sp>
      <p:sp>
        <p:nvSpPr>
          <p:cNvPr id="10261" name="Text Box 21"/>
          <p:cNvSpPr txBox="1">
            <a:spLocks noChangeArrowheads="1"/>
          </p:cNvSpPr>
          <p:nvPr/>
        </p:nvSpPr>
        <p:spPr bwMode="auto">
          <a:xfrm>
            <a:off x="4724400" y="1385888"/>
            <a:ext cx="762000" cy="366712"/>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x</a:t>
            </a:r>
            <a:r>
              <a:rPr lang="en-US" baseline="-25000" dirty="0">
                <a:solidFill>
                  <a:srgbClr val="000000"/>
                </a:solidFill>
                <a:latin typeface="Times New Roman" pitchFamily="18" charset="0"/>
                <a:cs typeface="Arial" pitchFamily="34" charset="0"/>
              </a:rPr>
              <a:t>2</a:t>
            </a:r>
            <a:endParaRPr lang="en-US" i="1" dirty="0">
              <a:solidFill>
                <a:srgbClr val="000000"/>
              </a:solidFill>
              <a:latin typeface="Times New Roman" pitchFamily="18" charset="0"/>
              <a:cs typeface="Arial" pitchFamily="34" charset="0"/>
            </a:endParaRPr>
          </a:p>
        </p:txBody>
      </p:sp>
      <p:sp>
        <p:nvSpPr>
          <p:cNvPr id="10262" name="Text Box 22"/>
          <p:cNvSpPr txBox="1">
            <a:spLocks noChangeArrowheads="1"/>
          </p:cNvSpPr>
          <p:nvPr/>
        </p:nvSpPr>
        <p:spPr bwMode="auto">
          <a:xfrm>
            <a:off x="6324600" y="1157288"/>
            <a:ext cx="762000" cy="366713"/>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i="1" dirty="0">
                <a:solidFill>
                  <a:srgbClr val="000000"/>
                </a:solidFill>
                <a:latin typeface="Times New Roman" pitchFamily="18" charset="0"/>
                <a:cs typeface="Arial" pitchFamily="34" charset="0"/>
              </a:rPr>
              <a:t>f</a:t>
            </a:r>
          </a:p>
        </p:txBody>
      </p:sp>
      <p:graphicFrame>
        <p:nvGraphicFramePr>
          <p:cNvPr id="10245" name="Object 26"/>
          <p:cNvGraphicFramePr>
            <a:graphicFrameLocks noChangeAspect="1"/>
          </p:cNvGraphicFramePr>
          <p:nvPr/>
        </p:nvGraphicFramePr>
        <p:xfrm>
          <a:off x="5019675" y="1200151"/>
          <a:ext cx="1371600" cy="481013"/>
        </p:xfrm>
        <a:graphic>
          <a:graphicData uri="http://schemas.openxmlformats.org/presentationml/2006/ole">
            <mc:AlternateContent xmlns:mc="http://schemas.openxmlformats.org/markup-compatibility/2006">
              <mc:Choice xmlns:v="urn:schemas-microsoft-com:vml" Requires="v">
                <p:oleObj spid="_x0000_s10267" name="CorelDRAW" r:id="rId8" imgW="787400" imgH="279400" progId="">
                  <p:embed/>
                </p:oleObj>
              </mc:Choice>
              <mc:Fallback>
                <p:oleObj name="CorelDRAW" r:id="rId8" imgW="787400" imgH="279400" progId="">
                  <p:embed/>
                  <p:pic>
                    <p:nvPicPr>
                      <p:cNvPr id="10245"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9675" y="1200151"/>
                        <a:ext cx="13716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081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58"/>
                                        </p:tgtEl>
                                        <p:attrNameLst>
                                          <p:attrName>style.visibility</p:attrName>
                                        </p:attrNameLst>
                                      </p:cBhvr>
                                      <p:to>
                                        <p:strVal val="visible"/>
                                      </p:to>
                                    </p:set>
                                    <p:animEffect transition="in" filter="wipe(left)">
                                      <p:cBhvr>
                                        <p:cTn id="7" dur="1000"/>
                                        <p:tgtEl>
                                          <p:spTgt spid="22425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24259"/>
                                        </p:tgtEl>
                                        <p:attrNameLst>
                                          <p:attrName>style.visibility</p:attrName>
                                        </p:attrNameLst>
                                      </p:cBhvr>
                                      <p:to>
                                        <p:strVal val="visible"/>
                                      </p:to>
                                    </p:set>
                                    <p:animEffect transition="in" filter="wipe(left)">
                                      <p:cBhvr>
                                        <p:cTn id="11" dur="1000"/>
                                        <p:tgtEl>
                                          <p:spTgt spid="224259"/>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224260"/>
                                        </p:tgtEl>
                                        <p:attrNameLst>
                                          <p:attrName>style.visibility</p:attrName>
                                        </p:attrNameLst>
                                      </p:cBhvr>
                                      <p:to>
                                        <p:strVal val="visible"/>
                                      </p:to>
                                    </p:set>
                                    <p:animEffect transition="in" filter="wipe(left)">
                                      <p:cBhvr>
                                        <p:cTn id="15" dur="1000"/>
                                        <p:tgtEl>
                                          <p:spTgt spid="22426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24274"/>
                                        </p:tgtEl>
                                        <p:attrNameLst>
                                          <p:attrName>style.visibility</p:attrName>
                                        </p:attrNameLst>
                                      </p:cBhvr>
                                      <p:to>
                                        <p:strVal val="visible"/>
                                      </p:to>
                                    </p:set>
                                    <p:animEffect transition="in" filter="wipe(left)">
                                      <p:cBhvr>
                                        <p:cTn id="20" dur="2000"/>
                                        <p:tgtEl>
                                          <p:spTgt spid="224274"/>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entr" presetSubtype="0" fill="hold" grpId="0" nodeType="clickEffect">
                                  <p:stCondLst>
                                    <p:cond delay="0"/>
                                  </p:stCondLst>
                                  <p:childTnLst>
                                    <p:set>
                                      <p:cBhvr>
                                        <p:cTn id="24" dur="1" fill="hold">
                                          <p:stCondLst>
                                            <p:cond delay="0"/>
                                          </p:stCondLst>
                                        </p:cTn>
                                        <p:tgtEl>
                                          <p:spTgt spid="224266"/>
                                        </p:tgtEl>
                                        <p:attrNameLst>
                                          <p:attrName>style.visibility</p:attrName>
                                        </p:attrNameLst>
                                      </p:cBhvr>
                                      <p:to>
                                        <p:strVal val="visible"/>
                                      </p:to>
                                    </p:set>
                                    <p:animEffect transition="in" filter="fade">
                                      <p:cBhvr>
                                        <p:cTn id="25" dur="1000"/>
                                        <p:tgtEl>
                                          <p:spTgt spid="224266"/>
                                        </p:tgtEl>
                                      </p:cBhvr>
                                    </p:animEffect>
                                    <p:anim calcmode="lin" valueType="num">
                                      <p:cBhvr>
                                        <p:cTn id="26" dur="1000" fill="hold"/>
                                        <p:tgtEl>
                                          <p:spTgt spid="224266"/>
                                        </p:tgtEl>
                                        <p:attrNameLst>
                                          <p:attrName>ppt_x</p:attrName>
                                        </p:attrNameLst>
                                      </p:cBhvr>
                                      <p:tavLst>
                                        <p:tav tm="0">
                                          <p:val>
                                            <p:strVal val="#ppt_x"/>
                                          </p:val>
                                        </p:tav>
                                        <p:tav tm="100000">
                                          <p:val>
                                            <p:strVal val="#ppt_x"/>
                                          </p:val>
                                        </p:tav>
                                      </p:tavLst>
                                    </p:anim>
                                    <p:anim calcmode="lin" valueType="num">
                                      <p:cBhvr>
                                        <p:cTn id="27" dur="900" decel="100000" fill="hold"/>
                                        <p:tgtEl>
                                          <p:spTgt spid="22426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2426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animBg="1"/>
      <p:bldP spid="224259" grpId="0" animBg="1"/>
      <p:bldP spid="224260" grpId="0" animBg="1"/>
      <p:bldP spid="22426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2209800" y="76200"/>
            <a:ext cx="7772400" cy="1143000"/>
          </a:xfrm>
        </p:spPr>
        <p:txBody>
          <a:bodyPr/>
          <a:lstStyle/>
          <a:p>
            <a:pPr eaLnBrk="1" hangingPunct="1">
              <a:defRPr/>
            </a:pPr>
            <a:r>
              <a:rPr lang="en-US" dirty="0"/>
              <a:t>Enable/Disable Using AND Gate</a:t>
            </a:r>
            <a:br>
              <a:rPr lang="en-US" dirty="0"/>
            </a:br>
            <a:endParaRPr lang="en-US" dirty="0"/>
          </a:p>
        </p:txBody>
      </p:sp>
      <p:pic>
        <p:nvPicPr>
          <p:cNvPr id="16388" name="Picture 4"/>
          <p:cNvPicPr>
            <a:picLocks noChangeAspect="1" noChangeArrowheads="1"/>
          </p:cNvPicPr>
          <p:nvPr/>
        </p:nvPicPr>
        <p:blipFill>
          <a:blip r:embed="rId3" cstate="print"/>
          <a:stretch>
            <a:fillRect/>
          </a:stretch>
        </p:blipFill>
        <p:spPr bwMode="auto">
          <a:xfrm>
            <a:off x="1905000" y="1219200"/>
            <a:ext cx="8229600" cy="5486400"/>
          </a:xfrm>
          <a:prstGeom prst="rect">
            <a:avLst/>
          </a:prstGeom>
          <a:noFill/>
          <a:ln w="9525">
            <a:noFill/>
            <a:miter lim="800000"/>
            <a:headEnd/>
            <a:tailEnd/>
          </a:ln>
        </p:spPr>
      </p:pic>
      <p:sp>
        <p:nvSpPr>
          <p:cNvPr id="16389" name="Text Box 6"/>
          <p:cNvSpPr txBox="1">
            <a:spLocks noChangeArrowheads="1"/>
          </p:cNvSpPr>
          <p:nvPr/>
        </p:nvSpPr>
        <p:spPr bwMode="auto">
          <a:xfrm>
            <a:off x="10134600" y="6400800"/>
            <a:ext cx="381000" cy="304800"/>
          </a:xfrm>
          <a:prstGeom prst="rect">
            <a:avLst/>
          </a:prstGeom>
          <a:noFill/>
          <a:ln w="9525">
            <a:noFill/>
            <a:miter lim="800000"/>
            <a:headEnd/>
            <a:tailEnd/>
          </a:ln>
          <a:effectLst/>
        </p:spPr>
        <p:txBody>
          <a:bodyPr>
            <a:spAutoFit/>
          </a:bodyPr>
          <a:lstStyle/>
          <a:p>
            <a:pPr fontAlgn="base">
              <a:spcBef>
                <a:spcPct val="50000"/>
              </a:spcBef>
              <a:spcAft>
                <a:spcPct val="0"/>
              </a:spcAft>
            </a:pPr>
            <a:r>
              <a:rPr lang="en-US" sz="1400">
                <a:solidFill>
                  <a:srgbClr val="000000"/>
                </a:solidFill>
                <a:latin typeface="Times New Roman" pitchFamily="18" charset="0"/>
                <a:cs typeface="Arial" pitchFamily="34" charset="0"/>
              </a:rPr>
              <a:t>14</a:t>
            </a:r>
          </a:p>
        </p:txBody>
      </p:sp>
    </p:spTree>
    <p:extLst>
      <p:ext uri="{BB962C8B-B14F-4D97-AF65-F5344CB8AC3E}">
        <p14:creationId xmlns:p14="http://schemas.microsoft.com/office/powerpoint/2010/main" val="29966465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2209800" y="76200"/>
            <a:ext cx="7772400" cy="1143000"/>
          </a:xfrm>
        </p:spPr>
        <p:txBody>
          <a:bodyPr/>
          <a:lstStyle/>
          <a:p>
            <a:pPr eaLnBrk="1" hangingPunct="1">
              <a:defRPr/>
            </a:pPr>
            <a:r>
              <a:rPr lang="en-US" dirty="0"/>
              <a:t>Enable/Disable Using OR Gate</a:t>
            </a:r>
            <a:br>
              <a:rPr lang="en-US" dirty="0"/>
            </a:br>
            <a:endParaRPr lang="en-US" dirty="0"/>
          </a:p>
        </p:txBody>
      </p:sp>
      <p:pic>
        <p:nvPicPr>
          <p:cNvPr id="17412" name="Picture 4"/>
          <p:cNvPicPr>
            <a:picLocks noChangeAspect="1" noChangeArrowheads="1"/>
          </p:cNvPicPr>
          <p:nvPr/>
        </p:nvPicPr>
        <p:blipFill>
          <a:blip r:embed="rId2" cstate="print"/>
          <a:stretch>
            <a:fillRect/>
          </a:stretch>
        </p:blipFill>
        <p:spPr bwMode="auto">
          <a:xfrm>
            <a:off x="2133600" y="1371600"/>
            <a:ext cx="8229600" cy="5486400"/>
          </a:xfrm>
          <a:prstGeom prst="rect">
            <a:avLst/>
          </a:prstGeom>
          <a:noFill/>
          <a:ln w="9525">
            <a:noFill/>
            <a:miter lim="800000"/>
            <a:headEnd/>
            <a:tailEnd/>
          </a:ln>
        </p:spPr>
      </p:pic>
      <p:sp>
        <p:nvSpPr>
          <p:cNvPr id="17413" name="Text Box 6"/>
          <p:cNvSpPr txBox="1">
            <a:spLocks noChangeArrowheads="1"/>
          </p:cNvSpPr>
          <p:nvPr/>
        </p:nvSpPr>
        <p:spPr bwMode="auto">
          <a:xfrm>
            <a:off x="10134600" y="6400800"/>
            <a:ext cx="381000" cy="304800"/>
          </a:xfrm>
          <a:prstGeom prst="rect">
            <a:avLst/>
          </a:prstGeom>
          <a:noFill/>
          <a:ln w="9525">
            <a:noFill/>
            <a:miter lim="800000"/>
            <a:headEnd/>
            <a:tailEnd/>
          </a:ln>
          <a:effectLst/>
        </p:spPr>
        <p:txBody>
          <a:bodyPr>
            <a:spAutoFit/>
          </a:bodyPr>
          <a:lstStyle/>
          <a:p>
            <a:pPr fontAlgn="base">
              <a:spcBef>
                <a:spcPct val="50000"/>
              </a:spcBef>
              <a:spcAft>
                <a:spcPct val="0"/>
              </a:spcAft>
            </a:pPr>
            <a:r>
              <a:rPr lang="en-US" sz="1400">
                <a:solidFill>
                  <a:srgbClr val="000000"/>
                </a:solidFill>
                <a:latin typeface="Times New Roman" pitchFamily="18" charset="0"/>
                <a:cs typeface="Arial" pitchFamily="34" charset="0"/>
              </a:rPr>
              <a:t>15</a:t>
            </a:r>
          </a:p>
        </p:txBody>
      </p:sp>
    </p:spTree>
    <p:extLst>
      <p:ext uri="{BB962C8B-B14F-4D97-AF65-F5344CB8AC3E}">
        <p14:creationId xmlns:p14="http://schemas.microsoft.com/office/powerpoint/2010/main" val="5108297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2438401" y="1143001"/>
            <a:ext cx="3749103" cy="461665"/>
          </a:xfrm>
          <a:prstGeom prst="rect">
            <a:avLst/>
          </a:prstGeom>
          <a:solidFill>
            <a:srgbClr val="996633"/>
          </a:solidFill>
          <a:ln w="9525">
            <a:solidFill>
              <a:srgbClr val="000000"/>
            </a:solidFill>
            <a:miter lim="800000"/>
            <a:headEnd/>
            <a:tailEnd/>
          </a:ln>
        </p:spPr>
        <p:txBody>
          <a:bodyPr wrap="none">
            <a:spAutoFit/>
          </a:bodyPr>
          <a:lstStyle/>
          <a:p>
            <a:pPr fontAlgn="base">
              <a:spcBef>
                <a:spcPct val="0"/>
              </a:spcBef>
              <a:spcAft>
                <a:spcPct val="0"/>
              </a:spcAft>
            </a:pPr>
            <a:r>
              <a:rPr lang="en-US" sz="2400" dirty="0">
                <a:solidFill>
                  <a:srgbClr val="FFFF99"/>
                </a:solidFill>
                <a:latin typeface="Times New Roman" pitchFamily="18" charset="0"/>
                <a:cs typeface="Arial" pitchFamily="34" charset="0"/>
              </a:rPr>
              <a:t>Terminology: Chip Densities</a:t>
            </a:r>
          </a:p>
        </p:txBody>
      </p:sp>
      <p:sp>
        <p:nvSpPr>
          <p:cNvPr id="21507" name="Text Box 6"/>
          <p:cNvSpPr txBox="1">
            <a:spLocks noChangeArrowheads="1"/>
          </p:cNvSpPr>
          <p:nvPr/>
        </p:nvSpPr>
        <p:spPr bwMode="auto">
          <a:xfrm>
            <a:off x="2286000" y="2057400"/>
            <a:ext cx="7696200" cy="4154984"/>
          </a:xfrm>
          <a:prstGeom prst="rect">
            <a:avLst/>
          </a:prstGeom>
          <a:noFill/>
          <a:ln w="9525">
            <a:noFill/>
            <a:miter lim="800000"/>
            <a:headEnd/>
            <a:tailEnd/>
          </a:ln>
        </p:spPr>
        <p:txBody>
          <a:bodyPr>
            <a:spAutoFit/>
          </a:bodyPr>
          <a:lstStyle/>
          <a:p>
            <a:pPr fontAlgn="base">
              <a:spcBef>
                <a:spcPct val="50000"/>
              </a:spcBef>
              <a:spcAft>
                <a:spcPct val="0"/>
              </a:spcAft>
            </a:pPr>
            <a:r>
              <a:rPr lang="en-US" sz="2400" i="1">
                <a:solidFill>
                  <a:srgbClr val="000000"/>
                </a:solidFill>
                <a:latin typeface="Arial" pitchFamily="34" charset="0"/>
                <a:cs typeface="Arial" pitchFamily="34" charset="0"/>
              </a:rPr>
              <a:t>Caution: These are not precise terms, and different authors use them differently.</a:t>
            </a:r>
          </a:p>
          <a:p>
            <a:pPr fontAlgn="base">
              <a:spcBef>
                <a:spcPct val="50000"/>
              </a:spcBef>
              <a:spcAft>
                <a:spcPct val="0"/>
              </a:spcAft>
              <a:buFontTx/>
              <a:buChar char="•"/>
            </a:pPr>
            <a:r>
              <a:rPr lang="en-US" sz="2400">
                <a:solidFill>
                  <a:srgbClr val="000000"/>
                </a:solidFill>
                <a:latin typeface="Arial" pitchFamily="34" charset="0"/>
                <a:cs typeface="Arial" pitchFamily="34" charset="0"/>
              </a:rPr>
              <a:t>Small </a:t>
            </a:r>
            <a:r>
              <a:rPr lang="en-US" sz="2400" dirty="0">
                <a:solidFill>
                  <a:srgbClr val="000000"/>
                </a:solidFill>
                <a:latin typeface="Arial" pitchFamily="34" charset="0"/>
                <a:cs typeface="Arial" pitchFamily="34" charset="0"/>
              </a:rPr>
              <a:t>scale integration (SSI): &lt;=10 gates per chip.</a:t>
            </a:r>
          </a:p>
          <a:p>
            <a:pPr fontAlgn="base">
              <a:spcBef>
                <a:spcPct val="50000"/>
              </a:spcBef>
              <a:spcAft>
                <a:spcPct val="0"/>
              </a:spcAft>
              <a:buFontTx/>
              <a:buChar char="•"/>
            </a:pPr>
            <a:r>
              <a:rPr lang="en-US" sz="2400" dirty="0">
                <a:solidFill>
                  <a:srgbClr val="000000"/>
                </a:solidFill>
                <a:latin typeface="Arial" pitchFamily="34" charset="0"/>
                <a:cs typeface="Arial" pitchFamily="34" charset="0"/>
              </a:rPr>
              <a:t>Medium-scale integration (MSI): 10 to 100 gates per chip.</a:t>
            </a:r>
          </a:p>
          <a:p>
            <a:pPr fontAlgn="base">
              <a:spcBef>
                <a:spcPct val="50000"/>
              </a:spcBef>
              <a:spcAft>
                <a:spcPct val="0"/>
              </a:spcAft>
              <a:buFontTx/>
              <a:buChar char="•"/>
            </a:pPr>
            <a:r>
              <a:rPr lang="en-US" sz="2400" dirty="0">
                <a:solidFill>
                  <a:srgbClr val="000000"/>
                </a:solidFill>
                <a:latin typeface="Arial" pitchFamily="34" charset="0"/>
                <a:cs typeface="Arial" pitchFamily="34" charset="0"/>
              </a:rPr>
              <a:t>Large-scale integration (LSI): 100 to 10,000 gates per chip.</a:t>
            </a:r>
          </a:p>
          <a:p>
            <a:pPr fontAlgn="base">
              <a:spcBef>
                <a:spcPct val="50000"/>
              </a:spcBef>
              <a:spcAft>
                <a:spcPct val="0"/>
              </a:spcAft>
              <a:buFontTx/>
              <a:buChar char="•"/>
            </a:pPr>
            <a:r>
              <a:rPr lang="en-US" sz="2400" dirty="0">
                <a:solidFill>
                  <a:srgbClr val="000000"/>
                </a:solidFill>
                <a:latin typeface="Arial" pitchFamily="34" charset="0"/>
                <a:cs typeface="Arial" pitchFamily="34" charset="0"/>
              </a:rPr>
              <a:t>Very large-scale integration (VLSI): 10,000 to 100,000 gates per chip.</a:t>
            </a:r>
          </a:p>
        </p:txBody>
      </p:sp>
    </p:spTree>
    <p:extLst>
      <p:ext uri="{BB962C8B-B14F-4D97-AF65-F5344CB8AC3E}">
        <p14:creationId xmlns:p14="http://schemas.microsoft.com/office/powerpoint/2010/main" val="14999428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p:txBody>
          <a:bodyPr/>
          <a:lstStyle/>
          <a:p>
            <a:pPr eaLnBrk="1" hangingPunct="1"/>
            <a:r>
              <a:rPr lang="en-US" dirty="0"/>
              <a:t>Example of an MSI Chip: </a:t>
            </a:r>
            <a:br>
              <a:rPr lang="en-US" dirty="0"/>
            </a:br>
            <a:r>
              <a:rPr lang="en-US" dirty="0"/>
              <a:t>74181 Arithmetic Logic Unit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3850" y="1600201"/>
            <a:ext cx="6192550" cy="5293217"/>
          </a:xfrm>
          <a:prstGeom prst="rect">
            <a:avLst/>
          </a:prstGeom>
        </p:spPr>
      </p:pic>
    </p:spTree>
    <p:extLst>
      <p:ext uri="{BB962C8B-B14F-4D97-AF65-F5344CB8AC3E}">
        <p14:creationId xmlns:p14="http://schemas.microsoft.com/office/powerpoint/2010/main" val="32701380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895600" y="228600"/>
            <a:ext cx="7772400" cy="1143000"/>
          </a:xfrm>
        </p:spPr>
        <p:txBody>
          <a:bodyPr/>
          <a:lstStyle/>
          <a:p>
            <a:pPr eaLnBrk="1" hangingPunct="1"/>
            <a:r>
              <a:rPr lang="en-US" dirty="0"/>
              <a:t>Optimization</a:t>
            </a:r>
          </a:p>
        </p:txBody>
      </p:sp>
      <p:sp>
        <p:nvSpPr>
          <p:cNvPr id="11267" name="Rectangle 3"/>
          <p:cNvSpPr>
            <a:spLocks noGrp="1" noChangeArrowheads="1"/>
          </p:cNvSpPr>
          <p:nvPr>
            <p:ph idx="1"/>
          </p:nvPr>
        </p:nvSpPr>
        <p:spPr>
          <a:xfrm>
            <a:off x="2667000" y="1905000"/>
            <a:ext cx="8001000" cy="2895600"/>
          </a:xfrm>
        </p:spPr>
        <p:txBody>
          <a:bodyPr/>
          <a:lstStyle/>
          <a:p>
            <a:pPr eaLnBrk="1" hangingPunct="1"/>
            <a:r>
              <a:rPr lang="en-US" sz="2800" b="1" dirty="0"/>
              <a:t>Optimization</a:t>
            </a:r>
            <a:r>
              <a:rPr lang="en-US" sz="2800" dirty="0"/>
              <a:t> (or </a:t>
            </a:r>
            <a:r>
              <a:rPr lang="en-US" sz="2800" b="1" dirty="0"/>
              <a:t>minimization</a:t>
            </a:r>
            <a:r>
              <a:rPr lang="en-US" sz="2800" dirty="0"/>
              <a:t>) means taking a digital circuit and reducing it to a simpler but equivalent circuit.</a:t>
            </a:r>
          </a:p>
          <a:p>
            <a:pPr eaLnBrk="1" hangingPunct="1"/>
            <a:r>
              <a:rPr lang="en-US" sz="2400" dirty="0"/>
              <a:t>Example: The two circuits shown below are equivalent to each other.  (In other words, whenever you give them both the same inputs, they’ll produce the same output.)</a:t>
            </a:r>
          </a:p>
        </p:txBody>
      </p:sp>
      <p:sp>
        <p:nvSpPr>
          <p:cNvPr id="11268" name="Text Box 4"/>
          <p:cNvSpPr txBox="1">
            <a:spLocks noChangeArrowheads="1"/>
          </p:cNvSpPr>
          <p:nvPr/>
        </p:nvSpPr>
        <p:spPr bwMode="auto">
          <a:xfrm>
            <a:off x="10134600" y="6400800"/>
            <a:ext cx="381000" cy="304800"/>
          </a:xfrm>
          <a:prstGeom prst="rect">
            <a:avLst/>
          </a:prstGeom>
          <a:noFill/>
          <a:ln w="9525">
            <a:noFill/>
            <a:miter lim="800000"/>
            <a:headEnd/>
            <a:tailEnd/>
          </a:ln>
        </p:spPr>
        <p:txBody>
          <a:bodyPr>
            <a:spAutoFit/>
          </a:bodyPr>
          <a:lstStyle/>
          <a:p>
            <a:pPr eaLnBrk="0" fontAlgn="base" hangingPunct="0">
              <a:spcBef>
                <a:spcPct val="50000"/>
              </a:spcBef>
              <a:spcAft>
                <a:spcPct val="0"/>
              </a:spcAft>
            </a:pPr>
            <a:endParaRPr lang="en-US" sz="1400">
              <a:solidFill>
                <a:srgbClr val="000000"/>
              </a:solidFill>
              <a:latin typeface="Times New Roman" pitchFamily="18" charset="0"/>
              <a:cs typeface="Arial"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260" y="4917707"/>
            <a:ext cx="5727515" cy="153893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2427" y="5395481"/>
            <a:ext cx="1917802" cy="583387"/>
          </a:xfrm>
          <a:prstGeom prst="rect">
            <a:avLst/>
          </a:prstGeom>
        </p:spPr>
      </p:pic>
    </p:spTree>
    <p:extLst>
      <p:ext uri="{BB962C8B-B14F-4D97-AF65-F5344CB8AC3E}">
        <p14:creationId xmlns:p14="http://schemas.microsoft.com/office/powerpoint/2010/main" val="21929744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895600" y="228600"/>
            <a:ext cx="7772400" cy="1143000"/>
          </a:xfrm>
        </p:spPr>
        <p:txBody>
          <a:bodyPr/>
          <a:lstStyle/>
          <a:p>
            <a:pPr eaLnBrk="1" hangingPunct="1"/>
            <a:r>
              <a:rPr lang="en-US" dirty="0"/>
              <a:t>Two Primary Methods</a:t>
            </a:r>
          </a:p>
        </p:txBody>
      </p:sp>
      <p:sp>
        <p:nvSpPr>
          <p:cNvPr id="11267" name="Rectangle 3"/>
          <p:cNvSpPr>
            <a:spLocks noGrp="1" noChangeArrowheads="1"/>
          </p:cNvSpPr>
          <p:nvPr>
            <p:ph idx="1"/>
          </p:nvPr>
        </p:nvSpPr>
        <p:spPr>
          <a:xfrm>
            <a:off x="2667000" y="1600200"/>
            <a:ext cx="7772400" cy="4800600"/>
          </a:xfrm>
        </p:spPr>
        <p:txBody>
          <a:bodyPr/>
          <a:lstStyle/>
          <a:p>
            <a:pPr eaLnBrk="1" hangingPunct="1"/>
            <a:r>
              <a:rPr lang="en-US" sz="2800" dirty="0"/>
              <a:t>The two primary manual optimization methods use:</a:t>
            </a:r>
          </a:p>
          <a:p>
            <a:pPr marL="914400" lvl="1" indent="-514350" eaLnBrk="1" hangingPunct="1">
              <a:buFont typeface="+mj-lt"/>
              <a:buAutoNum type="arabicPeriod"/>
            </a:pPr>
            <a:r>
              <a:rPr lang="en-US" sz="2400" b="1" dirty="0"/>
              <a:t>Boolean algebra</a:t>
            </a:r>
            <a:r>
              <a:rPr lang="en-US" sz="2400" dirty="0"/>
              <a:t> (Chapter 2): a set of rules that let us transform Boolean expressions into equivalent Boolean expressions.</a:t>
            </a:r>
          </a:p>
          <a:p>
            <a:pPr marL="914400" lvl="1" indent="-514350" eaLnBrk="1" hangingPunct="1">
              <a:buFont typeface="+mj-lt"/>
              <a:buAutoNum type="arabicPeriod"/>
            </a:pPr>
            <a:r>
              <a:rPr lang="en-US" sz="2400" b="1" dirty="0" err="1"/>
              <a:t>Karnaugh</a:t>
            </a:r>
            <a:r>
              <a:rPr lang="en-US" sz="2400" b="1" dirty="0"/>
              <a:t> maps,</a:t>
            </a:r>
            <a:r>
              <a:rPr lang="en-US" sz="2400" dirty="0"/>
              <a:t> also called </a:t>
            </a:r>
            <a:r>
              <a:rPr lang="en-US" sz="2400" b="1" dirty="0"/>
              <a:t>K-maps</a:t>
            </a:r>
            <a:r>
              <a:rPr lang="en-US" sz="2400" dirty="0"/>
              <a:t> (Chapter 4): similar to truth tables.</a:t>
            </a:r>
          </a:p>
          <a:p>
            <a:pPr eaLnBrk="1" hangingPunct="1"/>
            <a:r>
              <a:rPr lang="en-US" sz="2400" dirty="0"/>
              <a:t>The </a:t>
            </a:r>
            <a:r>
              <a:rPr lang="en-US" sz="2400" dirty="0" err="1"/>
              <a:t>Karnaugh</a:t>
            </a:r>
            <a:r>
              <a:rPr lang="en-US" sz="2400" dirty="0"/>
              <a:t>-map method provides a step-by-step procedure. If you follow the steps correctly, you’ll get the right answer.  The Boolean-algebra method requires more ingenuity on your part, but may be quicker.</a:t>
            </a:r>
          </a:p>
        </p:txBody>
      </p:sp>
      <p:sp>
        <p:nvSpPr>
          <p:cNvPr id="11268" name="Text Box 4"/>
          <p:cNvSpPr txBox="1">
            <a:spLocks noChangeArrowheads="1"/>
          </p:cNvSpPr>
          <p:nvPr/>
        </p:nvSpPr>
        <p:spPr bwMode="auto">
          <a:xfrm>
            <a:off x="10134600" y="6400800"/>
            <a:ext cx="381000" cy="304800"/>
          </a:xfrm>
          <a:prstGeom prst="rect">
            <a:avLst/>
          </a:prstGeom>
          <a:noFill/>
          <a:ln w="9525">
            <a:noFill/>
            <a:miter lim="800000"/>
            <a:headEnd/>
            <a:tailEnd/>
          </a:ln>
        </p:spPr>
        <p:txBody>
          <a:bodyPr>
            <a:spAutoFit/>
          </a:bodyPr>
          <a:lstStyle/>
          <a:p>
            <a:pPr eaLnBrk="0" fontAlgn="base" hangingPunct="0">
              <a:spcBef>
                <a:spcPct val="50000"/>
              </a:spcBef>
              <a:spcAft>
                <a:spcPct val="0"/>
              </a:spcAft>
            </a:pPr>
            <a:endParaRPr lang="en-US" sz="1400">
              <a:solidFill>
                <a:srgbClr val="000000"/>
              </a:solidFill>
              <a:latin typeface="Times New Roman" pitchFamily="18" charset="0"/>
              <a:cs typeface="Arial" pitchFamily="34" charset="0"/>
            </a:endParaRPr>
          </a:p>
        </p:txBody>
      </p:sp>
    </p:spTree>
    <p:extLst>
      <p:ext uri="{BB962C8B-B14F-4D97-AF65-F5344CB8AC3E}">
        <p14:creationId xmlns:p14="http://schemas.microsoft.com/office/powerpoint/2010/main" val="973119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895600" y="228600"/>
            <a:ext cx="7772400" cy="1143000"/>
          </a:xfrm>
        </p:spPr>
        <p:txBody>
          <a:bodyPr/>
          <a:lstStyle/>
          <a:p>
            <a:pPr eaLnBrk="1" hangingPunct="1"/>
            <a:r>
              <a:rPr lang="en-US" dirty="0"/>
              <a:t>Boolean Algebra</a:t>
            </a:r>
          </a:p>
        </p:txBody>
      </p:sp>
      <p:sp>
        <p:nvSpPr>
          <p:cNvPr id="11267" name="Rectangle 3"/>
          <p:cNvSpPr>
            <a:spLocks noGrp="1" noChangeArrowheads="1"/>
          </p:cNvSpPr>
          <p:nvPr>
            <p:ph idx="1"/>
          </p:nvPr>
        </p:nvSpPr>
        <p:spPr>
          <a:xfrm>
            <a:off x="2667000" y="1600200"/>
            <a:ext cx="7772400" cy="4800600"/>
          </a:xfrm>
        </p:spPr>
        <p:txBody>
          <a:bodyPr/>
          <a:lstStyle/>
          <a:p>
            <a:pPr eaLnBrk="1" hangingPunct="1"/>
            <a:r>
              <a:rPr lang="en-US" sz="2800" b="1" dirty="0"/>
              <a:t>Boolean algebra</a:t>
            </a:r>
            <a:r>
              <a:rPr lang="en-US" sz="2800" dirty="0"/>
              <a:t> is a set of rules first laid out by George Boole (1815-1864) for manipulating Boolean expressions.  The rules are similar to the rules of regular algebra for manipulating numeric expressions.</a:t>
            </a:r>
          </a:p>
          <a:p>
            <a:pPr eaLnBrk="1" hangingPunct="1"/>
            <a:r>
              <a:rPr lang="en-US" sz="2800" dirty="0"/>
              <a:t>Example: One rule says that if you have the expression</a:t>
            </a:r>
            <a:br>
              <a:rPr lang="en-US" sz="2800" dirty="0"/>
            </a:br>
            <a:r>
              <a:rPr lang="en-US" sz="2800" dirty="0"/>
              <a:t>                    </a:t>
            </a:r>
            <a:r>
              <a:rPr lang="en-US" sz="2800" i="1" dirty="0">
                <a:latin typeface="Times New Roman" pitchFamily="18" charset="0"/>
              </a:rPr>
              <a:t>f</a:t>
            </a:r>
            <a:r>
              <a:rPr lang="en-US" sz="2800" dirty="0">
                <a:latin typeface="Times New Roman" pitchFamily="18" charset="0"/>
              </a:rPr>
              <a:t> = </a:t>
            </a:r>
            <a:r>
              <a:rPr lang="en-US" sz="2800" i="1" dirty="0">
                <a:latin typeface="Times New Roman" pitchFamily="18" charset="0"/>
              </a:rPr>
              <a:t>x </a:t>
            </a:r>
            <a:r>
              <a:rPr lang="en-US" sz="2800" b="1" i="1" baseline="30000" dirty="0">
                <a:latin typeface="Times New Roman" pitchFamily="18" charset="0"/>
              </a:rPr>
              <a:t>.</a:t>
            </a:r>
            <a:r>
              <a:rPr lang="en-US" sz="2800" i="1" dirty="0">
                <a:latin typeface="Times New Roman" pitchFamily="18" charset="0"/>
              </a:rPr>
              <a:t>x</a:t>
            </a:r>
            <a:br>
              <a:rPr lang="en-US" sz="2800" dirty="0"/>
            </a:br>
            <a:r>
              <a:rPr lang="en-US" sz="2800" dirty="0"/>
              <a:t>you can replace it with the simpler expression </a:t>
            </a:r>
            <a:br>
              <a:rPr lang="en-US" sz="2800" dirty="0"/>
            </a:br>
            <a:r>
              <a:rPr lang="en-US" sz="2800" dirty="0"/>
              <a:t>                    </a:t>
            </a:r>
            <a:r>
              <a:rPr lang="en-US" sz="2800" i="1" dirty="0">
                <a:latin typeface="Times New Roman" pitchFamily="18" charset="0"/>
              </a:rPr>
              <a:t>f</a:t>
            </a:r>
            <a:r>
              <a:rPr lang="en-US" sz="2800" dirty="0">
                <a:latin typeface="Times New Roman" pitchFamily="18" charset="0"/>
              </a:rPr>
              <a:t> = </a:t>
            </a:r>
            <a:r>
              <a:rPr lang="en-US" sz="2800" i="1" dirty="0">
                <a:latin typeface="Times New Roman" pitchFamily="18" charset="0"/>
              </a:rPr>
              <a:t>x</a:t>
            </a:r>
            <a:br>
              <a:rPr lang="en-US" sz="2800" dirty="0"/>
            </a:br>
            <a:endParaRPr lang="en-US" sz="2800" dirty="0"/>
          </a:p>
        </p:txBody>
      </p:sp>
      <p:sp>
        <p:nvSpPr>
          <p:cNvPr id="11268" name="Text Box 4"/>
          <p:cNvSpPr txBox="1">
            <a:spLocks noChangeArrowheads="1"/>
          </p:cNvSpPr>
          <p:nvPr/>
        </p:nvSpPr>
        <p:spPr bwMode="auto">
          <a:xfrm>
            <a:off x="10134600" y="6400800"/>
            <a:ext cx="381000" cy="304800"/>
          </a:xfrm>
          <a:prstGeom prst="rect">
            <a:avLst/>
          </a:prstGeom>
          <a:noFill/>
          <a:ln w="9525">
            <a:noFill/>
            <a:miter lim="800000"/>
            <a:headEnd/>
            <a:tailEnd/>
          </a:ln>
        </p:spPr>
        <p:txBody>
          <a:bodyPr>
            <a:spAutoFit/>
          </a:bodyPr>
          <a:lstStyle/>
          <a:p>
            <a:pPr eaLnBrk="0" fontAlgn="base" hangingPunct="0">
              <a:spcBef>
                <a:spcPct val="50000"/>
              </a:spcBef>
              <a:spcAft>
                <a:spcPct val="0"/>
              </a:spcAft>
            </a:pPr>
            <a:endParaRPr lang="en-US" sz="1400">
              <a:solidFill>
                <a:srgbClr val="000000"/>
              </a:solidFill>
              <a:latin typeface="Times New Roman" pitchFamily="18" charset="0"/>
              <a:cs typeface="Arial" pitchFamily="34" charset="0"/>
            </a:endParaRPr>
          </a:p>
        </p:txBody>
      </p:sp>
    </p:spTree>
    <p:extLst>
      <p:ext uri="{BB962C8B-B14F-4D97-AF65-F5344CB8AC3E}">
        <p14:creationId xmlns:p14="http://schemas.microsoft.com/office/powerpoint/2010/main" val="4507957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DB35-E3C0-8641-9940-EEBC3D8D7DC5}"/>
              </a:ext>
            </a:extLst>
          </p:cNvPr>
          <p:cNvSpPr>
            <a:spLocks noGrp="1"/>
          </p:cNvSpPr>
          <p:nvPr>
            <p:ph type="title"/>
          </p:nvPr>
        </p:nvSpPr>
        <p:spPr/>
        <p:txBody>
          <a:bodyPr/>
          <a:lstStyle/>
          <a:p>
            <a:r>
              <a:rPr lang="en-US" dirty="0"/>
              <a:t>Before we go on</a:t>
            </a:r>
          </a:p>
        </p:txBody>
      </p:sp>
      <p:sp>
        <p:nvSpPr>
          <p:cNvPr id="3" name="Content Placeholder 2">
            <a:extLst>
              <a:ext uri="{FF2B5EF4-FFF2-40B4-BE49-F238E27FC236}">
                <a16:creationId xmlns:a16="http://schemas.microsoft.com/office/drawing/2014/main" id="{1FB8920A-0FAF-0744-8348-3DEB69DB5318}"/>
              </a:ext>
            </a:extLst>
          </p:cNvPr>
          <p:cNvSpPr>
            <a:spLocks noGrp="1"/>
          </p:cNvSpPr>
          <p:nvPr>
            <p:ph idx="1"/>
          </p:nvPr>
        </p:nvSpPr>
        <p:spPr/>
        <p:txBody>
          <a:bodyPr/>
          <a:lstStyle/>
          <a:p>
            <a:r>
              <a:rPr lang="en-US" dirty="0"/>
              <a:t>Why am I showing you the following slides and asking you to do the exercises in the </a:t>
            </a:r>
            <a:r>
              <a:rPr lang="en-US" dirty="0" err="1"/>
              <a:t>zybook</a:t>
            </a:r>
            <a:endParaRPr lang="en-US" dirty="0"/>
          </a:p>
          <a:p>
            <a:r>
              <a:rPr lang="en-US" dirty="0"/>
              <a:t>NO ONE uses discrete gates any more!</a:t>
            </a:r>
          </a:p>
          <a:p>
            <a:r>
              <a:rPr lang="en-US" dirty="0"/>
              <a:t>So, this is purely because I am a bitter, vindictive human being who remembers the hell he went through and feels much better by making you do it too, RIGHT?  </a:t>
            </a:r>
          </a:p>
          <a:p>
            <a:r>
              <a:rPr lang="en-US" dirty="0"/>
              <a:t>NO WAY.   It won’t make me feel better</a:t>
            </a:r>
          </a:p>
        </p:txBody>
      </p:sp>
    </p:spTree>
    <p:extLst>
      <p:ext uri="{BB962C8B-B14F-4D97-AF65-F5344CB8AC3E}">
        <p14:creationId xmlns:p14="http://schemas.microsoft.com/office/powerpoint/2010/main" val="374212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26D3B4-C196-D144-BB1D-DA80463C723E}"/>
              </a:ext>
            </a:extLst>
          </p:cNvPr>
          <p:cNvPicPr>
            <a:picLocks noChangeAspect="1"/>
          </p:cNvPicPr>
          <p:nvPr/>
        </p:nvPicPr>
        <p:blipFill>
          <a:blip r:embed="rId2"/>
          <a:stretch>
            <a:fillRect/>
          </a:stretch>
        </p:blipFill>
        <p:spPr>
          <a:xfrm>
            <a:off x="1976673" y="0"/>
            <a:ext cx="8238653" cy="6858000"/>
          </a:xfrm>
          <a:prstGeom prst="rect">
            <a:avLst/>
          </a:prstGeom>
        </p:spPr>
      </p:pic>
    </p:spTree>
    <p:extLst>
      <p:ext uri="{BB962C8B-B14F-4D97-AF65-F5344CB8AC3E}">
        <p14:creationId xmlns:p14="http://schemas.microsoft.com/office/powerpoint/2010/main" val="25091315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DB35-E3C0-8641-9940-EEBC3D8D7DC5}"/>
              </a:ext>
            </a:extLst>
          </p:cNvPr>
          <p:cNvSpPr>
            <a:spLocks noGrp="1"/>
          </p:cNvSpPr>
          <p:nvPr>
            <p:ph type="title"/>
          </p:nvPr>
        </p:nvSpPr>
        <p:spPr/>
        <p:txBody>
          <a:bodyPr/>
          <a:lstStyle/>
          <a:p>
            <a:r>
              <a:rPr lang="en-US" dirty="0"/>
              <a:t>Before we go on</a:t>
            </a:r>
          </a:p>
        </p:txBody>
      </p:sp>
      <p:sp>
        <p:nvSpPr>
          <p:cNvPr id="3" name="Content Placeholder 2">
            <a:extLst>
              <a:ext uri="{FF2B5EF4-FFF2-40B4-BE49-F238E27FC236}">
                <a16:creationId xmlns:a16="http://schemas.microsoft.com/office/drawing/2014/main" id="{1FB8920A-0FAF-0744-8348-3DEB69DB5318}"/>
              </a:ext>
            </a:extLst>
          </p:cNvPr>
          <p:cNvSpPr>
            <a:spLocks noGrp="1"/>
          </p:cNvSpPr>
          <p:nvPr>
            <p:ph idx="1"/>
          </p:nvPr>
        </p:nvSpPr>
        <p:spPr/>
        <p:txBody>
          <a:bodyPr/>
          <a:lstStyle/>
          <a:p>
            <a:r>
              <a:rPr lang="en-US" dirty="0"/>
              <a:t>This is one area where I get in “disagreements” with some of my peers.</a:t>
            </a:r>
          </a:p>
          <a:p>
            <a:r>
              <a:rPr lang="en-US" dirty="0"/>
              <a:t>I think being able to do </a:t>
            </a:r>
            <a:r>
              <a:rPr lang="en-US" dirty="0" err="1"/>
              <a:t>boolean</a:t>
            </a:r>
            <a:r>
              <a:rPr lang="en-US" dirty="0"/>
              <a:t> reduction is a waste of time unless you like puzzles, which I do.</a:t>
            </a:r>
          </a:p>
          <a:p>
            <a:endParaRPr lang="en-US" dirty="0"/>
          </a:p>
          <a:p>
            <a:r>
              <a:rPr lang="en-US" dirty="0"/>
              <a:t>Useless right up to the point where we need to study one of the most important devices in modern electronics and one of the most interesting and challenging fields in computer science</a:t>
            </a:r>
          </a:p>
        </p:txBody>
      </p:sp>
    </p:spTree>
    <p:extLst>
      <p:ext uri="{BB962C8B-B14F-4D97-AF65-F5344CB8AC3E}">
        <p14:creationId xmlns:p14="http://schemas.microsoft.com/office/powerpoint/2010/main" val="23020059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DB35-E3C0-8641-9940-EEBC3D8D7DC5}"/>
              </a:ext>
            </a:extLst>
          </p:cNvPr>
          <p:cNvSpPr>
            <a:spLocks noGrp="1"/>
          </p:cNvSpPr>
          <p:nvPr>
            <p:ph type="title"/>
          </p:nvPr>
        </p:nvSpPr>
        <p:spPr/>
        <p:txBody>
          <a:bodyPr/>
          <a:lstStyle/>
          <a:p>
            <a:r>
              <a:rPr lang="en-US" dirty="0"/>
              <a:t>Before we go on</a:t>
            </a:r>
          </a:p>
        </p:txBody>
      </p:sp>
      <p:sp>
        <p:nvSpPr>
          <p:cNvPr id="3" name="Content Placeholder 2">
            <a:extLst>
              <a:ext uri="{FF2B5EF4-FFF2-40B4-BE49-F238E27FC236}">
                <a16:creationId xmlns:a16="http://schemas.microsoft.com/office/drawing/2014/main" id="{1FB8920A-0FAF-0744-8348-3DEB69DB5318}"/>
              </a:ext>
            </a:extLst>
          </p:cNvPr>
          <p:cNvSpPr>
            <a:spLocks noGrp="1"/>
          </p:cNvSpPr>
          <p:nvPr>
            <p:ph idx="1"/>
          </p:nvPr>
        </p:nvSpPr>
        <p:spPr/>
        <p:txBody>
          <a:bodyPr/>
          <a:lstStyle/>
          <a:p>
            <a:r>
              <a:rPr lang="en-US" dirty="0"/>
              <a:t>No it is not a cell phone!!!!!</a:t>
            </a:r>
          </a:p>
          <a:p>
            <a:r>
              <a:rPr lang="en-US" dirty="0"/>
              <a:t>In order to discuss FPGAs it is necessary to appreciate the ability to take a pile of gates and optimize their relationships.</a:t>
            </a:r>
          </a:p>
          <a:p>
            <a:pPr marL="0" indent="0">
              <a:buNone/>
            </a:pPr>
            <a:endParaRPr lang="en-US" dirty="0"/>
          </a:p>
          <a:p>
            <a:r>
              <a:rPr lang="en-US" dirty="0"/>
              <a:t>FPGAs allow you to connect webs of gates to make almost anything.</a:t>
            </a:r>
          </a:p>
          <a:p>
            <a:r>
              <a:rPr lang="en-US" dirty="0"/>
              <a:t>THEY ARE EVERYWHERE AND YOU CAN MAKE A LOT OF MONEY WORKING WITH THEM</a:t>
            </a:r>
          </a:p>
          <a:p>
            <a:endParaRPr lang="en-US" dirty="0"/>
          </a:p>
        </p:txBody>
      </p:sp>
    </p:spTree>
    <p:extLst>
      <p:ext uri="{BB962C8B-B14F-4D97-AF65-F5344CB8AC3E}">
        <p14:creationId xmlns:p14="http://schemas.microsoft.com/office/powerpoint/2010/main" val="42393016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DB35-E3C0-8641-9940-EEBC3D8D7DC5}"/>
              </a:ext>
            </a:extLst>
          </p:cNvPr>
          <p:cNvSpPr>
            <a:spLocks noGrp="1"/>
          </p:cNvSpPr>
          <p:nvPr>
            <p:ph type="title"/>
          </p:nvPr>
        </p:nvSpPr>
        <p:spPr/>
        <p:txBody>
          <a:bodyPr/>
          <a:lstStyle/>
          <a:p>
            <a:r>
              <a:rPr lang="en-US" dirty="0"/>
              <a:t>Before we go on</a:t>
            </a:r>
          </a:p>
        </p:txBody>
      </p:sp>
      <p:sp>
        <p:nvSpPr>
          <p:cNvPr id="3" name="Content Placeholder 2">
            <a:extLst>
              <a:ext uri="{FF2B5EF4-FFF2-40B4-BE49-F238E27FC236}">
                <a16:creationId xmlns:a16="http://schemas.microsoft.com/office/drawing/2014/main" id="{1FB8920A-0FAF-0744-8348-3DEB69DB5318}"/>
              </a:ext>
            </a:extLst>
          </p:cNvPr>
          <p:cNvSpPr>
            <a:spLocks noGrp="1"/>
          </p:cNvSpPr>
          <p:nvPr>
            <p:ph idx="1"/>
          </p:nvPr>
        </p:nvSpPr>
        <p:spPr/>
        <p:txBody>
          <a:bodyPr/>
          <a:lstStyle/>
          <a:p>
            <a:r>
              <a:rPr lang="en-US" dirty="0"/>
              <a:t>I hope you all will get a masters degree and take Byron Gao’s Formal Languages class.  There you will use </a:t>
            </a:r>
            <a:r>
              <a:rPr lang="en-US" dirty="0" err="1"/>
              <a:t>boolean</a:t>
            </a:r>
            <a:r>
              <a:rPr lang="en-US" dirty="0"/>
              <a:t> algebra rules to study all sorts of interesting things like Turing Machines and NP Hard problems.  </a:t>
            </a:r>
          </a:p>
        </p:txBody>
      </p:sp>
    </p:spTree>
    <p:extLst>
      <p:ext uri="{BB962C8B-B14F-4D97-AF65-F5344CB8AC3E}">
        <p14:creationId xmlns:p14="http://schemas.microsoft.com/office/powerpoint/2010/main" val="3086816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DB35-E3C0-8641-9940-EEBC3D8D7DC5}"/>
              </a:ext>
            </a:extLst>
          </p:cNvPr>
          <p:cNvSpPr>
            <a:spLocks noGrp="1"/>
          </p:cNvSpPr>
          <p:nvPr>
            <p:ph type="title"/>
          </p:nvPr>
        </p:nvSpPr>
        <p:spPr/>
        <p:txBody>
          <a:bodyPr/>
          <a:lstStyle/>
          <a:p>
            <a:r>
              <a:rPr lang="en-US" dirty="0"/>
              <a:t>Before we go on</a:t>
            </a:r>
          </a:p>
        </p:txBody>
      </p:sp>
      <p:sp>
        <p:nvSpPr>
          <p:cNvPr id="3" name="Content Placeholder 2">
            <a:extLst>
              <a:ext uri="{FF2B5EF4-FFF2-40B4-BE49-F238E27FC236}">
                <a16:creationId xmlns:a16="http://schemas.microsoft.com/office/drawing/2014/main" id="{1FB8920A-0FAF-0744-8348-3DEB69DB5318}"/>
              </a:ext>
            </a:extLst>
          </p:cNvPr>
          <p:cNvSpPr>
            <a:spLocks noGrp="1"/>
          </p:cNvSpPr>
          <p:nvPr>
            <p:ph idx="1"/>
          </p:nvPr>
        </p:nvSpPr>
        <p:spPr/>
        <p:txBody>
          <a:bodyPr/>
          <a:lstStyle/>
          <a:p>
            <a:r>
              <a:rPr lang="en-US" dirty="0"/>
              <a:t>So, although I am not going to spend much time on this, be aware that these rules exist, do the </a:t>
            </a:r>
            <a:r>
              <a:rPr lang="en-US" dirty="0" err="1"/>
              <a:t>zybook</a:t>
            </a:r>
            <a:r>
              <a:rPr lang="en-US" dirty="0"/>
              <a:t> exercises and get some practice and remember where to look when you are studying FPGAs which everyone of you should do anyway.</a:t>
            </a:r>
          </a:p>
        </p:txBody>
      </p:sp>
    </p:spTree>
    <p:extLst>
      <p:ext uri="{BB962C8B-B14F-4D97-AF65-F5344CB8AC3E}">
        <p14:creationId xmlns:p14="http://schemas.microsoft.com/office/powerpoint/2010/main" val="37162821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895600" y="228600"/>
            <a:ext cx="7772400" cy="1143000"/>
          </a:xfrm>
        </p:spPr>
        <p:txBody>
          <a:bodyPr/>
          <a:lstStyle/>
          <a:p>
            <a:pPr eaLnBrk="1" hangingPunct="1"/>
            <a:r>
              <a:rPr lang="en-US" dirty="0"/>
              <a:t>Boolean Algebra—How Many Rules?</a:t>
            </a:r>
          </a:p>
        </p:txBody>
      </p:sp>
      <p:sp>
        <p:nvSpPr>
          <p:cNvPr id="11267" name="Rectangle 3"/>
          <p:cNvSpPr>
            <a:spLocks noGrp="1" noChangeArrowheads="1"/>
          </p:cNvSpPr>
          <p:nvPr>
            <p:ph idx="1"/>
          </p:nvPr>
        </p:nvSpPr>
        <p:spPr>
          <a:xfrm>
            <a:off x="2667000" y="1676400"/>
            <a:ext cx="7772400" cy="4800600"/>
          </a:xfrm>
        </p:spPr>
        <p:txBody>
          <a:bodyPr/>
          <a:lstStyle/>
          <a:p>
            <a:pPr lvl="1" eaLnBrk="1" hangingPunct="1"/>
            <a:r>
              <a:rPr lang="en-US" sz="2800" dirty="0"/>
              <a:t>8 axioms</a:t>
            </a:r>
          </a:p>
          <a:p>
            <a:pPr lvl="1" eaLnBrk="1" hangingPunct="1"/>
            <a:r>
              <a:rPr lang="en-US" sz="2800" dirty="0"/>
              <a:t>9 single-variable theorems</a:t>
            </a:r>
          </a:p>
          <a:p>
            <a:pPr lvl="1" eaLnBrk="1" hangingPunct="1"/>
            <a:r>
              <a:rPr lang="en-US" sz="2800" dirty="0"/>
              <a:t>16 two- and three-variable properties</a:t>
            </a:r>
          </a:p>
          <a:p>
            <a:pPr eaLnBrk="1" hangingPunct="1"/>
            <a:r>
              <a:rPr lang="en-US" sz="2800" dirty="0"/>
              <a:t>But many of the rules can be derived from others, so you could get by with a much smaller set.</a:t>
            </a:r>
          </a:p>
          <a:p>
            <a:pPr eaLnBrk="1" hangingPunct="1"/>
            <a:r>
              <a:rPr lang="en-US" sz="2800" dirty="0"/>
              <a:t>OH GOD, I KNOW  - axioms</a:t>
            </a:r>
          </a:p>
        </p:txBody>
      </p:sp>
      <p:sp>
        <p:nvSpPr>
          <p:cNvPr id="11268" name="Text Box 4"/>
          <p:cNvSpPr txBox="1">
            <a:spLocks noChangeArrowheads="1"/>
          </p:cNvSpPr>
          <p:nvPr/>
        </p:nvSpPr>
        <p:spPr bwMode="auto">
          <a:xfrm>
            <a:off x="10134600" y="6400800"/>
            <a:ext cx="381000" cy="304800"/>
          </a:xfrm>
          <a:prstGeom prst="rect">
            <a:avLst/>
          </a:prstGeom>
          <a:noFill/>
          <a:ln w="9525">
            <a:noFill/>
            <a:miter lim="800000"/>
            <a:headEnd/>
            <a:tailEnd/>
          </a:ln>
        </p:spPr>
        <p:txBody>
          <a:bodyPr>
            <a:spAutoFit/>
          </a:bodyPr>
          <a:lstStyle/>
          <a:p>
            <a:pPr eaLnBrk="0" fontAlgn="base" hangingPunct="0">
              <a:spcBef>
                <a:spcPct val="50000"/>
              </a:spcBef>
              <a:spcAft>
                <a:spcPct val="0"/>
              </a:spcAft>
            </a:pPr>
            <a:endParaRPr lang="en-US" sz="1400">
              <a:solidFill>
                <a:srgbClr val="000000"/>
              </a:solidFill>
              <a:latin typeface="Times New Roman" pitchFamily="18" charset="0"/>
              <a:cs typeface="Arial" pitchFamily="34" charset="0"/>
            </a:endParaRPr>
          </a:p>
        </p:txBody>
      </p:sp>
    </p:spTree>
    <p:extLst>
      <p:ext uri="{BB962C8B-B14F-4D97-AF65-F5344CB8AC3E}">
        <p14:creationId xmlns:p14="http://schemas.microsoft.com/office/powerpoint/2010/main" val="15735545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895600" y="228600"/>
            <a:ext cx="7772400" cy="1143000"/>
          </a:xfrm>
        </p:spPr>
        <p:txBody>
          <a:bodyPr/>
          <a:lstStyle/>
          <a:p>
            <a:pPr eaLnBrk="1" hangingPunct="1"/>
            <a:r>
              <a:rPr lang="en-US" dirty="0"/>
              <a:t>Operator Precedence</a:t>
            </a:r>
          </a:p>
        </p:txBody>
      </p:sp>
      <p:sp>
        <p:nvSpPr>
          <p:cNvPr id="11267" name="Rectangle 3"/>
          <p:cNvSpPr>
            <a:spLocks noGrp="1" noChangeArrowheads="1"/>
          </p:cNvSpPr>
          <p:nvPr>
            <p:ph idx="1"/>
          </p:nvPr>
        </p:nvSpPr>
        <p:spPr>
          <a:xfrm>
            <a:off x="2667000" y="1676400"/>
            <a:ext cx="7772400" cy="4800600"/>
          </a:xfrm>
        </p:spPr>
        <p:txBody>
          <a:bodyPr/>
          <a:lstStyle/>
          <a:p>
            <a:pPr eaLnBrk="1" hangingPunct="1"/>
            <a:r>
              <a:rPr lang="en-US" sz="2800" b="1" dirty="0"/>
              <a:t>Operator precedence</a:t>
            </a:r>
            <a:r>
              <a:rPr lang="en-US" sz="2800" dirty="0"/>
              <a:t> is what you probably know as “order of operations” from your math classes.</a:t>
            </a:r>
          </a:p>
          <a:p>
            <a:pPr lvl="1" eaLnBrk="1" hangingPunct="1"/>
            <a:r>
              <a:rPr lang="en-US" sz="2400" dirty="0"/>
              <a:t>You learned in math classes that multiplication has a higher precedence than addition.</a:t>
            </a:r>
          </a:p>
          <a:p>
            <a:pPr lvl="1" eaLnBrk="1" hangingPunct="1"/>
            <a:r>
              <a:rPr lang="en-US" sz="2400" dirty="0"/>
              <a:t>Example: 4 + 2 · 6 = 48, not 36.</a:t>
            </a:r>
          </a:p>
          <a:p>
            <a:pPr lvl="1" eaLnBrk="1" hangingPunct="1"/>
            <a:r>
              <a:rPr lang="en-US" sz="2400" dirty="0"/>
              <a:t>You also learned that you can use parentheses to override this normal order</a:t>
            </a:r>
          </a:p>
          <a:p>
            <a:pPr lvl="1" eaLnBrk="1" hangingPunct="1"/>
            <a:r>
              <a:rPr lang="en-US" sz="2400" dirty="0"/>
              <a:t>Example: (4 + 2) · 6 = 36, not 48.</a:t>
            </a:r>
          </a:p>
        </p:txBody>
      </p:sp>
      <p:sp>
        <p:nvSpPr>
          <p:cNvPr id="11268" name="Text Box 4"/>
          <p:cNvSpPr txBox="1">
            <a:spLocks noChangeArrowheads="1"/>
          </p:cNvSpPr>
          <p:nvPr/>
        </p:nvSpPr>
        <p:spPr bwMode="auto">
          <a:xfrm>
            <a:off x="10134600" y="6400800"/>
            <a:ext cx="381000" cy="304800"/>
          </a:xfrm>
          <a:prstGeom prst="rect">
            <a:avLst/>
          </a:prstGeom>
          <a:noFill/>
          <a:ln w="9525">
            <a:noFill/>
            <a:miter lim="800000"/>
            <a:headEnd/>
            <a:tailEnd/>
          </a:ln>
        </p:spPr>
        <p:txBody>
          <a:bodyPr>
            <a:spAutoFit/>
          </a:bodyPr>
          <a:lstStyle/>
          <a:p>
            <a:pPr eaLnBrk="0" fontAlgn="base" hangingPunct="0">
              <a:spcBef>
                <a:spcPct val="50000"/>
              </a:spcBef>
              <a:spcAft>
                <a:spcPct val="0"/>
              </a:spcAft>
            </a:pPr>
            <a:endParaRPr lang="en-US" sz="1400">
              <a:solidFill>
                <a:srgbClr val="000000"/>
              </a:solidFill>
              <a:latin typeface="Times New Roman" pitchFamily="18" charset="0"/>
              <a:cs typeface="Arial" pitchFamily="34" charset="0"/>
            </a:endParaRPr>
          </a:p>
        </p:txBody>
      </p:sp>
    </p:spTree>
    <p:extLst>
      <p:ext uri="{BB962C8B-B14F-4D97-AF65-F5344CB8AC3E}">
        <p14:creationId xmlns:p14="http://schemas.microsoft.com/office/powerpoint/2010/main" val="3316047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895600" y="228600"/>
            <a:ext cx="7772400" cy="1143000"/>
          </a:xfrm>
        </p:spPr>
        <p:txBody>
          <a:bodyPr/>
          <a:lstStyle/>
          <a:p>
            <a:pPr eaLnBrk="1" hangingPunct="1"/>
            <a:r>
              <a:rPr lang="en-US" dirty="0"/>
              <a:t>Operator Precedence (Cont’d.)</a:t>
            </a:r>
          </a:p>
        </p:txBody>
      </p:sp>
      <p:sp>
        <p:nvSpPr>
          <p:cNvPr id="11267" name="Rectangle 3"/>
          <p:cNvSpPr>
            <a:spLocks noGrp="1" noChangeArrowheads="1"/>
          </p:cNvSpPr>
          <p:nvPr>
            <p:ph idx="1"/>
          </p:nvPr>
        </p:nvSpPr>
        <p:spPr>
          <a:xfrm>
            <a:off x="2667000" y="1676400"/>
            <a:ext cx="7772400" cy="4800600"/>
          </a:xfrm>
        </p:spPr>
        <p:txBody>
          <a:bodyPr/>
          <a:lstStyle/>
          <a:p>
            <a:pPr eaLnBrk="1" hangingPunct="1"/>
            <a:r>
              <a:rPr lang="en-US" sz="2800" dirty="0"/>
              <a:t>In Boolean algebra the precedence of the three operators from highest to lowest is:</a:t>
            </a:r>
          </a:p>
          <a:p>
            <a:pPr marL="914400" lvl="1" indent="-457200" eaLnBrk="1" hangingPunct="1">
              <a:buFont typeface="+mj-lt"/>
              <a:buAutoNum type="arabicPeriod"/>
            </a:pPr>
            <a:r>
              <a:rPr lang="en-US" sz="2400" dirty="0"/>
              <a:t>   (NOT)</a:t>
            </a:r>
          </a:p>
          <a:p>
            <a:pPr marL="914400" lvl="1" indent="-457200" eaLnBrk="1" hangingPunct="1">
              <a:buFont typeface="+mj-lt"/>
              <a:buAutoNum type="arabicPeriod"/>
            </a:pPr>
            <a:r>
              <a:rPr lang="en-US" sz="2400" dirty="0"/>
              <a:t>· (AND)</a:t>
            </a:r>
          </a:p>
          <a:p>
            <a:pPr marL="914400" lvl="1" indent="-457200" eaLnBrk="1" hangingPunct="1">
              <a:buFont typeface="+mj-lt"/>
              <a:buAutoNum type="arabicPeriod"/>
            </a:pPr>
            <a:r>
              <a:rPr lang="en-US" sz="2400" dirty="0"/>
              <a:t>+ (OR)</a:t>
            </a:r>
          </a:p>
          <a:p>
            <a:pPr marL="514350" indent="-457200" eaLnBrk="1" hangingPunct="1"/>
            <a:r>
              <a:rPr lang="en-US" sz="2800" dirty="0"/>
              <a:t>Just as in your math classes, we can use parentheses to override this order.</a:t>
            </a:r>
          </a:p>
        </p:txBody>
      </p:sp>
      <p:sp>
        <p:nvSpPr>
          <p:cNvPr id="11268" name="Text Box 4"/>
          <p:cNvSpPr txBox="1">
            <a:spLocks noChangeArrowheads="1"/>
          </p:cNvSpPr>
          <p:nvPr/>
        </p:nvSpPr>
        <p:spPr bwMode="auto">
          <a:xfrm>
            <a:off x="10134600" y="6400800"/>
            <a:ext cx="381000" cy="304800"/>
          </a:xfrm>
          <a:prstGeom prst="rect">
            <a:avLst/>
          </a:prstGeom>
          <a:noFill/>
          <a:ln w="9525">
            <a:noFill/>
            <a:miter lim="800000"/>
            <a:headEnd/>
            <a:tailEnd/>
          </a:ln>
        </p:spPr>
        <p:txBody>
          <a:bodyPr>
            <a:spAutoFit/>
          </a:bodyPr>
          <a:lstStyle/>
          <a:p>
            <a:pPr eaLnBrk="0" fontAlgn="base" hangingPunct="0">
              <a:spcBef>
                <a:spcPct val="50000"/>
              </a:spcBef>
              <a:spcAft>
                <a:spcPct val="0"/>
              </a:spcAft>
            </a:pPr>
            <a:endParaRPr lang="en-US" sz="1400">
              <a:solidFill>
                <a:srgbClr val="000000"/>
              </a:solidFill>
              <a:latin typeface="Times New Roman" pitchFamily="18" charset="0"/>
              <a:cs typeface="Arial" pitchFamily="34" charset="0"/>
            </a:endParaRPr>
          </a:p>
        </p:txBody>
      </p:sp>
      <p:sp>
        <p:nvSpPr>
          <p:cNvPr id="5" name="Line 19"/>
          <p:cNvSpPr>
            <a:spLocks noChangeShapeType="1"/>
          </p:cNvSpPr>
          <p:nvPr/>
        </p:nvSpPr>
        <p:spPr bwMode="auto">
          <a:xfrm>
            <a:off x="3581401" y="3200400"/>
            <a:ext cx="343501"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Tree>
    <p:extLst>
      <p:ext uri="{BB962C8B-B14F-4D97-AF65-F5344CB8AC3E}">
        <p14:creationId xmlns:p14="http://schemas.microsoft.com/office/powerpoint/2010/main" val="91314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895600" y="228600"/>
            <a:ext cx="7772400" cy="1143000"/>
          </a:xfrm>
        </p:spPr>
        <p:txBody>
          <a:bodyPr/>
          <a:lstStyle/>
          <a:p>
            <a:pPr eaLnBrk="1" hangingPunct="1"/>
            <a:r>
              <a:rPr lang="en-US" dirty="0"/>
              <a:t>Operator Precedence: Example</a:t>
            </a:r>
          </a:p>
        </p:txBody>
      </p:sp>
      <p:sp>
        <p:nvSpPr>
          <p:cNvPr id="11267" name="Rectangle 3"/>
          <p:cNvSpPr>
            <a:spLocks noGrp="1" noChangeArrowheads="1"/>
          </p:cNvSpPr>
          <p:nvPr>
            <p:ph idx="1"/>
          </p:nvPr>
        </p:nvSpPr>
        <p:spPr>
          <a:xfrm>
            <a:off x="2438400" y="1676400"/>
            <a:ext cx="8001000" cy="4800600"/>
          </a:xfrm>
        </p:spPr>
        <p:txBody>
          <a:bodyPr/>
          <a:lstStyle/>
          <a:p>
            <a:pPr eaLnBrk="1" hangingPunct="1"/>
            <a:r>
              <a:rPr lang="en-US" sz="2800" dirty="0"/>
              <a:t>Consider the expression </a:t>
            </a:r>
          </a:p>
          <a:p>
            <a:pPr marL="0" indent="0" algn="ctr" eaLnBrk="1" hangingPunct="1">
              <a:buNone/>
            </a:pPr>
            <a:r>
              <a:rPr lang="en-US" sz="2800" i="1" dirty="0"/>
              <a:t>x + y · z</a:t>
            </a:r>
          </a:p>
          <a:p>
            <a:pPr lvl="1" eaLnBrk="1" hangingPunct="1"/>
            <a:r>
              <a:rPr lang="en-US" sz="2400" dirty="0"/>
              <a:t>First we </a:t>
            </a:r>
            <a:r>
              <a:rPr lang="en-US" sz="2400" dirty="0">
                <a:solidFill>
                  <a:srgbClr val="FF0000"/>
                </a:solidFill>
              </a:rPr>
              <a:t>complement</a:t>
            </a:r>
            <a:r>
              <a:rPr lang="en-US" sz="2400" dirty="0"/>
              <a:t> </a:t>
            </a:r>
            <a:r>
              <a:rPr lang="en-US" sz="2400" i="1" dirty="0" err="1"/>
              <a:t>y</a:t>
            </a:r>
            <a:r>
              <a:rPr lang="en-US" sz="2400" dirty="0"/>
              <a:t>. (invert , NOT)</a:t>
            </a:r>
          </a:p>
          <a:p>
            <a:pPr lvl="1" eaLnBrk="1" hangingPunct="1"/>
            <a:r>
              <a:rPr lang="en-US" sz="2400" dirty="0"/>
              <a:t>Then we AND the result with </a:t>
            </a:r>
            <a:r>
              <a:rPr lang="en-US" sz="2400" i="1" dirty="0"/>
              <a:t>z</a:t>
            </a:r>
            <a:r>
              <a:rPr lang="en-US" sz="2400" dirty="0"/>
              <a:t>.</a:t>
            </a:r>
          </a:p>
          <a:p>
            <a:pPr lvl="1" eaLnBrk="1" hangingPunct="1"/>
            <a:r>
              <a:rPr lang="en-US" sz="2400" dirty="0"/>
              <a:t>Then we OR the result with </a:t>
            </a:r>
            <a:r>
              <a:rPr lang="en-US" sz="2400" i="1" dirty="0"/>
              <a:t>x</a:t>
            </a:r>
            <a:r>
              <a:rPr lang="en-US" sz="2400" dirty="0"/>
              <a:t>.  In gates:</a:t>
            </a:r>
          </a:p>
          <a:p>
            <a:pPr eaLnBrk="1" hangingPunct="1"/>
            <a:endParaRPr lang="en-US" sz="2800" dirty="0"/>
          </a:p>
          <a:p>
            <a:pPr eaLnBrk="1" hangingPunct="1"/>
            <a:endParaRPr lang="en-US" sz="2800" dirty="0"/>
          </a:p>
          <a:p>
            <a:pPr eaLnBrk="1" hangingPunct="1"/>
            <a:endParaRPr lang="en-US" sz="2800" dirty="0"/>
          </a:p>
          <a:p>
            <a:pPr eaLnBrk="1" hangingPunct="1"/>
            <a:r>
              <a:rPr lang="en-US" sz="2800" dirty="0"/>
              <a:t>How would it differ if the expression were</a:t>
            </a:r>
          </a:p>
          <a:p>
            <a:pPr marL="0" indent="0" algn="ctr" eaLnBrk="1" hangingPunct="1">
              <a:buNone/>
            </a:pPr>
            <a:r>
              <a:rPr lang="en-US" sz="2800" i="1" dirty="0"/>
              <a:t>(x + y ) · z</a:t>
            </a:r>
          </a:p>
        </p:txBody>
      </p:sp>
      <p:sp>
        <p:nvSpPr>
          <p:cNvPr id="11268" name="Text Box 4"/>
          <p:cNvSpPr txBox="1">
            <a:spLocks noChangeArrowheads="1"/>
          </p:cNvSpPr>
          <p:nvPr/>
        </p:nvSpPr>
        <p:spPr bwMode="auto">
          <a:xfrm>
            <a:off x="10134600" y="6400800"/>
            <a:ext cx="381000" cy="304800"/>
          </a:xfrm>
          <a:prstGeom prst="rect">
            <a:avLst/>
          </a:prstGeom>
          <a:noFill/>
          <a:ln w="9525">
            <a:noFill/>
            <a:miter lim="800000"/>
            <a:headEnd/>
            <a:tailEnd/>
          </a:ln>
        </p:spPr>
        <p:txBody>
          <a:bodyPr>
            <a:spAutoFit/>
          </a:bodyPr>
          <a:lstStyle/>
          <a:p>
            <a:pPr eaLnBrk="0" fontAlgn="base" hangingPunct="0">
              <a:spcBef>
                <a:spcPct val="50000"/>
              </a:spcBef>
              <a:spcAft>
                <a:spcPct val="0"/>
              </a:spcAft>
            </a:pPr>
            <a:endParaRPr lang="en-US" sz="1400">
              <a:solidFill>
                <a:srgbClr val="000000"/>
              </a:solidFill>
              <a:latin typeface="Times New Roman" pitchFamily="18" charset="0"/>
              <a:cs typeface="Arial" pitchFamily="34" charset="0"/>
            </a:endParaRPr>
          </a:p>
        </p:txBody>
      </p:sp>
      <p:grpSp>
        <p:nvGrpSpPr>
          <p:cNvPr id="5" name="Group 4"/>
          <p:cNvGrpSpPr/>
          <p:nvPr/>
        </p:nvGrpSpPr>
        <p:grpSpPr>
          <a:xfrm>
            <a:off x="4938433" y="4793823"/>
            <a:ext cx="1566675" cy="741118"/>
            <a:chOff x="4042896" y="1715660"/>
            <a:chExt cx="1566675" cy="741118"/>
          </a:xfrm>
        </p:grpSpPr>
        <p:cxnSp>
          <p:nvCxnSpPr>
            <p:cNvPr id="6" name="Straight Connector 5"/>
            <p:cNvCxnSpPr/>
            <p:nvPr/>
          </p:nvCxnSpPr>
          <p:spPr>
            <a:xfrm flipV="1">
              <a:off x="4042896" y="2266407"/>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042896" y="1903059"/>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346318" y="2086964"/>
              <a:ext cx="263253"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elay 68"/>
            <p:cNvSpPr/>
            <p:nvPr/>
          </p:nvSpPr>
          <p:spPr>
            <a:xfrm>
              <a:off x="4451796" y="1715660"/>
              <a:ext cx="882699" cy="741118"/>
            </a:xfrm>
            <a:prstGeom prst="flowChartDelay">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latin typeface="Verdana"/>
                <a:cs typeface="Arial"/>
              </a:endParaRPr>
            </a:p>
          </p:txBody>
        </p:sp>
      </p:grpSp>
      <p:cxnSp>
        <p:nvCxnSpPr>
          <p:cNvPr id="3" name="Straight Connector 2"/>
          <p:cNvCxnSpPr/>
          <p:nvPr/>
        </p:nvCxnSpPr>
        <p:spPr>
          <a:xfrm>
            <a:off x="3793428" y="5344570"/>
            <a:ext cx="114500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3795174" y="4690609"/>
            <a:ext cx="1143259" cy="594404"/>
            <a:chOff x="379248" y="5807937"/>
            <a:chExt cx="1448058" cy="752875"/>
          </a:xfrm>
        </p:grpSpPr>
        <p:cxnSp>
          <p:nvCxnSpPr>
            <p:cNvPr id="12" name="Straight Connector 11"/>
            <p:cNvCxnSpPr/>
            <p:nvPr/>
          </p:nvCxnSpPr>
          <p:spPr>
            <a:xfrm flipV="1">
              <a:off x="379248" y="6187166"/>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563383" y="6183730"/>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446530" y="6125012"/>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latin typeface="Verdana"/>
                <a:cs typeface="Arial"/>
              </a:endParaRPr>
            </a:p>
          </p:txBody>
        </p:sp>
        <p:sp>
          <p:nvSpPr>
            <p:cNvPr id="15" name="Triangle 100"/>
            <p:cNvSpPr/>
            <p:nvPr/>
          </p:nvSpPr>
          <p:spPr>
            <a:xfrm rot="5400000">
              <a:off x="733521" y="5859860"/>
              <a:ext cx="752875" cy="649030"/>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latin typeface="Verdana"/>
                <a:cs typeface="Arial"/>
              </a:endParaRPr>
            </a:p>
          </p:txBody>
        </p:sp>
      </p:grpSp>
      <p:grpSp>
        <p:nvGrpSpPr>
          <p:cNvPr id="17" name="Group 16"/>
          <p:cNvGrpSpPr/>
          <p:nvPr/>
        </p:nvGrpSpPr>
        <p:grpSpPr>
          <a:xfrm>
            <a:off x="6477962" y="4619422"/>
            <a:ext cx="1599238" cy="723601"/>
            <a:chOff x="3675121" y="3048834"/>
            <a:chExt cx="1599238" cy="723601"/>
          </a:xfrm>
        </p:grpSpPr>
        <p:cxnSp>
          <p:nvCxnSpPr>
            <p:cNvPr id="18" name="Straight Connector 17"/>
            <p:cNvCxnSpPr/>
            <p:nvPr/>
          </p:nvCxnSpPr>
          <p:spPr>
            <a:xfrm flipV="1">
              <a:off x="3675121" y="3596937"/>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675121" y="3233589"/>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010436" y="3412939"/>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3990333" y="3048834"/>
              <a:ext cx="1016928" cy="723601"/>
              <a:chOff x="3990333" y="3048834"/>
              <a:chExt cx="1016928" cy="723601"/>
            </a:xfrm>
          </p:grpSpPr>
          <p:sp>
            <p:nvSpPr>
              <p:cNvPr id="22" name="Stored Data 71"/>
              <p:cNvSpPr/>
              <p:nvPr/>
            </p:nvSpPr>
            <p:spPr>
              <a:xfrm rot="10800000">
                <a:off x="3997592" y="3048854"/>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latin typeface="Verdana"/>
                  <a:cs typeface="Arial"/>
                </a:endParaRPr>
              </a:p>
            </p:txBody>
          </p:sp>
          <p:sp>
            <p:nvSpPr>
              <p:cNvPr id="23" name="Stored Data 71"/>
              <p:cNvSpPr/>
              <p:nvPr/>
            </p:nvSpPr>
            <p:spPr>
              <a:xfrm rot="10800000">
                <a:off x="3990333" y="3048834"/>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latin typeface="Verdana"/>
                  <a:cs typeface="Arial"/>
                </a:endParaRPr>
              </a:p>
            </p:txBody>
          </p:sp>
        </p:grpSp>
      </p:grpSp>
      <p:cxnSp>
        <p:nvCxnSpPr>
          <p:cNvPr id="10" name="Elbow Connector 9"/>
          <p:cNvCxnSpPr/>
          <p:nvPr/>
        </p:nvCxnSpPr>
        <p:spPr>
          <a:xfrm rot="10800000">
            <a:off x="3643034" y="4343400"/>
            <a:ext cx="2862075" cy="460776"/>
          </a:xfrm>
          <a:prstGeom prst="bentConnector3">
            <a:avLst>
              <a:gd name="adj1" fmla="val 10634"/>
            </a:avLst>
          </a:prstGeom>
          <a:ln w="28575"/>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262032" y="4038600"/>
            <a:ext cx="397866" cy="523220"/>
          </a:xfrm>
          <a:prstGeom prst="rect">
            <a:avLst/>
          </a:prstGeom>
          <a:noFill/>
        </p:spPr>
        <p:txBody>
          <a:bodyPr wrap="none" rtlCol="0">
            <a:spAutoFit/>
          </a:bodyPr>
          <a:lstStyle/>
          <a:p>
            <a:pPr fontAlgn="base">
              <a:spcBef>
                <a:spcPct val="0"/>
              </a:spcBef>
              <a:spcAft>
                <a:spcPct val="0"/>
              </a:spcAft>
            </a:pPr>
            <a:r>
              <a:rPr lang="en-US" sz="2800" i="1" dirty="0">
                <a:solidFill>
                  <a:srgbClr val="000000"/>
                </a:solidFill>
                <a:latin typeface="Verdana" pitchFamily="34" charset="0"/>
                <a:cs typeface="Arial" pitchFamily="34" charset="0"/>
              </a:rPr>
              <a:t>x</a:t>
            </a:r>
          </a:p>
        </p:txBody>
      </p:sp>
      <p:sp>
        <p:nvSpPr>
          <p:cNvPr id="28" name="TextBox 27"/>
          <p:cNvSpPr txBox="1"/>
          <p:nvPr/>
        </p:nvSpPr>
        <p:spPr>
          <a:xfrm>
            <a:off x="3245166" y="4658380"/>
            <a:ext cx="396262" cy="523220"/>
          </a:xfrm>
          <a:prstGeom prst="rect">
            <a:avLst/>
          </a:prstGeom>
          <a:noFill/>
        </p:spPr>
        <p:txBody>
          <a:bodyPr wrap="none" rtlCol="0">
            <a:spAutoFit/>
          </a:bodyPr>
          <a:lstStyle/>
          <a:p>
            <a:pPr fontAlgn="base">
              <a:spcBef>
                <a:spcPct val="0"/>
              </a:spcBef>
              <a:spcAft>
                <a:spcPct val="0"/>
              </a:spcAft>
            </a:pPr>
            <a:r>
              <a:rPr lang="en-US" sz="2800" i="1" dirty="0">
                <a:solidFill>
                  <a:srgbClr val="000000"/>
                </a:solidFill>
                <a:latin typeface="Verdana" pitchFamily="34" charset="0"/>
                <a:cs typeface="Arial" pitchFamily="34" charset="0"/>
              </a:rPr>
              <a:t>y</a:t>
            </a:r>
          </a:p>
        </p:txBody>
      </p:sp>
      <p:sp>
        <p:nvSpPr>
          <p:cNvPr id="29" name="TextBox 28"/>
          <p:cNvSpPr txBox="1"/>
          <p:nvPr/>
        </p:nvSpPr>
        <p:spPr>
          <a:xfrm>
            <a:off x="3262032" y="4963180"/>
            <a:ext cx="373820" cy="523220"/>
          </a:xfrm>
          <a:prstGeom prst="rect">
            <a:avLst/>
          </a:prstGeom>
          <a:noFill/>
        </p:spPr>
        <p:txBody>
          <a:bodyPr wrap="none" rtlCol="0">
            <a:spAutoFit/>
          </a:bodyPr>
          <a:lstStyle/>
          <a:p>
            <a:pPr fontAlgn="base">
              <a:spcBef>
                <a:spcPct val="0"/>
              </a:spcBef>
              <a:spcAft>
                <a:spcPct val="0"/>
              </a:spcAft>
            </a:pPr>
            <a:r>
              <a:rPr lang="en-US" sz="2800" i="1" dirty="0">
                <a:solidFill>
                  <a:srgbClr val="000000"/>
                </a:solidFill>
                <a:latin typeface="Verdana" pitchFamily="34" charset="0"/>
                <a:cs typeface="Arial" pitchFamily="34" charset="0"/>
              </a:rPr>
              <a:t>z</a:t>
            </a:r>
          </a:p>
        </p:txBody>
      </p:sp>
      <p:sp>
        <p:nvSpPr>
          <p:cNvPr id="27" name="Line 19"/>
          <p:cNvSpPr>
            <a:spLocks noChangeShapeType="1"/>
          </p:cNvSpPr>
          <p:nvPr/>
        </p:nvSpPr>
        <p:spPr bwMode="auto">
          <a:xfrm>
            <a:off x="6381451" y="2286000"/>
            <a:ext cx="343501"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30" name="Line 19"/>
          <p:cNvSpPr>
            <a:spLocks noChangeShapeType="1"/>
          </p:cNvSpPr>
          <p:nvPr/>
        </p:nvSpPr>
        <p:spPr bwMode="auto">
          <a:xfrm>
            <a:off x="6323855" y="6148252"/>
            <a:ext cx="343501"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Tree>
    <p:extLst>
      <p:ext uri="{BB962C8B-B14F-4D97-AF65-F5344CB8AC3E}">
        <p14:creationId xmlns:p14="http://schemas.microsoft.com/office/powerpoint/2010/main" val="7892912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895600" y="228600"/>
            <a:ext cx="7772400" cy="1143000"/>
          </a:xfrm>
        </p:spPr>
        <p:txBody>
          <a:bodyPr/>
          <a:lstStyle/>
          <a:p>
            <a:pPr eaLnBrk="1" hangingPunct="1"/>
            <a:r>
              <a:rPr lang="en-US" dirty="0"/>
              <a:t>Rules of Boolean Algebra</a:t>
            </a:r>
          </a:p>
        </p:txBody>
      </p:sp>
      <p:sp>
        <p:nvSpPr>
          <p:cNvPr id="11268" name="Text Box 4"/>
          <p:cNvSpPr txBox="1">
            <a:spLocks noChangeArrowheads="1"/>
          </p:cNvSpPr>
          <p:nvPr/>
        </p:nvSpPr>
        <p:spPr bwMode="auto">
          <a:xfrm>
            <a:off x="10134600" y="6400800"/>
            <a:ext cx="381000" cy="304800"/>
          </a:xfrm>
          <a:prstGeom prst="rect">
            <a:avLst/>
          </a:prstGeom>
          <a:noFill/>
          <a:ln w="9525">
            <a:noFill/>
            <a:miter lim="800000"/>
            <a:headEnd/>
            <a:tailEnd/>
          </a:ln>
        </p:spPr>
        <p:txBody>
          <a:bodyPr>
            <a:spAutoFit/>
          </a:bodyPr>
          <a:lstStyle/>
          <a:p>
            <a:pPr eaLnBrk="0" fontAlgn="base" hangingPunct="0">
              <a:spcBef>
                <a:spcPct val="50000"/>
              </a:spcBef>
              <a:spcAft>
                <a:spcPct val="0"/>
              </a:spcAft>
            </a:pPr>
            <a:endParaRPr lang="en-US" sz="1400">
              <a:solidFill>
                <a:srgbClr val="000000"/>
              </a:solidFill>
              <a:latin typeface="Times New Roman" pitchFamily="18" charset="0"/>
              <a:cs typeface="Arial"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47246" y="1689800"/>
            <a:ext cx="2329295" cy="239856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201" y="4038601"/>
            <a:ext cx="1567295" cy="2710295"/>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r="34783"/>
          <a:stretch/>
        </p:blipFill>
        <p:spPr>
          <a:xfrm>
            <a:off x="5781676" y="1600200"/>
            <a:ext cx="3286125" cy="234315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62626" y="3857626"/>
            <a:ext cx="4829175" cy="2924175"/>
          </a:xfrm>
          <a:prstGeom prst="rect">
            <a:avLst/>
          </a:prstGeom>
        </p:spPr>
      </p:pic>
      <p:sp>
        <p:nvSpPr>
          <p:cNvPr id="10" name="TextBox 9"/>
          <p:cNvSpPr txBox="1"/>
          <p:nvPr/>
        </p:nvSpPr>
        <p:spPr>
          <a:xfrm>
            <a:off x="4419601" y="2362200"/>
            <a:ext cx="1026243" cy="369332"/>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Verdana" pitchFamily="34" charset="0"/>
                <a:cs typeface="Arial" pitchFamily="34" charset="0"/>
              </a:rPr>
              <a:t>Axioms</a:t>
            </a:r>
          </a:p>
        </p:txBody>
      </p:sp>
      <p:sp>
        <p:nvSpPr>
          <p:cNvPr id="13" name="TextBox 12"/>
          <p:cNvSpPr txBox="1"/>
          <p:nvPr/>
        </p:nvSpPr>
        <p:spPr>
          <a:xfrm>
            <a:off x="3864968" y="4736069"/>
            <a:ext cx="1926233" cy="646331"/>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Verdana" pitchFamily="34" charset="0"/>
                <a:cs typeface="Arial" pitchFamily="34" charset="0"/>
              </a:rPr>
              <a:t>Single-Variable</a:t>
            </a:r>
            <a:br>
              <a:rPr lang="en-US" dirty="0">
                <a:solidFill>
                  <a:srgbClr val="000000"/>
                </a:solidFill>
                <a:latin typeface="Verdana" pitchFamily="34" charset="0"/>
                <a:cs typeface="Arial" pitchFamily="34" charset="0"/>
              </a:rPr>
            </a:br>
            <a:r>
              <a:rPr lang="en-US" dirty="0">
                <a:solidFill>
                  <a:srgbClr val="000000"/>
                </a:solidFill>
                <a:latin typeface="Verdana" pitchFamily="34" charset="0"/>
                <a:cs typeface="Arial" pitchFamily="34" charset="0"/>
              </a:rPr>
              <a:t>Theorems</a:t>
            </a:r>
          </a:p>
        </p:txBody>
      </p:sp>
      <p:sp>
        <p:nvSpPr>
          <p:cNvPr id="14" name="TextBox 13"/>
          <p:cNvSpPr txBox="1"/>
          <p:nvPr/>
        </p:nvSpPr>
        <p:spPr>
          <a:xfrm>
            <a:off x="8229601" y="3657601"/>
            <a:ext cx="2366289" cy="646331"/>
          </a:xfrm>
          <a:prstGeom prst="rect">
            <a:avLst/>
          </a:prstGeom>
          <a:noFill/>
        </p:spPr>
        <p:txBody>
          <a:bodyPr wrap="none" rtlCol="0">
            <a:spAutoFit/>
          </a:bodyPr>
          <a:lstStyle/>
          <a:p>
            <a:pPr fontAlgn="base">
              <a:spcBef>
                <a:spcPct val="0"/>
              </a:spcBef>
              <a:spcAft>
                <a:spcPct val="0"/>
              </a:spcAft>
            </a:pPr>
            <a:r>
              <a:rPr lang="en-US" dirty="0">
                <a:solidFill>
                  <a:srgbClr val="000000"/>
                </a:solidFill>
                <a:latin typeface="Verdana" pitchFamily="34" charset="0"/>
                <a:cs typeface="Arial" pitchFamily="34" charset="0"/>
              </a:rPr>
              <a:t>Two- and Three-</a:t>
            </a:r>
            <a:br>
              <a:rPr lang="en-US" dirty="0">
                <a:solidFill>
                  <a:srgbClr val="000000"/>
                </a:solidFill>
                <a:latin typeface="Verdana" pitchFamily="34" charset="0"/>
                <a:cs typeface="Arial" pitchFamily="34" charset="0"/>
              </a:rPr>
            </a:br>
            <a:r>
              <a:rPr lang="en-US" dirty="0">
                <a:solidFill>
                  <a:srgbClr val="000000"/>
                </a:solidFill>
                <a:latin typeface="Verdana" pitchFamily="34" charset="0"/>
                <a:cs typeface="Arial" pitchFamily="34" charset="0"/>
              </a:rPr>
              <a:t>Variable Properties</a:t>
            </a:r>
          </a:p>
        </p:txBody>
      </p:sp>
    </p:spTree>
    <p:extLst>
      <p:ext uri="{BB962C8B-B14F-4D97-AF65-F5344CB8AC3E}">
        <p14:creationId xmlns:p14="http://schemas.microsoft.com/office/powerpoint/2010/main" val="78553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2438400" y="1143001"/>
            <a:ext cx="4607352" cy="461665"/>
          </a:xfrm>
          <a:prstGeom prst="rect">
            <a:avLst/>
          </a:prstGeom>
          <a:solidFill>
            <a:srgbClr val="996633"/>
          </a:solidFill>
          <a:ln w="9525">
            <a:solidFill>
              <a:srgbClr val="000000"/>
            </a:solidFill>
            <a:miter lim="800000"/>
            <a:headEnd/>
            <a:tailEnd/>
          </a:ln>
        </p:spPr>
        <p:txBody>
          <a:bodyPr wrap="none">
            <a:spAutoFit/>
          </a:bodyPr>
          <a:lstStyle/>
          <a:p>
            <a:pPr fontAlgn="base">
              <a:spcBef>
                <a:spcPct val="0"/>
              </a:spcBef>
              <a:spcAft>
                <a:spcPct val="0"/>
              </a:spcAft>
            </a:pPr>
            <a:r>
              <a:rPr lang="en-US" sz="2400" dirty="0" err="1">
                <a:solidFill>
                  <a:srgbClr val="FFFF99"/>
                </a:solidFill>
                <a:latin typeface="Times New Roman" pitchFamily="18" charset="0"/>
                <a:cs typeface="Arial" pitchFamily="34" charset="0"/>
              </a:rPr>
              <a:t>Commutativity</a:t>
            </a:r>
            <a:r>
              <a:rPr lang="en-US" sz="2400" dirty="0">
                <a:solidFill>
                  <a:srgbClr val="FFFF99"/>
                </a:solidFill>
                <a:latin typeface="Times New Roman" pitchFamily="18" charset="0"/>
                <a:cs typeface="Arial" pitchFamily="34" charset="0"/>
              </a:rPr>
              <a:t> (Rules 10a and 10b)</a:t>
            </a:r>
          </a:p>
        </p:txBody>
      </p:sp>
      <p:sp>
        <p:nvSpPr>
          <p:cNvPr id="11267" name="Text Box 5"/>
          <p:cNvSpPr txBox="1">
            <a:spLocks noChangeArrowheads="1"/>
          </p:cNvSpPr>
          <p:nvPr/>
        </p:nvSpPr>
        <p:spPr bwMode="auto">
          <a:xfrm>
            <a:off x="2819400" y="2514601"/>
            <a:ext cx="6934200" cy="830997"/>
          </a:xfrm>
          <a:prstGeom prst="rect">
            <a:avLst/>
          </a:prstGeom>
          <a:noFill/>
          <a:ln w="9525">
            <a:noFill/>
            <a:miter lim="800000"/>
            <a:headEnd/>
            <a:tailEnd/>
          </a:ln>
        </p:spPr>
        <p:txBody>
          <a:bodyPr>
            <a:spAutoFit/>
          </a:bodyPr>
          <a:lstStyle/>
          <a:p>
            <a:pPr fontAlgn="base">
              <a:spcBef>
                <a:spcPct val="50000"/>
              </a:spcBef>
              <a:spcAft>
                <a:spcPct val="0"/>
              </a:spcAft>
            </a:pPr>
            <a:r>
              <a:rPr lang="en-US" sz="2400" b="1" dirty="0">
                <a:solidFill>
                  <a:srgbClr val="000000"/>
                </a:solidFill>
                <a:latin typeface="Times New Roman" pitchFamily="18" charset="0"/>
                <a:cs typeface="Arial" pitchFamily="34" charset="0"/>
              </a:rPr>
              <a:t>The order in which variables are </a:t>
            </a:r>
            <a:r>
              <a:rPr lang="en-US" sz="2400" b="1" dirty="0" err="1">
                <a:solidFill>
                  <a:srgbClr val="000000"/>
                </a:solidFill>
                <a:latin typeface="Times New Roman" pitchFamily="18" charset="0"/>
                <a:cs typeface="Arial" pitchFamily="34" charset="0"/>
              </a:rPr>
              <a:t>ANDed</a:t>
            </a:r>
            <a:r>
              <a:rPr lang="en-US" sz="2400" b="1" dirty="0">
                <a:solidFill>
                  <a:srgbClr val="000000"/>
                </a:solidFill>
                <a:latin typeface="Times New Roman" pitchFamily="18" charset="0"/>
                <a:cs typeface="Arial" pitchFamily="34" charset="0"/>
              </a:rPr>
              <a:t> makes no difference. </a:t>
            </a:r>
            <a:r>
              <a:rPr lang="en-US" sz="2400" dirty="0">
                <a:solidFill>
                  <a:srgbClr val="000000"/>
                </a:solidFill>
                <a:latin typeface="Times New Roman" pitchFamily="18" charset="0"/>
                <a:cs typeface="Arial" pitchFamily="34" charset="0"/>
              </a:rPr>
              <a:t>(Rule 10a)</a:t>
            </a:r>
          </a:p>
        </p:txBody>
      </p:sp>
      <p:sp>
        <p:nvSpPr>
          <p:cNvPr id="11268" name="Text Box 6"/>
          <p:cNvSpPr txBox="1">
            <a:spLocks noChangeArrowheads="1"/>
          </p:cNvSpPr>
          <p:nvPr/>
        </p:nvSpPr>
        <p:spPr bwMode="auto">
          <a:xfrm>
            <a:off x="2514600" y="1752601"/>
            <a:ext cx="73914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dirty="0">
                <a:solidFill>
                  <a:srgbClr val="000000"/>
                </a:solidFill>
                <a:latin typeface="Times New Roman" pitchFamily="18" charset="0"/>
                <a:cs typeface="Arial" pitchFamily="34" charset="0"/>
              </a:rPr>
              <a:t>The property of </a:t>
            </a:r>
            <a:r>
              <a:rPr lang="en-US" sz="2400" b="1" dirty="0" err="1">
                <a:solidFill>
                  <a:srgbClr val="000000"/>
                </a:solidFill>
                <a:latin typeface="Times New Roman" pitchFamily="18" charset="0"/>
                <a:cs typeface="Arial" pitchFamily="34" charset="0"/>
              </a:rPr>
              <a:t>commutativity</a:t>
            </a:r>
            <a:r>
              <a:rPr lang="en-US" sz="2400" b="1" dirty="0">
                <a:solidFill>
                  <a:srgbClr val="000000"/>
                </a:solidFill>
                <a:latin typeface="Times New Roman" pitchFamily="18" charset="0"/>
                <a:cs typeface="Arial" pitchFamily="34" charset="0"/>
              </a:rPr>
              <a:t> </a:t>
            </a:r>
            <a:r>
              <a:rPr lang="en-US" sz="2400" dirty="0">
                <a:solidFill>
                  <a:srgbClr val="000000"/>
                </a:solidFill>
                <a:latin typeface="Times New Roman" pitchFamily="18" charset="0"/>
                <a:cs typeface="Arial" pitchFamily="34" charset="0"/>
              </a:rPr>
              <a:t>states that:</a:t>
            </a:r>
            <a:endParaRPr lang="en-US" dirty="0">
              <a:solidFill>
                <a:srgbClr val="000000"/>
              </a:solidFill>
              <a:latin typeface="Times New Roman" pitchFamily="18" charset="0"/>
              <a:cs typeface="Arial" pitchFamily="34" charset="0"/>
            </a:endParaRPr>
          </a:p>
        </p:txBody>
      </p:sp>
      <p:sp>
        <p:nvSpPr>
          <p:cNvPr id="11269" name="Text Box 7"/>
          <p:cNvSpPr txBox="1">
            <a:spLocks noChangeArrowheads="1"/>
          </p:cNvSpPr>
          <p:nvPr/>
        </p:nvSpPr>
        <p:spPr bwMode="auto">
          <a:xfrm>
            <a:off x="4343400" y="3429001"/>
            <a:ext cx="2362200" cy="584775"/>
          </a:xfrm>
          <a:prstGeom prst="rect">
            <a:avLst/>
          </a:prstGeom>
          <a:noFill/>
          <a:ln w="9525">
            <a:solidFill>
              <a:srgbClr val="996633"/>
            </a:solidFill>
            <a:miter lim="800000"/>
            <a:headEnd/>
            <a:tailEnd/>
          </a:ln>
        </p:spPr>
        <p:txBody>
          <a:bodyPr wrap="square">
            <a:spAutoFit/>
          </a:bodyPr>
          <a:lstStyle/>
          <a:p>
            <a:pPr fontAlgn="base">
              <a:spcBef>
                <a:spcPct val="50000"/>
              </a:spcBef>
              <a:spcAft>
                <a:spcPct val="0"/>
              </a:spcAft>
            </a:pPr>
            <a:r>
              <a:rPr lang="en-US" sz="3200" i="1" dirty="0">
                <a:solidFill>
                  <a:srgbClr val="000000"/>
                </a:solidFill>
                <a:latin typeface="Times New Roman" pitchFamily="18" charset="0"/>
                <a:cs typeface="Arial" pitchFamily="34" charset="0"/>
              </a:rPr>
              <a:t>x </a:t>
            </a:r>
            <a:r>
              <a:rPr lang="en-US" sz="3200" dirty="0">
                <a:solidFill>
                  <a:srgbClr val="000000"/>
                </a:solidFill>
                <a:latin typeface="Verdana" pitchFamily="34" charset="0"/>
                <a:cs typeface="Arial" pitchFamily="34" charset="0"/>
              </a:rPr>
              <a:t>· </a:t>
            </a:r>
            <a:r>
              <a:rPr lang="en-US" sz="3200" i="1" dirty="0">
                <a:solidFill>
                  <a:srgbClr val="000000"/>
                </a:solidFill>
                <a:latin typeface="Times New Roman" pitchFamily="18" charset="0"/>
                <a:cs typeface="Arial" pitchFamily="34" charset="0"/>
              </a:rPr>
              <a:t>y = y </a:t>
            </a:r>
            <a:r>
              <a:rPr lang="en-US" sz="3200" dirty="0">
                <a:solidFill>
                  <a:srgbClr val="000000"/>
                </a:solidFill>
                <a:latin typeface="Verdana" pitchFamily="34" charset="0"/>
                <a:cs typeface="Arial" pitchFamily="34" charset="0"/>
              </a:rPr>
              <a:t>· </a:t>
            </a:r>
            <a:r>
              <a:rPr lang="en-US" sz="3200" i="1" dirty="0">
                <a:solidFill>
                  <a:srgbClr val="000000"/>
                </a:solidFill>
                <a:latin typeface="Times New Roman" pitchFamily="18" charset="0"/>
                <a:cs typeface="Arial" pitchFamily="34" charset="0"/>
              </a:rPr>
              <a:t>x</a:t>
            </a:r>
          </a:p>
        </p:txBody>
      </p:sp>
      <p:sp>
        <p:nvSpPr>
          <p:cNvPr id="271368" name="Text Box 8"/>
          <p:cNvSpPr txBox="1">
            <a:spLocks noChangeArrowheads="1"/>
          </p:cNvSpPr>
          <p:nvPr/>
        </p:nvSpPr>
        <p:spPr bwMode="auto">
          <a:xfrm>
            <a:off x="2819400" y="4114801"/>
            <a:ext cx="6934200" cy="830997"/>
          </a:xfrm>
          <a:prstGeom prst="rect">
            <a:avLst/>
          </a:prstGeom>
          <a:noFill/>
          <a:ln w="9525">
            <a:noFill/>
            <a:miter lim="800000"/>
            <a:headEnd/>
            <a:tailEnd/>
          </a:ln>
        </p:spPr>
        <p:txBody>
          <a:bodyPr>
            <a:spAutoFit/>
          </a:bodyPr>
          <a:lstStyle/>
          <a:p>
            <a:pPr fontAlgn="base">
              <a:spcBef>
                <a:spcPct val="50000"/>
              </a:spcBef>
              <a:spcAft>
                <a:spcPct val="0"/>
              </a:spcAft>
            </a:pPr>
            <a:r>
              <a:rPr lang="en-US" sz="2400" b="1" dirty="0">
                <a:solidFill>
                  <a:srgbClr val="000000"/>
                </a:solidFill>
                <a:latin typeface="Times New Roman" pitchFamily="18" charset="0"/>
                <a:cs typeface="Arial" pitchFamily="34" charset="0"/>
              </a:rPr>
              <a:t>The order in which variables are </a:t>
            </a:r>
            <a:r>
              <a:rPr lang="en-US" sz="2400" b="1" dirty="0" err="1">
                <a:solidFill>
                  <a:srgbClr val="000000"/>
                </a:solidFill>
                <a:latin typeface="Times New Roman" pitchFamily="18" charset="0"/>
                <a:cs typeface="Arial" pitchFamily="34" charset="0"/>
              </a:rPr>
              <a:t>ORed</a:t>
            </a:r>
            <a:r>
              <a:rPr lang="en-US" sz="2400" b="1" dirty="0">
                <a:solidFill>
                  <a:srgbClr val="000000"/>
                </a:solidFill>
                <a:latin typeface="Times New Roman" pitchFamily="18" charset="0"/>
                <a:cs typeface="Arial" pitchFamily="34" charset="0"/>
              </a:rPr>
              <a:t> makes no difference. </a:t>
            </a:r>
            <a:r>
              <a:rPr lang="en-US" sz="2400" dirty="0">
                <a:solidFill>
                  <a:srgbClr val="000000"/>
                </a:solidFill>
                <a:latin typeface="Times New Roman" pitchFamily="18" charset="0"/>
                <a:cs typeface="Arial" pitchFamily="34" charset="0"/>
              </a:rPr>
              <a:t>(Rule 10b)</a:t>
            </a:r>
          </a:p>
        </p:txBody>
      </p:sp>
      <p:sp>
        <p:nvSpPr>
          <p:cNvPr id="271370" name="Text Box 10"/>
          <p:cNvSpPr txBox="1">
            <a:spLocks noChangeArrowheads="1"/>
          </p:cNvSpPr>
          <p:nvPr/>
        </p:nvSpPr>
        <p:spPr bwMode="auto">
          <a:xfrm>
            <a:off x="4343400" y="5019676"/>
            <a:ext cx="2819400" cy="584775"/>
          </a:xfrm>
          <a:prstGeom prst="rect">
            <a:avLst/>
          </a:prstGeom>
          <a:noFill/>
          <a:ln w="9525">
            <a:solidFill>
              <a:srgbClr val="996633"/>
            </a:solidFill>
            <a:miter lim="800000"/>
            <a:headEnd/>
            <a:tailEnd/>
          </a:ln>
        </p:spPr>
        <p:txBody>
          <a:bodyPr wrap="square">
            <a:spAutoFit/>
          </a:bodyPr>
          <a:lstStyle/>
          <a:p>
            <a:pPr fontAlgn="base">
              <a:spcBef>
                <a:spcPct val="50000"/>
              </a:spcBef>
              <a:spcAft>
                <a:spcPct val="0"/>
              </a:spcAft>
            </a:pPr>
            <a:r>
              <a:rPr lang="en-US" sz="3200" i="1" dirty="0">
                <a:solidFill>
                  <a:srgbClr val="000000"/>
                </a:solidFill>
                <a:latin typeface="Times New Roman" pitchFamily="18" charset="0"/>
                <a:cs typeface="Arial" pitchFamily="34" charset="0"/>
              </a:rPr>
              <a:t>x + y = y + x</a:t>
            </a:r>
          </a:p>
        </p:txBody>
      </p:sp>
    </p:spTree>
    <p:extLst>
      <p:ext uri="{BB962C8B-B14F-4D97-AF65-F5344CB8AC3E}">
        <p14:creationId xmlns:p14="http://schemas.microsoft.com/office/powerpoint/2010/main" val="380969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1368"/>
                                        </p:tgtEl>
                                        <p:attrNameLst>
                                          <p:attrName>style.visibility</p:attrName>
                                        </p:attrNameLst>
                                      </p:cBhvr>
                                      <p:to>
                                        <p:strVal val="visible"/>
                                      </p:to>
                                    </p:set>
                                    <p:anim calcmode="lin" valueType="num">
                                      <p:cBhvr additive="base">
                                        <p:cTn id="7" dur="500" fill="hold"/>
                                        <p:tgtEl>
                                          <p:spTgt spid="271368"/>
                                        </p:tgtEl>
                                        <p:attrNameLst>
                                          <p:attrName>ppt_x</p:attrName>
                                        </p:attrNameLst>
                                      </p:cBhvr>
                                      <p:tavLst>
                                        <p:tav tm="0">
                                          <p:val>
                                            <p:strVal val="1+#ppt_w/2"/>
                                          </p:val>
                                        </p:tav>
                                        <p:tav tm="100000">
                                          <p:val>
                                            <p:strVal val="#ppt_x"/>
                                          </p:val>
                                        </p:tav>
                                      </p:tavLst>
                                    </p:anim>
                                    <p:anim calcmode="lin" valueType="num">
                                      <p:cBhvr additive="base">
                                        <p:cTn id="8" dur="500" fill="hold"/>
                                        <p:tgtEl>
                                          <p:spTgt spid="27136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71370"/>
                                        </p:tgtEl>
                                        <p:attrNameLst>
                                          <p:attrName>style.visibility</p:attrName>
                                        </p:attrNameLst>
                                      </p:cBhvr>
                                      <p:to>
                                        <p:strVal val="visible"/>
                                      </p:to>
                                    </p:set>
                                    <p:anim calcmode="lin" valueType="num">
                                      <p:cBhvr additive="base">
                                        <p:cTn id="12" dur="500" fill="hold"/>
                                        <p:tgtEl>
                                          <p:spTgt spid="271370"/>
                                        </p:tgtEl>
                                        <p:attrNameLst>
                                          <p:attrName>ppt_x</p:attrName>
                                        </p:attrNameLst>
                                      </p:cBhvr>
                                      <p:tavLst>
                                        <p:tav tm="0">
                                          <p:val>
                                            <p:strVal val="#ppt_x"/>
                                          </p:val>
                                        </p:tav>
                                        <p:tav tm="100000">
                                          <p:val>
                                            <p:strVal val="#ppt_x"/>
                                          </p:val>
                                        </p:tav>
                                      </p:tavLst>
                                    </p:anim>
                                    <p:anim calcmode="lin" valueType="num">
                                      <p:cBhvr additive="base">
                                        <p:cTn id="13" dur="500" fill="hold"/>
                                        <p:tgtEl>
                                          <p:spTgt spid="2713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8" grpId="0"/>
      <p:bldP spid="27137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728079D3-AC4B-CE4D-8D7E-A27C3245DC49}"/>
              </a:ext>
            </a:extLst>
          </p:cNvPr>
          <p:cNvSpPr>
            <a:spLocks noGrp="1"/>
          </p:cNvSpPr>
          <p:nvPr>
            <p:ph type="title"/>
          </p:nvPr>
        </p:nvSpPr>
        <p:spPr>
          <a:xfrm>
            <a:off x="2286000" y="698500"/>
            <a:ext cx="8382000" cy="609600"/>
          </a:xfrm>
        </p:spPr>
        <p:txBody>
          <a:bodyPr/>
          <a:lstStyle/>
          <a:p>
            <a:pPr eaLnBrk="1" hangingPunct="1"/>
            <a:r>
              <a:rPr lang="en-US" altLang="en-US" sz="3200" dirty="0"/>
              <a:t>LSR</a:t>
            </a:r>
          </a:p>
        </p:txBody>
      </p:sp>
      <p:sp>
        <p:nvSpPr>
          <p:cNvPr id="17410" name="Rectangle 3">
            <a:extLst>
              <a:ext uri="{FF2B5EF4-FFF2-40B4-BE49-F238E27FC236}">
                <a16:creationId xmlns:a16="http://schemas.microsoft.com/office/drawing/2014/main" id="{87D7B299-5608-F545-90CC-D0A855E6A77A}"/>
              </a:ext>
            </a:extLst>
          </p:cNvPr>
          <p:cNvSpPr>
            <a:spLocks noGrp="1"/>
          </p:cNvSpPr>
          <p:nvPr>
            <p:ph sz="quarter" idx="1"/>
          </p:nvPr>
        </p:nvSpPr>
        <p:spPr>
          <a:xfrm>
            <a:off x="2136775" y="1600200"/>
            <a:ext cx="8153400" cy="4495800"/>
          </a:xfrm>
        </p:spPr>
        <p:txBody>
          <a:bodyPr/>
          <a:lstStyle/>
          <a:p>
            <a:pPr eaLnBrk="1" hangingPunct="1"/>
            <a:r>
              <a:rPr lang="en-US" altLang="en-US" sz="3600" dirty="0">
                <a:latin typeface="Chalkboard" panose="03050602040202020205" pitchFamily="66" charset="77"/>
                <a:cs typeface="Chalkboard" panose="03050602040202020205" pitchFamily="66" charset="77"/>
              </a:rPr>
              <a:t>LSR is not ARITHMETIC SHIFT</a:t>
            </a:r>
          </a:p>
          <a:p>
            <a:pPr eaLnBrk="1" hangingPunct="1"/>
            <a:r>
              <a:rPr lang="en-US" altLang="en-US" sz="3600" dirty="0">
                <a:latin typeface="Chalkboard" panose="03050602040202020205" pitchFamily="66" charset="77"/>
                <a:cs typeface="Chalkboard" panose="03050602040202020205" pitchFamily="66" charset="77"/>
              </a:rPr>
              <a:t>It is supposed to shift right and only pad with zeros</a:t>
            </a:r>
          </a:p>
          <a:p>
            <a:pPr eaLnBrk="1" hangingPunct="1"/>
            <a:r>
              <a:rPr lang="en-US" altLang="en-US" sz="3600" dirty="0">
                <a:latin typeface="Chalkboard" panose="03050602040202020205" pitchFamily="66" charset="77"/>
                <a:cs typeface="Chalkboard" panose="03050602040202020205" pitchFamily="66" charset="77"/>
              </a:rPr>
              <a:t>BUT</a:t>
            </a:r>
          </a:p>
          <a:p>
            <a:pPr eaLnBrk="1" hangingPunct="1"/>
            <a:r>
              <a:rPr lang="en-US" altLang="en-US" sz="3600" dirty="0">
                <a:latin typeface="Chalkboard" panose="03050602040202020205" pitchFamily="66" charset="77"/>
                <a:cs typeface="Chalkboard" panose="03050602040202020205" pitchFamily="66" charset="77"/>
              </a:rPr>
              <a:t>in python &gt;&gt; is ASR</a:t>
            </a:r>
          </a:p>
          <a:p>
            <a:pPr eaLnBrk="1" hangingPunct="1"/>
            <a:r>
              <a:rPr lang="en-US" altLang="en-US" sz="3600" dirty="0">
                <a:latin typeface="Chalkboard" panose="03050602040202020205" pitchFamily="66" charset="77"/>
                <a:cs typeface="Chalkboard" panose="03050602040202020205" pitchFamily="66" charset="77"/>
              </a:rPr>
              <a:t>so </a:t>
            </a:r>
          </a:p>
        </p:txBody>
      </p:sp>
    </p:spTree>
    <p:extLst>
      <p:ext uri="{BB962C8B-B14F-4D97-AF65-F5344CB8AC3E}">
        <p14:creationId xmlns:p14="http://schemas.microsoft.com/office/powerpoint/2010/main" val="33014865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2438400" y="1143001"/>
            <a:ext cx="4347280" cy="461665"/>
          </a:xfrm>
          <a:prstGeom prst="rect">
            <a:avLst/>
          </a:prstGeom>
          <a:solidFill>
            <a:srgbClr val="996633"/>
          </a:solidFill>
          <a:ln w="9525">
            <a:solidFill>
              <a:srgbClr val="000000"/>
            </a:solidFill>
            <a:miter lim="800000"/>
            <a:headEnd/>
            <a:tailEnd/>
          </a:ln>
        </p:spPr>
        <p:txBody>
          <a:bodyPr wrap="none">
            <a:spAutoFit/>
          </a:bodyPr>
          <a:lstStyle/>
          <a:p>
            <a:pPr fontAlgn="base">
              <a:spcBef>
                <a:spcPct val="0"/>
              </a:spcBef>
              <a:spcAft>
                <a:spcPct val="0"/>
              </a:spcAft>
            </a:pPr>
            <a:r>
              <a:rPr lang="en-US" sz="2400" dirty="0">
                <a:solidFill>
                  <a:srgbClr val="FFFF99"/>
                </a:solidFill>
                <a:latin typeface="Times New Roman" pitchFamily="18" charset="0"/>
                <a:cs typeface="Arial" pitchFamily="34" charset="0"/>
              </a:rPr>
              <a:t>Associativity (Rules 11a and 11b)</a:t>
            </a:r>
          </a:p>
        </p:txBody>
      </p:sp>
      <p:sp>
        <p:nvSpPr>
          <p:cNvPr id="12291" name="Text Box 5"/>
          <p:cNvSpPr txBox="1">
            <a:spLocks noChangeArrowheads="1"/>
          </p:cNvSpPr>
          <p:nvPr/>
        </p:nvSpPr>
        <p:spPr bwMode="auto">
          <a:xfrm>
            <a:off x="2590800" y="2381072"/>
            <a:ext cx="7315200" cy="1200329"/>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dirty="0">
                <a:solidFill>
                  <a:srgbClr val="000000"/>
                </a:solidFill>
                <a:latin typeface="Times New Roman" pitchFamily="18" charset="0"/>
                <a:cs typeface="Arial" pitchFamily="34" charset="0"/>
              </a:rPr>
              <a:t>When </a:t>
            </a:r>
            <a:r>
              <a:rPr lang="en-US" sz="2400" b="1" dirty="0" err="1">
                <a:solidFill>
                  <a:srgbClr val="000000"/>
                </a:solidFill>
                <a:latin typeface="Times New Roman" pitchFamily="18" charset="0"/>
                <a:cs typeface="Arial" pitchFamily="34" charset="0"/>
              </a:rPr>
              <a:t>ANDing</a:t>
            </a:r>
            <a:r>
              <a:rPr lang="en-US" sz="2400" b="1" dirty="0">
                <a:solidFill>
                  <a:srgbClr val="000000"/>
                </a:solidFill>
                <a:latin typeface="Times New Roman" pitchFamily="18" charset="0"/>
                <a:cs typeface="Arial" pitchFamily="34" charset="0"/>
              </a:rPr>
              <a:t> more than two variables, the result is the same regardless of the grouping of the variables. </a:t>
            </a:r>
            <a:r>
              <a:rPr lang="en-US" sz="2400" dirty="0">
                <a:solidFill>
                  <a:srgbClr val="000000"/>
                </a:solidFill>
                <a:latin typeface="Times New Roman" pitchFamily="18" charset="0"/>
                <a:cs typeface="Arial" pitchFamily="34" charset="0"/>
              </a:rPr>
              <a:t>(Rule 11a)</a:t>
            </a:r>
            <a:endParaRPr lang="en-US" sz="2400" b="1" dirty="0">
              <a:solidFill>
                <a:srgbClr val="000000"/>
              </a:solidFill>
              <a:latin typeface="Times New Roman" pitchFamily="18" charset="0"/>
              <a:cs typeface="Arial" pitchFamily="34" charset="0"/>
            </a:endParaRPr>
          </a:p>
        </p:txBody>
      </p:sp>
      <p:sp>
        <p:nvSpPr>
          <p:cNvPr id="12292" name="Text Box 6"/>
          <p:cNvSpPr txBox="1">
            <a:spLocks noChangeArrowheads="1"/>
          </p:cNvSpPr>
          <p:nvPr/>
        </p:nvSpPr>
        <p:spPr bwMode="auto">
          <a:xfrm>
            <a:off x="2514600" y="1752601"/>
            <a:ext cx="73914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dirty="0">
                <a:solidFill>
                  <a:srgbClr val="000000"/>
                </a:solidFill>
                <a:latin typeface="Times New Roman" pitchFamily="18" charset="0"/>
                <a:cs typeface="Arial" pitchFamily="34" charset="0"/>
              </a:rPr>
              <a:t>The property of </a:t>
            </a:r>
            <a:r>
              <a:rPr lang="en-US" sz="2400" b="1" dirty="0">
                <a:solidFill>
                  <a:srgbClr val="000000"/>
                </a:solidFill>
                <a:latin typeface="Times New Roman" pitchFamily="18" charset="0"/>
                <a:cs typeface="Arial" pitchFamily="34" charset="0"/>
              </a:rPr>
              <a:t>associativity</a:t>
            </a:r>
            <a:r>
              <a:rPr lang="en-US" sz="2400" dirty="0">
                <a:solidFill>
                  <a:srgbClr val="000000"/>
                </a:solidFill>
                <a:latin typeface="Times New Roman" pitchFamily="18" charset="0"/>
                <a:cs typeface="Arial" pitchFamily="34" charset="0"/>
              </a:rPr>
              <a:t> states that:</a:t>
            </a:r>
            <a:endParaRPr lang="en-US" dirty="0">
              <a:solidFill>
                <a:srgbClr val="000000"/>
              </a:solidFill>
              <a:latin typeface="Times New Roman" pitchFamily="18" charset="0"/>
              <a:cs typeface="Arial" pitchFamily="34" charset="0"/>
            </a:endParaRPr>
          </a:p>
        </p:txBody>
      </p:sp>
      <p:sp>
        <p:nvSpPr>
          <p:cNvPr id="12293" name="Text Box 7"/>
          <p:cNvSpPr txBox="1">
            <a:spLocks noChangeArrowheads="1"/>
          </p:cNvSpPr>
          <p:nvPr/>
        </p:nvSpPr>
        <p:spPr bwMode="auto">
          <a:xfrm>
            <a:off x="3581400" y="5467530"/>
            <a:ext cx="4495800" cy="584775"/>
          </a:xfrm>
          <a:prstGeom prst="rect">
            <a:avLst/>
          </a:prstGeom>
          <a:noFill/>
          <a:ln w="9525">
            <a:solidFill>
              <a:srgbClr val="996633"/>
            </a:solidFill>
            <a:miter lim="800000"/>
            <a:headEnd/>
            <a:tailEnd/>
          </a:ln>
        </p:spPr>
        <p:txBody>
          <a:bodyPr wrap="square">
            <a:spAutoFit/>
          </a:bodyPr>
          <a:lstStyle/>
          <a:p>
            <a:pPr fontAlgn="base">
              <a:spcBef>
                <a:spcPct val="50000"/>
              </a:spcBef>
              <a:spcAft>
                <a:spcPct val="0"/>
              </a:spcAft>
            </a:pPr>
            <a:r>
              <a:rPr lang="en-US" sz="3200" i="1" dirty="0">
                <a:solidFill>
                  <a:srgbClr val="000000"/>
                </a:solidFill>
                <a:latin typeface="Times New Roman" pitchFamily="18" charset="0"/>
                <a:cs typeface="Arial" pitchFamily="34" charset="0"/>
              </a:rPr>
              <a:t>x + </a:t>
            </a:r>
            <a:r>
              <a:rPr lang="en-US" sz="3200" dirty="0">
                <a:solidFill>
                  <a:srgbClr val="000000"/>
                </a:solidFill>
                <a:latin typeface="Times New Roman" pitchFamily="18" charset="0"/>
                <a:cs typeface="Arial" pitchFamily="34" charset="0"/>
              </a:rPr>
              <a:t>(</a:t>
            </a:r>
            <a:r>
              <a:rPr lang="en-US" sz="3200" i="1" dirty="0">
                <a:solidFill>
                  <a:srgbClr val="000000"/>
                </a:solidFill>
                <a:latin typeface="Times New Roman" pitchFamily="18" charset="0"/>
                <a:cs typeface="Arial" pitchFamily="34" charset="0"/>
              </a:rPr>
              <a:t>y + z</a:t>
            </a:r>
            <a:r>
              <a:rPr lang="en-US" sz="3200" dirty="0">
                <a:solidFill>
                  <a:srgbClr val="000000"/>
                </a:solidFill>
                <a:latin typeface="Times New Roman" pitchFamily="18" charset="0"/>
                <a:cs typeface="Arial" pitchFamily="34" charset="0"/>
              </a:rPr>
              <a:t>)</a:t>
            </a:r>
            <a:r>
              <a:rPr lang="en-US" sz="3200" i="1" dirty="0">
                <a:solidFill>
                  <a:srgbClr val="000000"/>
                </a:solidFill>
                <a:latin typeface="Times New Roman" pitchFamily="18" charset="0"/>
                <a:cs typeface="Arial" pitchFamily="34" charset="0"/>
              </a:rPr>
              <a:t> = </a:t>
            </a:r>
            <a:r>
              <a:rPr lang="en-US" sz="3200" dirty="0">
                <a:solidFill>
                  <a:srgbClr val="000000"/>
                </a:solidFill>
                <a:latin typeface="Times New Roman" pitchFamily="18" charset="0"/>
                <a:cs typeface="Arial" pitchFamily="34" charset="0"/>
              </a:rPr>
              <a:t>(</a:t>
            </a:r>
            <a:r>
              <a:rPr lang="en-US" sz="3200" i="1" dirty="0">
                <a:solidFill>
                  <a:srgbClr val="000000"/>
                </a:solidFill>
                <a:latin typeface="Times New Roman" pitchFamily="18" charset="0"/>
                <a:cs typeface="Arial" pitchFamily="34" charset="0"/>
              </a:rPr>
              <a:t>x + y</a:t>
            </a:r>
            <a:r>
              <a:rPr lang="en-US" sz="3200" dirty="0">
                <a:solidFill>
                  <a:srgbClr val="000000"/>
                </a:solidFill>
                <a:latin typeface="Times New Roman" pitchFamily="18" charset="0"/>
                <a:cs typeface="Arial" pitchFamily="34" charset="0"/>
              </a:rPr>
              <a:t>)</a:t>
            </a:r>
            <a:r>
              <a:rPr lang="en-US" sz="3200" i="1" dirty="0">
                <a:solidFill>
                  <a:srgbClr val="000000"/>
                </a:solidFill>
                <a:latin typeface="Times New Roman" pitchFamily="18" charset="0"/>
                <a:cs typeface="Arial" pitchFamily="34" charset="0"/>
              </a:rPr>
              <a:t> + z</a:t>
            </a:r>
          </a:p>
        </p:txBody>
      </p:sp>
      <p:sp>
        <p:nvSpPr>
          <p:cNvPr id="273417" name="Text Box 9"/>
          <p:cNvSpPr txBox="1">
            <a:spLocks noChangeArrowheads="1"/>
          </p:cNvSpPr>
          <p:nvPr/>
        </p:nvSpPr>
        <p:spPr bwMode="auto">
          <a:xfrm>
            <a:off x="2590800" y="4267201"/>
            <a:ext cx="7086600" cy="1200329"/>
          </a:xfrm>
          <a:prstGeom prst="rect">
            <a:avLst/>
          </a:prstGeom>
          <a:noFill/>
          <a:ln w="9525">
            <a:noFill/>
            <a:miter lim="800000"/>
            <a:headEnd/>
            <a:tailEnd/>
          </a:ln>
        </p:spPr>
        <p:txBody>
          <a:bodyPr>
            <a:spAutoFit/>
          </a:bodyPr>
          <a:lstStyle/>
          <a:p>
            <a:pPr fontAlgn="base">
              <a:spcBef>
                <a:spcPct val="50000"/>
              </a:spcBef>
              <a:spcAft>
                <a:spcPct val="0"/>
              </a:spcAft>
            </a:pPr>
            <a:r>
              <a:rPr lang="en-US" sz="2400" b="1" dirty="0">
                <a:solidFill>
                  <a:srgbClr val="000000"/>
                </a:solidFill>
                <a:latin typeface="Times New Roman" pitchFamily="18" charset="0"/>
                <a:cs typeface="Arial" pitchFamily="34" charset="0"/>
              </a:rPr>
              <a:t>When </a:t>
            </a:r>
            <a:r>
              <a:rPr lang="en-US" sz="2400" b="1" dirty="0" err="1">
                <a:solidFill>
                  <a:srgbClr val="000000"/>
                </a:solidFill>
                <a:latin typeface="Times New Roman" pitchFamily="18" charset="0"/>
                <a:cs typeface="Arial" pitchFamily="34" charset="0"/>
              </a:rPr>
              <a:t>ORing</a:t>
            </a:r>
            <a:r>
              <a:rPr lang="en-US" sz="2400" b="1" dirty="0">
                <a:solidFill>
                  <a:srgbClr val="000000"/>
                </a:solidFill>
                <a:latin typeface="Times New Roman" pitchFamily="18" charset="0"/>
                <a:cs typeface="Arial" pitchFamily="34" charset="0"/>
              </a:rPr>
              <a:t> more than two variables, the result is the same regardless of the grouping of the variables. </a:t>
            </a:r>
            <a:r>
              <a:rPr lang="en-US" sz="2400" dirty="0">
                <a:solidFill>
                  <a:srgbClr val="000000"/>
                </a:solidFill>
                <a:latin typeface="Times New Roman" pitchFamily="18" charset="0"/>
                <a:cs typeface="Arial" pitchFamily="34" charset="0"/>
              </a:rPr>
              <a:t>(Rule 11b)</a:t>
            </a:r>
            <a:endParaRPr lang="en-US" sz="2400" b="1" dirty="0">
              <a:solidFill>
                <a:srgbClr val="000000"/>
              </a:solidFill>
              <a:latin typeface="Times New Roman" pitchFamily="18" charset="0"/>
              <a:cs typeface="Arial" pitchFamily="34" charset="0"/>
            </a:endParaRPr>
          </a:p>
        </p:txBody>
      </p:sp>
      <p:sp>
        <p:nvSpPr>
          <p:cNvPr id="273418" name="Text Box 10"/>
          <p:cNvSpPr txBox="1">
            <a:spLocks noChangeArrowheads="1"/>
          </p:cNvSpPr>
          <p:nvPr/>
        </p:nvSpPr>
        <p:spPr bwMode="auto">
          <a:xfrm>
            <a:off x="3657600" y="3682426"/>
            <a:ext cx="4343400" cy="584775"/>
          </a:xfrm>
          <a:prstGeom prst="rect">
            <a:avLst/>
          </a:prstGeom>
          <a:noFill/>
          <a:ln w="9525">
            <a:solidFill>
              <a:srgbClr val="996633"/>
            </a:solidFill>
            <a:miter lim="800000"/>
            <a:headEnd/>
            <a:tailEnd/>
          </a:ln>
        </p:spPr>
        <p:txBody>
          <a:bodyPr wrap="square">
            <a:spAutoFit/>
          </a:bodyPr>
          <a:lstStyle/>
          <a:p>
            <a:pPr fontAlgn="base">
              <a:spcBef>
                <a:spcPct val="50000"/>
              </a:spcBef>
              <a:spcAft>
                <a:spcPct val="0"/>
              </a:spcAft>
            </a:pPr>
            <a:r>
              <a:rPr lang="en-US" sz="3200" i="1" dirty="0">
                <a:solidFill>
                  <a:srgbClr val="000000"/>
                </a:solidFill>
                <a:latin typeface="Times New Roman" pitchFamily="18" charset="0"/>
                <a:cs typeface="Arial" pitchFamily="34" charset="0"/>
              </a:rPr>
              <a:t>x</a:t>
            </a:r>
            <a:r>
              <a:rPr lang="en-US" sz="3200" dirty="0">
                <a:solidFill>
                  <a:srgbClr val="000000"/>
                </a:solidFill>
                <a:latin typeface="Verdana" pitchFamily="34" charset="0"/>
                <a:cs typeface="Arial" pitchFamily="34" charset="0"/>
              </a:rPr>
              <a:t> · </a:t>
            </a:r>
            <a:r>
              <a:rPr lang="en-US" sz="3200" dirty="0">
                <a:solidFill>
                  <a:srgbClr val="000000"/>
                </a:solidFill>
                <a:latin typeface="Times New Roman" pitchFamily="18" charset="0"/>
                <a:cs typeface="Arial" pitchFamily="34" charset="0"/>
              </a:rPr>
              <a:t>(</a:t>
            </a:r>
            <a:r>
              <a:rPr lang="en-US" sz="3200" i="1" dirty="0">
                <a:solidFill>
                  <a:srgbClr val="000000"/>
                </a:solidFill>
                <a:latin typeface="Times New Roman" pitchFamily="18" charset="0"/>
                <a:cs typeface="Arial" pitchFamily="34" charset="0"/>
              </a:rPr>
              <a:t>y</a:t>
            </a:r>
            <a:r>
              <a:rPr lang="en-US" sz="3200" dirty="0">
                <a:solidFill>
                  <a:srgbClr val="000000"/>
                </a:solidFill>
                <a:latin typeface="Verdana" pitchFamily="34" charset="0"/>
                <a:cs typeface="Arial" pitchFamily="34" charset="0"/>
              </a:rPr>
              <a:t> · </a:t>
            </a:r>
            <a:r>
              <a:rPr lang="en-US" sz="3200" i="1" dirty="0">
                <a:solidFill>
                  <a:srgbClr val="000000"/>
                </a:solidFill>
                <a:latin typeface="Times New Roman" pitchFamily="18" charset="0"/>
                <a:cs typeface="Arial" pitchFamily="34" charset="0"/>
              </a:rPr>
              <a:t>z</a:t>
            </a:r>
            <a:r>
              <a:rPr lang="en-US" sz="3200" dirty="0">
                <a:solidFill>
                  <a:srgbClr val="000000"/>
                </a:solidFill>
                <a:latin typeface="Times New Roman" pitchFamily="18" charset="0"/>
                <a:cs typeface="Arial" pitchFamily="34" charset="0"/>
              </a:rPr>
              <a:t>)</a:t>
            </a:r>
            <a:r>
              <a:rPr lang="en-US" sz="3200" i="1" dirty="0">
                <a:solidFill>
                  <a:srgbClr val="000000"/>
                </a:solidFill>
                <a:latin typeface="Times New Roman" pitchFamily="18" charset="0"/>
                <a:cs typeface="Arial" pitchFamily="34" charset="0"/>
              </a:rPr>
              <a:t> = </a:t>
            </a:r>
            <a:r>
              <a:rPr lang="en-US" sz="3200" dirty="0">
                <a:solidFill>
                  <a:srgbClr val="000000"/>
                </a:solidFill>
                <a:latin typeface="Times New Roman" pitchFamily="18" charset="0"/>
                <a:cs typeface="Arial" pitchFamily="34" charset="0"/>
              </a:rPr>
              <a:t>(</a:t>
            </a:r>
            <a:r>
              <a:rPr lang="en-US" sz="3200" i="1" dirty="0">
                <a:solidFill>
                  <a:srgbClr val="000000"/>
                </a:solidFill>
                <a:latin typeface="Times New Roman" pitchFamily="18" charset="0"/>
                <a:cs typeface="Arial" pitchFamily="34" charset="0"/>
              </a:rPr>
              <a:t>x</a:t>
            </a:r>
            <a:r>
              <a:rPr lang="en-US" sz="3200" dirty="0">
                <a:solidFill>
                  <a:srgbClr val="000000"/>
                </a:solidFill>
                <a:latin typeface="Verdana" pitchFamily="34" charset="0"/>
                <a:cs typeface="Arial" pitchFamily="34" charset="0"/>
              </a:rPr>
              <a:t> · </a:t>
            </a:r>
            <a:r>
              <a:rPr lang="en-US" sz="3200" i="1" dirty="0">
                <a:solidFill>
                  <a:srgbClr val="000000"/>
                </a:solidFill>
                <a:latin typeface="Times New Roman" pitchFamily="18" charset="0"/>
                <a:cs typeface="Arial" pitchFamily="34" charset="0"/>
              </a:rPr>
              <a:t>y</a:t>
            </a:r>
            <a:r>
              <a:rPr lang="en-US" sz="3200" dirty="0">
                <a:solidFill>
                  <a:srgbClr val="000000"/>
                </a:solidFill>
                <a:latin typeface="Times New Roman" pitchFamily="18" charset="0"/>
                <a:cs typeface="Arial" pitchFamily="34" charset="0"/>
              </a:rPr>
              <a:t>)</a:t>
            </a:r>
            <a:r>
              <a:rPr lang="en-US" sz="3200" dirty="0">
                <a:solidFill>
                  <a:srgbClr val="000000"/>
                </a:solidFill>
                <a:latin typeface="Verdana" pitchFamily="34" charset="0"/>
                <a:cs typeface="Arial" pitchFamily="34" charset="0"/>
              </a:rPr>
              <a:t> · </a:t>
            </a:r>
            <a:r>
              <a:rPr lang="en-US" sz="3200" i="1" dirty="0">
                <a:solidFill>
                  <a:srgbClr val="000000"/>
                </a:solidFill>
                <a:latin typeface="Times New Roman" pitchFamily="18" charset="0"/>
                <a:cs typeface="Arial" pitchFamily="34" charset="0"/>
              </a:rPr>
              <a:t>z</a:t>
            </a:r>
          </a:p>
        </p:txBody>
      </p:sp>
    </p:spTree>
    <p:extLst>
      <p:ext uri="{BB962C8B-B14F-4D97-AF65-F5344CB8AC3E}">
        <p14:creationId xmlns:p14="http://schemas.microsoft.com/office/powerpoint/2010/main" val="25500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3417"/>
                                        </p:tgtEl>
                                        <p:attrNameLst>
                                          <p:attrName>style.visibility</p:attrName>
                                        </p:attrNameLst>
                                      </p:cBhvr>
                                      <p:to>
                                        <p:strVal val="visible"/>
                                      </p:to>
                                    </p:set>
                                    <p:anim calcmode="lin" valueType="num">
                                      <p:cBhvr additive="base">
                                        <p:cTn id="7" dur="500" fill="hold"/>
                                        <p:tgtEl>
                                          <p:spTgt spid="273417"/>
                                        </p:tgtEl>
                                        <p:attrNameLst>
                                          <p:attrName>ppt_x</p:attrName>
                                        </p:attrNameLst>
                                      </p:cBhvr>
                                      <p:tavLst>
                                        <p:tav tm="0">
                                          <p:val>
                                            <p:strVal val="1+#ppt_w/2"/>
                                          </p:val>
                                        </p:tav>
                                        <p:tav tm="100000">
                                          <p:val>
                                            <p:strVal val="#ppt_x"/>
                                          </p:val>
                                        </p:tav>
                                      </p:tavLst>
                                    </p:anim>
                                    <p:anim calcmode="lin" valueType="num">
                                      <p:cBhvr additive="base">
                                        <p:cTn id="8" dur="500" fill="hold"/>
                                        <p:tgtEl>
                                          <p:spTgt spid="273417"/>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nimBg="1"/>
      <p:bldP spid="273417"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4"/>
          <p:cNvSpPr>
            <a:spLocks noChangeArrowheads="1"/>
          </p:cNvSpPr>
          <p:nvPr/>
        </p:nvSpPr>
        <p:spPr bwMode="auto">
          <a:xfrm>
            <a:off x="2438400" y="1143001"/>
            <a:ext cx="4403770" cy="461665"/>
          </a:xfrm>
          <a:prstGeom prst="rect">
            <a:avLst/>
          </a:prstGeom>
          <a:solidFill>
            <a:srgbClr val="996633"/>
          </a:solidFill>
          <a:ln w="9525">
            <a:solidFill>
              <a:srgbClr val="000000"/>
            </a:solidFill>
            <a:miter lim="800000"/>
            <a:headEnd/>
            <a:tailEnd/>
          </a:ln>
        </p:spPr>
        <p:txBody>
          <a:bodyPr wrap="none">
            <a:spAutoFit/>
          </a:bodyPr>
          <a:lstStyle/>
          <a:p>
            <a:pPr fontAlgn="base">
              <a:spcBef>
                <a:spcPct val="0"/>
              </a:spcBef>
              <a:spcAft>
                <a:spcPct val="0"/>
              </a:spcAft>
            </a:pPr>
            <a:r>
              <a:rPr lang="en-US" sz="2400" dirty="0" err="1">
                <a:solidFill>
                  <a:srgbClr val="FFFF99"/>
                </a:solidFill>
                <a:latin typeface="Times New Roman" pitchFamily="18" charset="0"/>
                <a:cs typeface="Arial" pitchFamily="34" charset="0"/>
              </a:rPr>
              <a:t>Distributivity</a:t>
            </a:r>
            <a:r>
              <a:rPr lang="en-US" sz="2400" dirty="0">
                <a:solidFill>
                  <a:srgbClr val="FFFF99"/>
                </a:solidFill>
                <a:latin typeface="Times New Roman" pitchFamily="18" charset="0"/>
                <a:cs typeface="Arial" pitchFamily="34" charset="0"/>
              </a:rPr>
              <a:t> (Rules 12a and 12b)</a:t>
            </a:r>
          </a:p>
        </p:txBody>
      </p:sp>
      <p:sp>
        <p:nvSpPr>
          <p:cNvPr id="1028" name="Text Box 5"/>
          <p:cNvSpPr txBox="1">
            <a:spLocks noChangeArrowheads="1"/>
          </p:cNvSpPr>
          <p:nvPr/>
        </p:nvSpPr>
        <p:spPr bwMode="auto">
          <a:xfrm>
            <a:off x="2514600" y="1676400"/>
            <a:ext cx="7543800" cy="1938992"/>
          </a:xfrm>
          <a:prstGeom prst="rect">
            <a:avLst/>
          </a:prstGeom>
          <a:noFill/>
          <a:ln w="9525">
            <a:noFill/>
            <a:miter lim="800000"/>
            <a:headEnd/>
            <a:tailEnd/>
          </a:ln>
        </p:spPr>
        <p:txBody>
          <a:bodyPr>
            <a:spAutoFit/>
          </a:bodyPr>
          <a:lstStyle/>
          <a:p>
            <a:pPr fontAlgn="base">
              <a:spcBef>
                <a:spcPct val="50000"/>
              </a:spcBef>
              <a:spcAft>
                <a:spcPct val="0"/>
              </a:spcAft>
            </a:pPr>
            <a:r>
              <a:rPr lang="en-US" sz="2400" dirty="0">
                <a:solidFill>
                  <a:srgbClr val="000000"/>
                </a:solidFill>
                <a:latin typeface="Times New Roman" pitchFamily="18" charset="0"/>
                <a:cs typeface="Arial" pitchFamily="34" charset="0"/>
              </a:rPr>
              <a:t>The first half of the property of </a:t>
            </a:r>
            <a:r>
              <a:rPr lang="en-US" sz="2400" b="1" dirty="0" err="1">
                <a:solidFill>
                  <a:srgbClr val="000000"/>
                </a:solidFill>
                <a:latin typeface="Times New Roman" pitchFamily="18" charset="0"/>
                <a:cs typeface="Arial" pitchFamily="34" charset="0"/>
              </a:rPr>
              <a:t>distributivity</a:t>
            </a:r>
            <a:r>
              <a:rPr lang="en-US" sz="2400" b="1" dirty="0">
                <a:solidFill>
                  <a:srgbClr val="000000"/>
                </a:solidFill>
                <a:latin typeface="Times New Roman" pitchFamily="18" charset="0"/>
                <a:cs typeface="Arial" pitchFamily="34" charset="0"/>
              </a:rPr>
              <a:t> </a:t>
            </a:r>
            <a:r>
              <a:rPr lang="en-US" sz="2400" dirty="0">
                <a:solidFill>
                  <a:srgbClr val="000000"/>
                </a:solidFill>
                <a:latin typeface="Times New Roman" pitchFamily="18" charset="0"/>
                <a:cs typeface="Arial" pitchFamily="34" charset="0"/>
              </a:rPr>
              <a:t>is the factoring law.  It works the same as in ordinary algebra:</a:t>
            </a:r>
            <a:br>
              <a:rPr lang="en-US" sz="2400" dirty="0">
                <a:solidFill>
                  <a:srgbClr val="000000"/>
                </a:solidFill>
                <a:latin typeface="Times New Roman" pitchFamily="18" charset="0"/>
                <a:cs typeface="Arial" pitchFamily="34" charset="0"/>
              </a:rPr>
            </a:br>
            <a:br>
              <a:rPr lang="en-US" sz="2400" dirty="0">
                <a:solidFill>
                  <a:srgbClr val="000000"/>
                </a:solidFill>
                <a:latin typeface="Times New Roman" pitchFamily="18" charset="0"/>
                <a:cs typeface="Arial" pitchFamily="34" charset="0"/>
              </a:rPr>
            </a:br>
            <a:r>
              <a:rPr lang="en-US" sz="2400" b="1" dirty="0">
                <a:solidFill>
                  <a:srgbClr val="000000"/>
                </a:solidFill>
                <a:latin typeface="Times New Roman" pitchFamily="18" charset="0"/>
                <a:cs typeface="Arial" pitchFamily="34" charset="0"/>
              </a:rPr>
              <a:t>A common variable can be factored from an expression.</a:t>
            </a:r>
            <a:r>
              <a:rPr lang="en-US" sz="2400" dirty="0">
                <a:solidFill>
                  <a:srgbClr val="000000"/>
                </a:solidFill>
                <a:latin typeface="Times New Roman" pitchFamily="18" charset="0"/>
                <a:cs typeface="Arial" pitchFamily="34" charset="0"/>
              </a:rPr>
              <a:t>   (Rule 12a)</a:t>
            </a:r>
            <a:endParaRPr lang="en-US" dirty="0">
              <a:solidFill>
                <a:srgbClr val="000000"/>
              </a:solidFill>
              <a:latin typeface="Times New Roman" pitchFamily="18" charset="0"/>
              <a:cs typeface="Arial" pitchFamily="34" charset="0"/>
            </a:endParaRPr>
          </a:p>
        </p:txBody>
      </p:sp>
      <p:sp>
        <p:nvSpPr>
          <p:cNvPr id="1029" name="Text Box 6"/>
          <p:cNvSpPr txBox="1">
            <a:spLocks noChangeArrowheads="1"/>
          </p:cNvSpPr>
          <p:nvPr/>
        </p:nvSpPr>
        <p:spPr bwMode="auto">
          <a:xfrm>
            <a:off x="4343400" y="3653136"/>
            <a:ext cx="4572000" cy="584775"/>
          </a:xfrm>
          <a:prstGeom prst="rect">
            <a:avLst/>
          </a:prstGeom>
          <a:noFill/>
          <a:ln w="9525">
            <a:solidFill>
              <a:srgbClr val="996633"/>
            </a:solidFill>
            <a:miter lim="800000"/>
            <a:headEnd/>
            <a:tailEnd/>
          </a:ln>
        </p:spPr>
        <p:txBody>
          <a:bodyPr wrap="square">
            <a:spAutoFit/>
          </a:bodyPr>
          <a:lstStyle/>
          <a:p>
            <a:pPr fontAlgn="base">
              <a:spcBef>
                <a:spcPct val="50000"/>
              </a:spcBef>
              <a:spcAft>
                <a:spcPct val="0"/>
              </a:spcAft>
            </a:pPr>
            <a:r>
              <a:rPr lang="en-US" sz="3200" i="1" dirty="0">
                <a:solidFill>
                  <a:srgbClr val="000000"/>
                </a:solidFill>
                <a:latin typeface="Times New Roman" pitchFamily="18" charset="0"/>
                <a:cs typeface="Arial" pitchFamily="34" charset="0"/>
              </a:rPr>
              <a:t>x</a:t>
            </a:r>
            <a:r>
              <a:rPr lang="en-US" sz="3200" dirty="0">
                <a:solidFill>
                  <a:srgbClr val="000000"/>
                </a:solidFill>
                <a:latin typeface="Verdana" pitchFamily="34" charset="0"/>
                <a:cs typeface="Arial" pitchFamily="34" charset="0"/>
              </a:rPr>
              <a:t> · </a:t>
            </a:r>
            <a:r>
              <a:rPr lang="en-US" sz="3200" dirty="0">
                <a:solidFill>
                  <a:srgbClr val="000000"/>
                </a:solidFill>
                <a:latin typeface="Times New Roman" pitchFamily="18" charset="0"/>
                <a:cs typeface="Arial" pitchFamily="34" charset="0"/>
              </a:rPr>
              <a:t>(</a:t>
            </a:r>
            <a:r>
              <a:rPr lang="en-US" sz="3200" i="1" dirty="0">
                <a:solidFill>
                  <a:srgbClr val="000000"/>
                </a:solidFill>
                <a:latin typeface="Times New Roman" pitchFamily="18" charset="0"/>
                <a:cs typeface="Arial" pitchFamily="34" charset="0"/>
              </a:rPr>
              <a:t>y+ z</a:t>
            </a:r>
            <a:r>
              <a:rPr lang="en-US" sz="3200" dirty="0">
                <a:solidFill>
                  <a:srgbClr val="000000"/>
                </a:solidFill>
                <a:latin typeface="Times New Roman" pitchFamily="18" charset="0"/>
                <a:cs typeface="Arial" pitchFamily="34" charset="0"/>
              </a:rPr>
              <a:t>) = </a:t>
            </a:r>
            <a:r>
              <a:rPr lang="en-US" sz="3200" i="1" dirty="0">
                <a:solidFill>
                  <a:srgbClr val="000000"/>
                </a:solidFill>
                <a:latin typeface="Times New Roman" pitchFamily="18" charset="0"/>
                <a:cs typeface="Arial" pitchFamily="34" charset="0"/>
              </a:rPr>
              <a:t>x</a:t>
            </a:r>
            <a:r>
              <a:rPr lang="en-US" sz="3200" dirty="0">
                <a:solidFill>
                  <a:srgbClr val="000000"/>
                </a:solidFill>
                <a:latin typeface="Verdana" pitchFamily="34" charset="0"/>
                <a:cs typeface="Arial" pitchFamily="34" charset="0"/>
              </a:rPr>
              <a:t> · </a:t>
            </a:r>
            <a:r>
              <a:rPr lang="en-US" sz="3200" i="1" dirty="0">
                <a:solidFill>
                  <a:srgbClr val="000000"/>
                </a:solidFill>
                <a:latin typeface="Times New Roman" pitchFamily="18" charset="0"/>
                <a:cs typeface="Arial" pitchFamily="34" charset="0"/>
              </a:rPr>
              <a:t>y + x</a:t>
            </a:r>
            <a:r>
              <a:rPr lang="en-US" sz="3200" dirty="0">
                <a:solidFill>
                  <a:srgbClr val="000000"/>
                </a:solidFill>
                <a:latin typeface="Verdana" pitchFamily="34" charset="0"/>
                <a:cs typeface="Arial" pitchFamily="34" charset="0"/>
              </a:rPr>
              <a:t> · </a:t>
            </a:r>
            <a:r>
              <a:rPr lang="en-US" sz="3200" i="1" dirty="0">
                <a:solidFill>
                  <a:srgbClr val="000000"/>
                </a:solidFill>
                <a:latin typeface="Times New Roman" pitchFamily="18" charset="0"/>
                <a:cs typeface="Arial" pitchFamily="34" charset="0"/>
              </a:rPr>
              <a:t>z</a:t>
            </a:r>
          </a:p>
        </p:txBody>
      </p:sp>
      <p:sp>
        <p:nvSpPr>
          <p:cNvPr id="275463" name="Text Box 7"/>
          <p:cNvSpPr txBox="1">
            <a:spLocks noChangeArrowheads="1"/>
          </p:cNvSpPr>
          <p:nvPr/>
        </p:nvSpPr>
        <p:spPr bwMode="auto">
          <a:xfrm>
            <a:off x="2514600" y="4265475"/>
            <a:ext cx="7467600" cy="1877437"/>
          </a:xfrm>
          <a:prstGeom prst="rect">
            <a:avLst/>
          </a:prstGeom>
          <a:noFill/>
          <a:ln w="9525">
            <a:noFill/>
            <a:miter lim="800000"/>
            <a:headEnd/>
            <a:tailEnd/>
          </a:ln>
        </p:spPr>
        <p:txBody>
          <a:bodyPr>
            <a:spAutoFit/>
          </a:bodyPr>
          <a:lstStyle/>
          <a:p>
            <a:pPr eaLnBrk="0" fontAlgn="base" hangingPunct="0">
              <a:spcBef>
                <a:spcPct val="50000"/>
              </a:spcBef>
              <a:spcAft>
                <a:spcPct val="0"/>
              </a:spcAft>
            </a:pPr>
            <a:endParaRPr lang="en-US" sz="2400" dirty="0">
              <a:solidFill>
                <a:srgbClr val="000000"/>
              </a:solidFill>
              <a:latin typeface="Times New Roman" pitchFamily="18" charset="0"/>
              <a:cs typeface="Arial" pitchFamily="34" charset="0"/>
            </a:endParaRPr>
          </a:p>
          <a:p>
            <a:pPr eaLnBrk="0" fontAlgn="base" hangingPunct="0">
              <a:spcBef>
                <a:spcPct val="50000"/>
              </a:spcBef>
              <a:spcAft>
                <a:spcPct val="0"/>
              </a:spcAft>
            </a:pPr>
            <a:r>
              <a:rPr lang="en-US" sz="2400" dirty="0">
                <a:solidFill>
                  <a:srgbClr val="000000"/>
                </a:solidFill>
                <a:latin typeface="Times New Roman" pitchFamily="18" charset="0"/>
                <a:cs typeface="Arial" pitchFamily="34" charset="0"/>
              </a:rPr>
              <a:t>We can extend this to the </a:t>
            </a:r>
            <a:r>
              <a:rPr lang="en-US" sz="2400" b="1" dirty="0">
                <a:solidFill>
                  <a:srgbClr val="000000"/>
                </a:solidFill>
                <a:latin typeface="Times New Roman" pitchFamily="18" charset="0"/>
                <a:cs typeface="Arial" pitchFamily="34" charset="0"/>
              </a:rPr>
              <a:t>FOIL</a:t>
            </a:r>
            <a:r>
              <a:rPr lang="en-US" sz="2400" dirty="0">
                <a:solidFill>
                  <a:srgbClr val="000000"/>
                </a:solidFill>
                <a:latin typeface="Times New Roman" pitchFamily="18" charset="0"/>
                <a:cs typeface="Arial" pitchFamily="34" charset="0"/>
              </a:rPr>
              <a:t> (First-Outer-Inner-Last) rule that you’ve learned in math classes:</a:t>
            </a:r>
            <a:br>
              <a:rPr lang="en-US" sz="2400" dirty="0">
                <a:solidFill>
                  <a:srgbClr val="000000"/>
                </a:solidFill>
                <a:latin typeface="Times New Roman" pitchFamily="18" charset="0"/>
                <a:cs typeface="Arial" pitchFamily="34" charset="0"/>
              </a:rPr>
            </a:br>
            <a:r>
              <a:rPr lang="en-US" sz="3200" i="1" dirty="0">
                <a:solidFill>
                  <a:srgbClr val="000000"/>
                </a:solidFill>
                <a:latin typeface="Times New Roman" pitchFamily="18" charset="0"/>
                <a:cs typeface="Arial" pitchFamily="34" charset="0"/>
              </a:rPr>
              <a:t>(x + y)</a:t>
            </a:r>
            <a:r>
              <a:rPr lang="en-US" sz="3200" dirty="0">
                <a:solidFill>
                  <a:srgbClr val="000000"/>
                </a:solidFill>
                <a:latin typeface="Verdana" pitchFamily="34" charset="0"/>
                <a:cs typeface="Arial" pitchFamily="34" charset="0"/>
              </a:rPr>
              <a:t> · </a:t>
            </a:r>
            <a:r>
              <a:rPr lang="en-US" sz="3200" i="1" dirty="0">
                <a:solidFill>
                  <a:srgbClr val="000000"/>
                </a:solidFill>
                <a:latin typeface="Times New Roman" pitchFamily="18" charset="0"/>
                <a:cs typeface="Arial" pitchFamily="34" charset="0"/>
              </a:rPr>
              <a:t>(z + w) = </a:t>
            </a:r>
            <a:r>
              <a:rPr lang="en-US" sz="3200" i="1" dirty="0" err="1">
                <a:solidFill>
                  <a:srgbClr val="000000"/>
                </a:solidFill>
                <a:latin typeface="Times New Roman" pitchFamily="18" charset="0"/>
                <a:cs typeface="Arial" pitchFamily="34" charset="0"/>
              </a:rPr>
              <a:t>x</a:t>
            </a:r>
            <a:r>
              <a:rPr lang="en-US" sz="3200" dirty="0" err="1">
                <a:solidFill>
                  <a:srgbClr val="000000"/>
                </a:solidFill>
                <a:latin typeface="Verdana" pitchFamily="34" charset="0"/>
                <a:cs typeface="Arial" pitchFamily="34" charset="0"/>
              </a:rPr>
              <a:t>·</a:t>
            </a:r>
            <a:r>
              <a:rPr lang="en-US" sz="3200" i="1" dirty="0" err="1">
                <a:solidFill>
                  <a:srgbClr val="000000"/>
                </a:solidFill>
                <a:latin typeface="Times New Roman" pitchFamily="18" charset="0"/>
                <a:cs typeface="Arial" pitchFamily="34" charset="0"/>
              </a:rPr>
              <a:t>z</a:t>
            </a:r>
            <a:r>
              <a:rPr lang="en-US" sz="3200" i="1" dirty="0">
                <a:solidFill>
                  <a:srgbClr val="000000"/>
                </a:solidFill>
                <a:latin typeface="Times New Roman" pitchFamily="18" charset="0"/>
                <a:cs typeface="Arial" pitchFamily="34" charset="0"/>
              </a:rPr>
              <a:t> + </a:t>
            </a:r>
            <a:r>
              <a:rPr lang="en-US" sz="3200" i="1" dirty="0" err="1">
                <a:solidFill>
                  <a:srgbClr val="000000"/>
                </a:solidFill>
                <a:latin typeface="Times New Roman" pitchFamily="18" charset="0"/>
                <a:cs typeface="Arial" pitchFamily="34" charset="0"/>
              </a:rPr>
              <a:t>x</a:t>
            </a:r>
            <a:r>
              <a:rPr lang="en-US" sz="3200" dirty="0" err="1">
                <a:solidFill>
                  <a:srgbClr val="000000"/>
                </a:solidFill>
                <a:latin typeface="Verdana" pitchFamily="34" charset="0"/>
                <a:cs typeface="Arial" pitchFamily="34" charset="0"/>
              </a:rPr>
              <a:t>·</a:t>
            </a:r>
            <a:r>
              <a:rPr lang="en-US" sz="3200" i="1" dirty="0" err="1">
                <a:solidFill>
                  <a:srgbClr val="000000"/>
                </a:solidFill>
                <a:latin typeface="Times New Roman" pitchFamily="18" charset="0"/>
                <a:cs typeface="Arial" pitchFamily="34" charset="0"/>
              </a:rPr>
              <a:t>w</a:t>
            </a:r>
            <a:r>
              <a:rPr lang="en-US" sz="3200" i="1" dirty="0">
                <a:solidFill>
                  <a:srgbClr val="000000"/>
                </a:solidFill>
                <a:latin typeface="Times New Roman" pitchFamily="18" charset="0"/>
                <a:cs typeface="Arial" pitchFamily="34" charset="0"/>
              </a:rPr>
              <a:t> + </a:t>
            </a:r>
            <a:r>
              <a:rPr lang="en-US" sz="3200" i="1" dirty="0" err="1">
                <a:solidFill>
                  <a:srgbClr val="000000"/>
                </a:solidFill>
                <a:latin typeface="Times New Roman" pitchFamily="18" charset="0"/>
                <a:cs typeface="Arial" pitchFamily="34" charset="0"/>
              </a:rPr>
              <a:t>y</a:t>
            </a:r>
            <a:r>
              <a:rPr lang="en-US" sz="3200" dirty="0" err="1">
                <a:solidFill>
                  <a:srgbClr val="000000"/>
                </a:solidFill>
                <a:latin typeface="Verdana" pitchFamily="34" charset="0"/>
                <a:cs typeface="Arial" pitchFamily="34" charset="0"/>
              </a:rPr>
              <a:t>·</a:t>
            </a:r>
            <a:r>
              <a:rPr lang="en-US" sz="3200" i="1" dirty="0" err="1">
                <a:solidFill>
                  <a:srgbClr val="000000"/>
                </a:solidFill>
                <a:latin typeface="Times New Roman" pitchFamily="18" charset="0"/>
                <a:cs typeface="Arial" pitchFamily="34" charset="0"/>
              </a:rPr>
              <a:t>z</a:t>
            </a:r>
            <a:r>
              <a:rPr lang="en-US" sz="3200" i="1" dirty="0">
                <a:solidFill>
                  <a:srgbClr val="000000"/>
                </a:solidFill>
                <a:latin typeface="Times New Roman" pitchFamily="18" charset="0"/>
                <a:cs typeface="Arial" pitchFamily="34" charset="0"/>
              </a:rPr>
              <a:t> + </a:t>
            </a:r>
            <a:r>
              <a:rPr lang="en-US" sz="3200" i="1" dirty="0" err="1">
                <a:solidFill>
                  <a:srgbClr val="000000"/>
                </a:solidFill>
                <a:latin typeface="Times New Roman" pitchFamily="18" charset="0"/>
                <a:cs typeface="Arial" pitchFamily="34" charset="0"/>
              </a:rPr>
              <a:t>y</a:t>
            </a:r>
            <a:r>
              <a:rPr lang="en-US" sz="3200" dirty="0" err="1">
                <a:solidFill>
                  <a:srgbClr val="000000"/>
                </a:solidFill>
                <a:latin typeface="Verdana" pitchFamily="34" charset="0"/>
                <a:cs typeface="Arial" pitchFamily="34" charset="0"/>
              </a:rPr>
              <a:t>·</a:t>
            </a:r>
            <a:r>
              <a:rPr lang="en-US" sz="3200" i="1" dirty="0" err="1">
                <a:solidFill>
                  <a:srgbClr val="000000"/>
                </a:solidFill>
                <a:latin typeface="Times New Roman" pitchFamily="18" charset="0"/>
                <a:cs typeface="Arial" pitchFamily="34" charset="0"/>
              </a:rPr>
              <a:t>w</a:t>
            </a:r>
            <a:endParaRPr lang="en-US" sz="3200" i="1" dirty="0">
              <a:solidFill>
                <a:srgbClr val="000000"/>
              </a:solidFill>
              <a:latin typeface="Times New Roman" pitchFamily="18" charset="0"/>
              <a:cs typeface="Arial" pitchFamily="34" charset="0"/>
            </a:endParaRPr>
          </a:p>
        </p:txBody>
      </p:sp>
    </p:spTree>
    <p:extLst>
      <p:ext uri="{BB962C8B-B14F-4D97-AF65-F5344CB8AC3E}">
        <p14:creationId xmlns:p14="http://schemas.microsoft.com/office/powerpoint/2010/main" val="258809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5463"/>
                                        </p:tgtEl>
                                        <p:attrNameLst>
                                          <p:attrName>style.visibility</p:attrName>
                                        </p:attrNameLst>
                                      </p:cBhvr>
                                      <p:to>
                                        <p:strVal val="visible"/>
                                      </p:to>
                                    </p:set>
                                    <p:animEffect transition="in" filter="dissolve">
                                      <p:cBhvr>
                                        <p:cTn id="7" dur="500"/>
                                        <p:tgtEl>
                                          <p:spTgt spid="275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3" grpId="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4"/>
          <p:cNvSpPr>
            <a:spLocks noChangeArrowheads="1"/>
          </p:cNvSpPr>
          <p:nvPr/>
        </p:nvSpPr>
        <p:spPr bwMode="auto">
          <a:xfrm>
            <a:off x="2438401" y="1143001"/>
            <a:ext cx="5617243" cy="461665"/>
          </a:xfrm>
          <a:prstGeom prst="rect">
            <a:avLst/>
          </a:prstGeom>
          <a:solidFill>
            <a:srgbClr val="996633"/>
          </a:solidFill>
          <a:ln w="9525">
            <a:solidFill>
              <a:srgbClr val="000000"/>
            </a:solidFill>
            <a:miter lim="800000"/>
            <a:headEnd/>
            <a:tailEnd/>
          </a:ln>
        </p:spPr>
        <p:txBody>
          <a:bodyPr wrap="none">
            <a:spAutoFit/>
          </a:bodyPr>
          <a:lstStyle/>
          <a:p>
            <a:pPr fontAlgn="base">
              <a:spcBef>
                <a:spcPct val="0"/>
              </a:spcBef>
              <a:spcAft>
                <a:spcPct val="0"/>
              </a:spcAft>
            </a:pPr>
            <a:r>
              <a:rPr lang="en-US" sz="2400" dirty="0" err="1">
                <a:solidFill>
                  <a:srgbClr val="FFFF99"/>
                </a:solidFill>
                <a:latin typeface="Times New Roman" pitchFamily="18" charset="0"/>
                <a:cs typeface="Arial" pitchFamily="34" charset="0"/>
              </a:rPr>
              <a:t>Distributivity</a:t>
            </a:r>
            <a:r>
              <a:rPr lang="en-US" sz="2400" dirty="0">
                <a:solidFill>
                  <a:srgbClr val="FFFF99"/>
                </a:solidFill>
                <a:latin typeface="Times New Roman" pitchFamily="18" charset="0"/>
                <a:cs typeface="Arial" pitchFamily="34" charset="0"/>
              </a:rPr>
              <a:t> (Rules 12a and 12b) (Cont’d.)</a:t>
            </a:r>
          </a:p>
        </p:txBody>
      </p:sp>
      <p:sp>
        <p:nvSpPr>
          <p:cNvPr id="1028" name="Text Box 5"/>
          <p:cNvSpPr txBox="1">
            <a:spLocks noChangeArrowheads="1"/>
          </p:cNvSpPr>
          <p:nvPr/>
        </p:nvSpPr>
        <p:spPr bwMode="auto">
          <a:xfrm>
            <a:off x="2514600" y="1752600"/>
            <a:ext cx="7543800" cy="3046988"/>
          </a:xfrm>
          <a:prstGeom prst="rect">
            <a:avLst/>
          </a:prstGeom>
          <a:noFill/>
          <a:ln w="9525">
            <a:noFill/>
            <a:miter lim="800000"/>
            <a:headEnd/>
            <a:tailEnd/>
          </a:ln>
        </p:spPr>
        <p:txBody>
          <a:bodyPr>
            <a:spAutoFit/>
          </a:bodyPr>
          <a:lstStyle/>
          <a:p>
            <a:pPr fontAlgn="base">
              <a:spcBef>
                <a:spcPct val="50000"/>
              </a:spcBef>
              <a:spcAft>
                <a:spcPct val="0"/>
              </a:spcAft>
            </a:pPr>
            <a:r>
              <a:rPr lang="en-US" sz="2400" dirty="0">
                <a:solidFill>
                  <a:srgbClr val="000000"/>
                </a:solidFill>
                <a:latin typeface="Times New Roman" pitchFamily="18" charset="0"/>
                <a:cs typeface="Arial" pitchFamily="34" charset="0"/>
              </a:rPr>
              <a:t>The second half of the property of </a:t>
            </a:r>
            <a:r>
              <a:rPr lang="en-US" sz="2400" b="1" dirty="0" err="1">
                <a:solidFill>
                  <a:srgbClr val="000000"/>
                </a:solidFill>
                <a:latin typeface="Times New Roman" pitchFamily="18" charset="0"/>
                <a:cs typeface="Arial" pitchFamily="34" charset="0"/>
              </a:rPr>
              <a:t>distributivity</a:t>
            </a:r>
            <a:r>
              <a:rPr lang="en-US" sz="2400" b="1" dirty="0">
                <a:solidFill>
                  <a:srgbClr val="000000"/>
                </a:solidFill>
                <a:latin typeface="Times New Roman" pitchFamily="18" charset="0"/>
                <a:cs typeface="Arial" pitchFamily="34" charset="0"/>
              </a:rPr>
              <a:t> </a:t>
            </a:r>
            <a:r>
              <a:rPr lang="en-US" sz="2400" dirty="0">
                <a:solidFill>
                  <a:srgbClr val="000000"/>
                </a:solidFill>
                <a:latin typeface="Times New Roman" pitchFamily="18" charset="0"/>
                <a:cs typeface="Arial" pitchFamily="34" charset="0"/>
              </a:rPr>
              <a:t>is our first difference between Boolean algebra and ordinary algebra.  The following is true in Boolean algebra but not in ordinary algebra:</a:t>
            </a:r>
          </a:p>
          <a:p>
            <a:pPr fontAlgn="base">
              <a:spcBef>
                <a:spcPct val="50000"/>
              </a:spcBef>
              <a:spcAft>
                <a:spcPct val="0"/>
              </a:spcAft>
            </a:pPr>
            <a:endParaRPr lang="en-US" sz="2400" dirty="0">
              <a:solidFill>
                <a:srgbClr val="000000"/>
              </a:solidFill>
              <a:latin typeface="Times New Roman" pitchFamily="18" charset="0"/>
              <a:cs typeface="Arial" pitchFamily="34" charset="0"/>
            </a:endParaRPr>
          </a:p>
          <a:p>
            <a:pPr fontAlgn="base">
              <a:spcBef>
                <a:spcPct val="50000"/>
              </a:spcBef>
              <a:spcAft>
                <a:spcPct val="0"/>
              </a:spcAft>
            </a:pPr>
            <a:r>
              <a:rPr lang="en-US" sz="2400" b="1" dirty="0">
                <a:solidFill>
                  <a:srgbClr val="000000"/>
                </a:solidFill>
                <a:latin typeface="Times New Roman" pitchFamily="18" charset="0"/>
                <a:cs typeface="Arial" pitchFamily="34" charset="0"/>
              </a:rPr>
              <a:t>The OR operation is distributive over the AND operation. </a:t>
            </a:r>
            <a:r>
              <a:rPr lang="en-US" sz="2400" dirty="0">
                <a:solidFill>
                  <a:srgbClr val="000000"/>
                </a:solidFill>
                <a:latin typeface="Times New Roman" pitchFamily="18" charset="0"/>
                <a:cs typeface="Arial" pitchFamily="34" charset="0"/>
              </a:rPr>
              <a:t> (Rule 12b)</a:t>
            </a:r>
            <a:endParaRPr lang="en-US" dirty="0">
              <a:solidFill>
                <a:srgbClr val="000000"/>
              </a:solidFill>
              <a:latin typeface="Times New Roman" pitchFamily="18" charset="0"/>
              <a:cs typeface="Arial" pitchFamily="34" charset="0"/>
            </a:endParaRPr>
          </a:p>
        </p:txBody>
      </p:sp>
      <p:sp>
        <p:nvSpPr>
          <p:cNvPr id="1029" name="Text Box 6"/>
          <p:cNvSpPr txBox="1">
            <a:spLocks noChangeArrowheads="1"/>
          </p:cNvSpPr>
          <p:nvPr/>
        </p:nvSpPr>
        <p:spPr bwMode="auto">
          <a:xfrm>
            <a:off x="4343400" y="3276601"/>
            <a:ext cx="5257800" cy="584775"/>
          </a:xfrm>
          <a:prstGeom prst="rect">
            <a:avLst/>
          </a:prstGeom>
          <a:noFill/>
          <a:ln w="9525">
            <a:solidFill>
              <a:srgbClr val="996633"/>
            </a:solidFill>
            <a:miter lim="800000"/>
            <a:headEnd/>
            <a:tailEnd/>
          </a:ln>
        </p:spPr>
        <p:txBody>
          <a:bodyPr wrap="square">
            <a:spAutoFit/>
          </a:bodyPr>
          <a:lstStyle/>
          <a:p>
            <a:pPr fontAlgn="base">
              <a:spcBef>
                <a:spcPct val="50000"/>
              </a:spcBef>
              <a:spcAft>
                <a:spcPct val="0"/>
              </a:spcAft>
            </a:pPr>
            <a:r>
              <a:rPr lang="en-US" sz="3200" i="1" dirty="0">
                <a:solidFill>
                  <a:srgbClr val="000000"/>
                </a:solidFill>
                <a:latin typeface="Times New Roman" pitchFamily="18" charset="0"/>
                <a:cs typeface="Arial" pitchFamily="34" charset="0"/>
              </a:rPr>
              <a:t>x + y</a:t>
            </a:r>
            <a:r>
              <a:rPr lang="en-US" sz="3200" dirty="0">
                <a:solidFill>
                  <a:srgbClr val="000000"/>
                </a:solidFill>
                <a:latin typeface="Verdana" pitchFamily="34" charset="0"/>
                <a:cs typeface="Arial" pitchFamily="34" charset="0"/>
              </a:rPr>
              <a:t> · </a:t>
            </a:r>
            <a:r>
              <a:rPr lang="en-US" sz="3200" i="1" dirty="0">
                <a:solidFill>
                  <a:srgbClr val="000000"/>
                </a:solidFill>
                <a:latin typeface="Times New Roman" pitchFamily="18" charset="0"/>
                <a:cs typeface="Arial" pitchFamily="34" charset="0"/>
              </a:rPr>
              <a:t>z</a:t>
            </a:r>
            <a:r>
              <a:rPr lang="en-US" sz="3200" dirty="0">
                <a:solidFill>
                  <a:srgbClr val="000000"/>
                </a:solidFill>
                <a:latin typeface="Times New Roman" pitchFamily="18" charset="0"/>
                <a:cs typeface="Arial" pitchFamily="34" charset="0"/>
              </a:rPr>
              <a:t> = (</a:t>
            </a:r>
            <a:r>
              <a:rPr lang="en-US" sz="3200" i="1" dirty="0">
                <a:solidFill>
                  <a:srgbClr val="000000"/>
                </a:solidFill>
                <a:latin typeface="Times New Roman" pitchFamily="18" charset="0"/>
                <a:cs typeface="Arial" pitchFamily="34" charset="0"/>
              </a:rPr>
              <a:t>x + y)</a:t>
            </a:r>
            <a:r>
              <a:rPr lang="en-US" sz="3200" dirty="0">
                <a:solidFill>
                  <a:srgbClr val="000000"/>
                </a:solidFill>
                <a:latin typeface="Verdana" pitchFamily="34" charset="0"/>
                <a:cs typeface="Arial" pitchFamily="34" charset="0"/>
              </a:rPr>
              <a:t> · </a:t>
            </a:r>
            <a:r>
              <a:rPr lang="en-US" sz="3200" i="1" dirty="0">
                <a:solidFill>
                  <a:srgbClr val="000000"/>
                </a:solidFill>
                <a:latin typeface="Times New Roman" pitchFamily="18" charset="0"/>
                <a:cs typeface="Arial" pitchFamily="34" charset="0"/>
              </a:rPr>
              <a:t>(x + z)</a:t>
            </a:r>
          </a:p>
        </p:txBody>
      </p:sp>
    </p:spTree>
    <p:extLst>
      <p:ext uri="{BB962C8B-B14F-4D97-AF65-F5344CB8AC3E}">
        <p14:creationId xmlns:p14="http://schemas.microsoft.com/office/powerpoint/2010/main" val="41785564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895600" y="228600"/>
            <a:ext cx="7772400" cy="1143000"/>
          </a:xfrm>
        </p:spPr>
        <p:txBody>
          <a:bodyPr/>
          <a:lstStyle/>
          <a:p>
            <a:pPr eaLnBrk="1" hangingPunct="1"/>
            <a:r>
              <a:rPr lang="en-US" dirty="0"/>
              <a:t>More Rules</a:t>
            </a:r>
          </a:p>
        </p:txBody>
      </p:sp>
      <p:sp>
        <p:nvSpPr>
          <p:cNvPr id="11267" name="Rectangle 3"/>
          <p:cNvSpPr>
            <a:spLocks noGrp="1" noChangeArrowheads="1"/>
          </p:cNvSpPr>
          <p:nvPr>
            <p:ph idx="1"/>
          </p:nvPr>
        </p:nvSpPr>
        <p:spPr>
          <a:xfrm>
            <a:off x="2514600" y="1600200"/>
            <a:ext cx="8153400" cy="4800600"/>
          </a:xfrm>
        </p:spPr>
        <p:txBody>
          <a:bodyPr/>
          <a:lstStyle/>
          <a:p>
            <a:pPr eaLnBrk="1" hangingPunct="1"/>
            <a:r>
              <a:rPr lang="en-US" sz="2800" dirty="0"/>
              <a:t>The following rules should make sense if you think in terms of logic gates:</a:t>
            </a:r>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r>
              <a:rPr lang="en-US" sz="1800" dirty="0">
                <a:latin typeface="Arial" pitchFamily="34" charset="0"/>
                <a:cs typeface="Arial" pitchFamily="34" charset="0"/>
              </a:rPr>
              <a:t>Don’t get hung up on why the textbook calls some of these rules “properties” and calls some “theorems.”  Let’s just call them all “rules.”</a:t>
            </a:r>
            <a:endParaRPr lang="en-US" sz="1800" dirty="0"/>
          </a:p>
        </p:txBody>
      </p:sp>
      <p:sp>
        <p:nvSpPr>
          <p:cNvPr id="11268" name="Text Box 4"/>
          <p:cNvSpPr txBox="1">
            <a:spLocks noChangeArrowheads="1"/>
          </p:cNvSpPr>
          <p:nvPr/>
        </p:nvSpPr>
        <p:spPr bwMode="auto">
          <a:xfrm>
            <a:off x="10134600" y="6400800"/>
            <a:ext cx="381000" cy="304800"/>
          </a:xfrm>
          <a:prstGeom prst="rect">
            <a:avLst/>
          </a:prstGeom>
          <a:noFill/>
          <a:ln w="9525">
            <a:noFill/>
            <a:miter lim="800000"/>
            <a:headEnd/>
            <a:tailEnd/>
          </a:ln>
        </p:spPr>
        <p:txBody>
          <a:bodyPr>
            <a:spAutoFit/>
          </a:bodyPr>
          <a:lstStyle/>
          <a:p>
            <a:pPr eaLnBrk="0" fontAlgn="base" hangingPunct="0">
              <a:spcBef>
                <a:spcPct val="50000"/>
              </a:spcBef>
              <a:spcAft>
                <a:spcPct val="0"/>
              </a:spcAft>
            </a:pPr>
            <a:endParaRPr lang="en-US" sz="1400">
              <a:solidFill>
                <a:srgbClr val="000000"/>
              </a:solidFill>
              <a:latin typeface="Times New Roman" pitchFamily="18" charset="0"/>
              <a:cs typeface="Arial" pitchFamily="34" charset="0"/>
            </a:endParaRPr>
          </a:p>
        </p:txBody>
      </p:sp>
      <p:sp>
        <p:nvSpPr>
          <p:cNvPr id="5" name="Text Box 5"/>
          <p:cNvSpPr txBox="1">
            <a:spLocks noChangeArrowheads="1"/>
          </p:cNvSpPr>
          <p:nvPr/>
        </p:nvSpPr>
        <p:spPr bwMode="auto">
          <a:xfrm>
            <a:off x="6324600" y="3932536"/>
            <a:ext cx="3276600" cy="461665"/>
          </a:xfrm>
          <a:prstGeom prst="rect">
            <a:avLst/>
          </a:prstGeom>
          <a:noFill/>
          <a:ln w="9525">
            <a:noFill/>
            <a:miter lim="800000"/>
            <a:headEnd/>
            <a:tailEnd/>
          </a:ln>
        </p:spPr>
        <p:txBody>
          <a:bodyPr wrap="square">
            <a:spAutoFit/>
          </a:bodyPr>
          <a:lstStyle/>
          <a:p>
            <a:pPr eaLnBrk="0" fontAlgn="base" hangingPunct="0">
              <a:spcBef>
                <a:spcPct val="50000"/>
              </a:spcBef>
              <a:spcAft>
                <a:spcPct val="0"/>
              </a:spcAft>
            </a:pPr>
            <a:r>
              <a:rPr lang="en-US" sz="2400" dirty="0">
                <a:solidFill>
                  <a:srgbClr val="006666"/>
                </a:solidFill>
                <a:latin typeface="Times New Roman" pitchFamily="18" charset="0"/>
                <a:cs typeface="Arial" pitchFamily="34" charset="0"/>
              </a:rPr>
              <a:t>Rule 7b.   </a:t>
            </a:r>
            <a:r>
              <a:rPr lang="en-US" sz="2400" i="1" dirty="0">
                <a:solidFill>
                  <a:srgbClr val="006666"/>
                </a:solidFill>
                <a:latin typeface="Times New Roman" pitchFamily="18" charset="0"/>
                <a:cs typeface="Arial" pitchFamily="34" charset="0"/>
              </a:rPr>
              <a:t>x</a:t>
            </a:r>
            <a:r>
              <a:rPr lang="en-US" sz="2400" dirty="0">
                <a:solidFill>
                  <a:srgbClr val="006666"/>
                </a:solidFill>
                <a:latin typeface="Times New Roman" pitchFamily="18" charset="0"/>
                <a:cs typeface="Arial" pitchFamily="34" charset="0"/>
              </a:rPr>
              <a:t> + </a:t>
            </a:r>
            <a:r>
              <a:rPr lang="en-US" sz="2400" i="1" dirty="0">
                <a:solidFill>
                  <a:srgbClr val="006666"/>
                </a:solidFill>
                <a:latin typeface="Times New Roman" pitchFamily="18" charset="0"/>
                <a:cs typeface="Arial" pitchFamily="34" charset="0"/>
              </a:rPr>
              <a:t>x</a:t>
            </a:r>
            <a:r>
              <a:rPr lang="en-US" sz="2400" dirty="0">
                <a:solidFill>
                  <a:srgbClr val="006666"/>
                </a:solidFill>
                <a:latin typeface="Times New Roman" pitchFamily="18" charset="0"/>
                <a:cs typeface="Arial" pitchFamily="34" charset="0"/>
              </a:rPr>
              <a:t> = </a:t>
            </a:r>
            <a:r>
              <a:rPr lang="en-US" sz="2400" i="1" dirty="0">
                <a:solidFill>
                  <a:srgbClr val="006666"/>
                </a:solidFill>
                <a:latin typeface="Times New Roman" pitchFamily="18" charset="0"/>
                <a:cs typeface="Arial" pitchFamily="34" charset="0"/>
              </a:rPr>
              <a:t>x</a:t>
            </a:r>
          </a:p>
        </p:txBody>
      </p:sp>
      <p:sp>
        <p:nvSpPr>
          <p:cNvPr id="6" name="Text Box 6"/>
          <p:cNvSpPr txBox="1">
            <a:spLocks noChangeArrowheads="1"/>
          </p:cNvSpPr>
          <p:nvPr/>
        </p:nvSpPr>
        <p:spPr bwMode="auto">
          <a:xfrm>
            <a:off x="6324600" y="3297536"/>
            <a:ext cx="3505200" cy="461665"/>
          </a:xfrm>
          <a:prstGeom prst="rect">
            <a:avLst/>
          </a:prstGeom>
          <a:noFill/>
          <a:ln w="9525">
            <a:noFill/>
            <a:miter lim="800000"/>
            <a:headEnd/>
            <a:tailEnd/>
          </a:ln>
        </p:spPr>
        <p:txBody>
          <a:bodyPr wrap="square">
            <a:spAutoFit/>
          </a:bodyPr>
          <a:lstStyle/>
          <a:p>
            <a:pPr eaLnBrk="0" fontAlgn="base" hangingPunct="0">
              <a:spcBef>
                <a:spcPct val="50000"/>
              </a:spcBef>
              <a:spcAft>
                <a:spcPct val="0"/>
              </a:spcAft>
            </a:pPr>
            <a:r>
              <a:rPr lang="en-US" sz="2400" dirty="0">
                <a:solidFill>
                  <a:srgbClr val="006666"/>
                </a:solidFill>
                <a:latin typeface="Times New Roman" pitchFamily="18" charset="0"/>
                <a:cs typeface="Arial" pitchFamily="34" charset="0"/>
              </a:rPr>
              <a:t>Rule 5b.   </a:t>
            </a:r>
            <a:r>
              <a:rPr lang="en-US" sz="2400" i="1" dirty="0">
                <a:solidFill>
                  <a:srgbClr val="006666"/>
                </a:solidFill>
                <a:latin typeface="Times New Roman" pitchFamily="18" charset="0"/>
                <a:cs typeface="Arial" pitchFamily="34" charset="0"/>
              </a:rPr>
              <a:t>x</a:t>
            </a:r>
            <a:r>
              <a:rPr lang="en-US" sz="2400" dirty="0">
                <a:solidFill>
                  <a:srgbClr val="006666"/>
                </a:solidFill>
                <a:latin typeface="Times New Roman" pitchFamily="18" charset="0"/>
                <a:cs typeface="Arial" pitchFamily="34" charset="0"/>
              </a:rPr>
              <a:t> + 1 = 1</a:t>
            </a:r>
          </a:p>
        </p:txBody>
      </p:sp>
      <p:sp>
        <p:nvSpPr>
          <p:cNvPr id="7" name="Text Box 7"/>
          <p:cNvSpPr txBox="1">
            <a:spLocks noChangeArrowheads="1"/>
          </p:cNvSpPr>
          <p:nvPr/>
        </p:nvSpPr>
        <p:spPr bwMode="auto">
          <a:xfrm>
            <a:off x="6324600" y="2662536"/>
            <a:ext cx="3286544" cy="461665"/>
          </a:xfrm>
          <a:prstGeom prst="rect">
            <a:avLst/>
          </a:prstGeom>
          <a:noFill/>
          <a:ln w="9525">
            <a:noFill/>
            <a:miter lim="800000"/>
            <a:headEnd/>
            <a:tailEnd/>
          </a:ln>
        </p:spPr>
        <p:txBody>
          <a:bodyPr wrap="square">
            <a:spAutoFit/>
          </a:bodyPr>
          <a:lstStyle/>
          <a:p>
            <a:pPr eaLnBrk="0" fontAlgn="base" hangingPunct="0">
              <a:spcBef>
                <a:spcPct val="50000"/>
              </a:spcBef>
              <a:spcAft>
                <a:spcPct val="0"/>
              </a:spcAft>
            </a:pPr>
            <a:r>
              <a:rPr lang="en-US" sz="2400" dirty="0">
                <a:solidFill>
                  <a:srgbClr val="006666"/>
                </a:solidFill>
                <a:latin typeface="Times New Roman" pitchFamily="18" charset="0"/>
                <a:cs typeface="Arial" pitchFamily="34" charset="0"/>
              </a:rPr>
              <a:t>Rule 6b.   </a:t>
            </a:r>
            <a:r>
              <a:rPr lang="en-US" sz="2400" i="1" dirty="0">
                <a:solidFill>
                  <a:srgbClr val="006666"/>
                </a:solidFill>
                <a:latin typeface="Times New Roman" pitchFamily="18" charset="0"/>
                <a:cs typeface="Arial" pitchFamily="34" charset="0"/>
              </a:rPr>
              <a:t>x</a:t>
            </a:r>
            <a:r>
              <a:rPr lang="en-US" sz="2400" dirty="0">
                <a:solidFill>
                  <a:srgbClr val="006666"/>
                </a:solidFill>
                <a:latin typeface="Times New Roman" pitchFamily="18" charset="0"/>
                <a:cs typeface="Arial" pitchFamily="34" charset="0"/>
              </a:rPr>
              <a:t> + 0 = </a:t>
            </a:r>
            <a:r>
              <a:rPr lang="en-US" sz="2400" i="1" dirty="0">
                <a:solidFill>
                  <a:srgbClr val="006666"/>
                </a:solidFill>
                <a:latin typeface="Times New Roman" pitchFamily="18" charset="0"/>
                <a:cs typeface="Arial" pitchFamily="34" charset="0"/>
              </a:rPr>
              <a:t>x</a:t>
            </a:r>
          </a:p>
        </p:txBody>
      </p:sp>
      <p:sp>
        <p:nvSpPr>
          <p:cNvPr id="8" name="Text Box 8"/>
          <p:cNvSpPr txBox="1">
            <a:spLocks noChangeArrowheads="1"/>
          </p:cNvSpPr>
          <p:nvPr/>
        </p:nvSpPr>
        <p:spPr bwMode="auto">
          <a:xfrm>
            <a:off x="6324600" y="4567536"/>
            <a:ext cx="3352800" cy="461665"/>
          </a:xfrm>
          <a:prstGeom prst="rect">
            <a:avLst/>
          </a:prstGeom>
          <a:noFill/>
          <a:ln w="9525">
            <a:noFill/>
            <a:miter lim="800000"/>
            <a:headEnd/>
            <a:tailEnd/>
          </a:ln>
        </p:spPr>
        <p:txBody>
          <a:bodyPr wrap="square">
            <a:spAutoFit/>
          </a:bodyPr>
          <a:lstStyle/>
          <a:p>
            <a:pPr eaLnBrk="0" fontAlgn="base" hangingPunct="0">
              <a:spcBef>
                <a:spcPct val="50000"/>
              </a:spcBef>
              <a:spcAft>
                <a:spcPct val="0"/>
              </a:spcAft>
            </a:pPr>
            <a:r>
              <a:rPr lang="en-US" sz="2400" dirty="0">
                <a:solidFill>
                  <a:srgbClr val="006666"/>
                </a:solidFill>
                <a:latin typeface="Times New Roman" pitchFamily="18" charset="0"/>
                <a:cs typeface="Arial" pitchFamily="34" charset="0"/>
              </a:rPr>
              <a:t>Rule 8b.   </a:t>
            </a:r>
            <a:r>
              <a:rPr lang="en-US" sz="2400" i="1" dirty="0">
                <a:solidFill>
                  <a:srgbClr val="006666"/>
                </a:solidFill>
                <a:latin typeface="Times New Roman" pitchFamily="18" charset="0"/>
                <a:cs typeface="Arial" pitchFamily="34" charset="0"/>
              </a:rPr>
              <a:t>x</a:t>
            </a:r>
            <a:r>
              <a:rPr lang="en-US" sz="2400" dirty="0">
                <a:solidFill>
                  <a:srgbClr val="006666"/>
                </a:solidFill>
                <a:latin typeface="Times New Roman" pitchFamily="18" charset="0"/>
                <a:cs typeface="Arial" pitchFamily="34" charset="0"/>
              </a:rPr>
              <a:t> + </a:t>
            </a:r>
            <a:r>
              <a:rPr lang="en-US" sz="2400" i="1" dirty="0">
                <a:solidFill>
                  <a:srgbClr val="006666"/>
                </a:solidFill>
                <a:latin typeface="Times New Roman" pitchFamily="18" charset="0"/>
                <a:cs typeface="Arial" pitchFamily="34" charset="0"/>
              </a:rPr>
              <a:t>x </a:t>
            </a:r>
            <a:r>
              <a:rPr lang="en-US" sz="2400" dirty="0">
                <a:solidFill>
                  <a:srgbClr val="006666"/>
                </a:solidFill>
                <a:latin typeface="Times New Roman" pitchFamily="18" charset="0"/>
                <a:cs typeface="Arial" pitchFamily="34" charset="0"/>
              </a:rPr>
              <a:t> = 1</a:t>
            </a:r>
            <a:endParaRPr lang="en-US" sz="2400" i="1" dirty="0">
              <a:solidFill>
                <a:srgbClr val="006666"/>
              </a:solidFill>
              <a:latin typeface="Times New Roman" pitchFamily="18" charset="0"/>
              <a:cs typeface="Arial" pitchFamily="34" charset="0"/>
            </a:endParaRPr>
          </a:p>
        </p:txBody>
      </p:sp>
      <p:sp>
        <p:nvSpPr>
          <p:cNvPr id="9" name="Text Box 9"/>
          <p:cNvSpPr txBox="1">
            <a:spLocks noChangeArrowheads="1"/>
          </p:cNvSpPr>
          <p:nvPr/>
        </p:nvSpPr>
        <p:spPr bwMode="auto">
          <a:xfrm>
            <a:off x="2667000" y="4643736"/>
            <a:ext cx="3525088" cy="461665"/>
          </a:xfrm>
          <a:prstGeom prst="rect">
            <a:avLst/>
          </a:prstGeom>
          <a:noFill/>
          <a:ln w="9525">
            <a:noFill/>
            <a:miter lim="800000"/>
            <a:headEnd/>
            <a:tailEnd/>
          </a:ln>
        </p:spPr>
        <p:txBody>
          <a:bodyPr wrap="square">
            <a:spAutoFit/>
          </a:bodyPr>
          <a:lstStyle/>
          <a:p>
            <a:pPr eaLnBrk="0" fontAlgn="base" hangingPunct="0">
              <a:spcBef>
                <a:spcPct val="50000"/>
              </a:spcBef>
              <a:spcAft>
                <a:spcPct val="0"/>
              </a:spcAft>
            </a:pPr>
            <a:r>
              <a:rPr lang="en-US" sz="2400" dirty="0">
                <a:solidFill>
                  <a:srgbClr val="006666"/>
                </a:solidFill>
                <a:latin typeface="Times New Roman" pitchFamily="18" charset="0"/>
                <a:cs typeface="Arial" pitchFamily="34" charset="0"/>
              </a:rPr>
              <a:t>Rule 8a.   </a:t>
            </a:r>
            <a:r>
              <a:rPr lang="en-US" sz="2400" i="1" dirty="0">
                <a:solidFill>
                  <a:srgbClr val="006666"/>
                </a:solidFill>
                <a:latin typeface="Times New Roman" pitchFamily="18" charset="0"/>
                <a:cs typeface="Arial" pitchFamily="34" charset="0"/>
              </a:rPr>
              <a:t>x</a:t>
            </a:r>
            <a:r>
              <a:rPr lang="en-US" sz="2400" dirty="0">
                <a:solidFill>
                  <a:srgbClr val="006666"/>
                </a:solidFill>
                <a:latin typeface="Times New Roman" pitchFamily="18" charset="0"/>
                <a:cs typeface="Arial" pitchFamily="34" charset="0"/>
              </a:rPr>
              <a:t> </a:t>
            </a:r>
            <a:r>
              <a:rPr lang="en-US" sz="2400" baseline="30000" dirty="0">
                <a:solidFill>
                  <a:srgbClr val="006666"/>
                </a:solidFill>
                <a:latin typeface="Times New Roman" pitchFamily="18" charset="0"/>
                <a:cs typeface="Arial" pitchFamily="34" charset="0"/>
              </a:rPr>
              <a:t>.</a:t>
            </a:r>
            <a:r>
              <a:rPr lang="en-US" sz="2400" dirty="0">
                <a:solidFill>
                  <a:srgbClr val="006666"/>
                </a:solidFill>
                <a:latin typeface="Times New Roman" pitchFamily="18" charset="0"/>
                <a:cs typeface="Arial" pitchFamily="34" charset="0"/>
              </a:rPr>
              <a:t> </a:t>
            </a:r>
            <a:r>
              <a:rPr lang="en-US" sz="2400" i="1" dirty="0">
                <a:solidFill>
                  <a:srgbClr val="006666"/>
                </a:solidFill>
                <a:latin typeface="Times New Roman" pitchFamily="18" charset="0"/>
                <a:cs typeface="Arial" pitchFamily="34" charset="0"/>
              </a:rPr>
              <a:t>x</a:t>
            </a:r>
            <a:r>
              <a:rPr lang="en-US" sz="2400" dirty="0">
                <a:solidFill>
                  <a:srgbClr val="006666"/>
                </a:solidFill>
                <a:latin typeface="Times New Roman" pitchFamily="18" charset="0"/>
                <a:cs typeface="Arial" pitchFamily="34" charset="0"/>
              </a:rPr>
              <a:t> = 0</a:t>
            </a:r>
          </a:p>
        </p:txBody>
      </p:sp>
      <p:sp>
        <p:nvSpPr>
          <p:cNvPr id="10" name="Text Box 10"/>
          <p:cNvSpPr txBox="1">
            <a:spLocks noChangeArrowheads="1"/>
          </p:cNvSpPr>
          <p:nvPr/>
        </p:nvSpPr>
        <p:spPr bwMode="auto">
          <a:xfrm>
            <a:off x="2667000" y="2640765"/>
            <a:ext cx="3505200" cy="461665"/>
          </a:xfrm>
          <a:prstGeom prst="rect">
            <a:avLst/>
          </a:prstGeom>
          <a:noFill/>
          <a:ln w="9525">
            <a:noFill/>
            <a:miter lim="800000"/>
            <a:headEnd/>
            <a:tailEnd/>
          </a:ln>
        </p:spPr>
        <p:txBody>
          <a:bodyPr wrap="square">
            <a:spAutoFit/>
          </a:bodyPr>
          <a:lstStyle/>
          <a:p>
            <a:pPr eaLnBrk="0" fontAlgn="base" hangingPunct="0">
              <a:spcBef>
                <a:spcPct val="50000"/>
              </a:spcBef>
              <a:spcAft>
                <a:spcPct val="0"/>
              </a:spcAft>
            </a:pPr>
            <a:r>
              <a:rPr lang="en-US" sz="2400" dirty="0">
                <a:solidFill>
                  <a:srgbClr val="006666"/>
                </a:solidFill>
                <a:latin typeface="Times New Roman" pitchFamily="18" charset="0"/>
                <a:cs typeface="Arial" pitchFamily="34" charset="0"/>
              </a:rPr>
              <a:t>Rule 5a.   </a:t>
            </a:r>
            <a:r>
              <a:rPr lang="en-US" sz="2400" i="1" dirty="0">
                <a:solidFill>
                  <a:srgbClr val="006666"/>
                </a:solidFill>
                <a:latin typeface="Times New Roman" pitchFamily="18" charset="0"/>
                <a:cs typeface="Arial" pitchFamily="34" charset="0"/>
              </a:rPr>
              <a:t>x</a:t>
            </a:r>
            <a:r>
              <a:rPr lang="en-US" sz="2400" dirty="0">
                <a:solidFill>
                  <a:srgbClr val="006666"/>
                </a:solidFill>
                <a:latin typeface="Times New Roman" pitchFamily="18" charset="0"/>
                <a:cs typeface="Arial" pitchFamily="34" charset="0"/>
              </a:rPr>
              <a:t> </a:t>
            </a:r>
            <a:r>
              <a:rPr lang="en-US" sz="2400" baseline="30000" dirty="0">
                <a:solidFill>
                  <a:srgbClr val="006666"/>
                </a:solidFill>
                <a:latin typeface="Times New Roman" pitchFamily="18" charset="0"/>
                <a:cs typeface="Arial" pitchFamily="34" charset="0"/>
              </a:rPr>
              <a:t>.</a:t>
            </a:r>
            <a:r>
              <a:rPr lang="en-US" sz="2400" dirty="0">
                <a:solidFill>
                  <a:srgbClr val="006666"/>
                </a:solidFill>
                <a:latin typeface="Times New Roman" pitchFamily="18" charset="0"/>
                <a:cs typeface="Arial" pitchFamily="34" charset="0"/>
              </a:rPr>
              <a:t> 0</a:t>
            </a:r>
            <a:r>
              <a:rPr lang="en-US" sz="2400" i="1" dirty="0">
                <a:solidFill>
                  <a:srgbClr val="006666"/>
                </a:solidFill>
                <a:latin typeface="Times New Roman" pitchFamily="18" charset="0"/>
                <a:cs typeface="Arial" pitchFamily="34" charset="0"/>
              </a:rPr>
              <a:t> = </a:t>
            </a:r>
            <a:r>
              <a:rPr lang="en-US" sz="2400" dirty="0">
                <a:solidFill>
                  <a:srgbClr val="006666"/>
                </a:solidFill>
                <a:latin typeface="Times New Roman" pitchFamily="18" charset="0"/>
                <a:cs typeface="Arial" pitchFamily="34" charset="0"/>
              </a:rPr>
              <a:t>0</a:t>
            </a:r>
          </a:p>
        </p:txBody>
      </p:sp>
      <p:sp>
        <p:nvSpPr>
          <p:cNvPr id="12" name="Text Box 12"/>
          <p:cNvSpPr txBox="1">
            <a:spLocks noChangeArrowheads="1"/>
          </p:cNvSpPr>
          <p:nvPr/>
        </p:nvSpPr>
        <p:spPr bwMode="auto">
          <a:xfrm>
            <a:off x="2667000" y="3311398"/>
            <a:ext cx="3886200" cy="457200"/>
          </a:xfrm>
          <a:prstGeom prst="rect">
            <a:avLst/>
          </a:prstGeom>
          <a:noFill/>
          <a:ln w="9525">
            <a:noFill/>
            <a:miter lim="800000"/>
            <a:headEnd/>
            <a:tailEnd/>
          </a:ln>
        </p:spPr>
        <p:txBody>
          <a:bodyPr wrap="square">
            <a:spAutoFit/>
          </a:bodyPr>
          <a:lstStyle/>
          <a:p>
            <a:pPr eaLnBrk="0" fontAlgn="base" hangingPunct="0">
              <a:spcBef>
                <a:spcPct val="50000"/>
              </a:spcBef>
              <a:spcAft>
                <a:spcPct val="0"/>
              </a:spcAft>
            </a:pPr>
            <a:r>
              <a:rPr lang="en-US" sz="2400" dirty="0">
                <a:solidFill>
                  <a:srgbClr val="006666"/>
                </a:solidFill>
                <a:latin typeface="Times New Roman" pitchFamily="18" charset="0"/>
                <a:cs typeface="Arial" pitchFamily="34" charset="0"/>
              </a:rPr>
              <a:t>Rule 6a.   </a:t>
            </a:r>
            <a:r>
              <a:rPr lang="en-US" sz="2400" i="1" dirty="0">
                <a:solidFill>
                  <a:srgbClr val="006666"/>
                </a:solidFill>
                <a:latin typeface="Times New Roman" pitchFamily="18" charset="0"/>
                <a:cs typeface="Arial" pitchFamily="34" charset="0"/>
              </a:rPr>
              <a:t>x</a:t>
            </a:r>
            <a:r>
              <a:rPr lang="en-US" sz="2400" dirty="0">
                <a:solidFill>
                  <a:srgbClr val="006666"/>
                </a:solidFill>
                <a:latin typeface="Times New Roman" pitchFamily="18" charset="0"/>
                <a:cs typeface="Arial" pitchFamily="34" charset="0"/>
              </a:rPr>
              <a:t> </a:t>
            </a:r>
            <a:r>
              <a:rPr lang="en-US" sz="2400" baseline="30000" dirty="0">
                <a:solidFill>
                  <a:srgbClr val="006666"/>
                </a:solidFill>
                <a:latin typeface="Times New Roman" pitchFamily="18" charset="0"/>
                <a:cs typeface="Arial" pitchFamily="34" charset="0"/>
              </a:rPr>
              <a:t>.</a:t>
            </a:r>
            <a:r>
              <a:rPr lang="en-US" sz="2400" dirty="0">
                <a:solidFill>
                  <a:srgbClr val="006666"/>
                </a:solidFill>
                <a:latin typeface="Times New Roman" pitchFamily="18" charset="0"/>
                <a:cs typeface="Arial" pitchFamily="34" charset="0"/>
              </a:rPr>
              <a:t> 1 = </a:t>
            </a:r>
            <a:r>
              <a:rPr lang="en-US" sz="2400" i="1" dirty="0">
                <a:solidFill>
                  <a:srgbClr val="006666"/>
                </a:solidFill>
                <a:latin typeface="Times New Roman" pitchFamily="18" charset="0"/>
                <a:cs typeface="Arial" pitchFamily="34" charset="0"/>
              </a:rPr>
              <a:t>x</a:t>
            </a:r>
          </a:p>
        </p:txBody>
      </p:sp>
      <p:sp>
        <p:nvSpPr>
          <p:cNvPr id="15" name="Text Box 15"/>
          <p:cNvSpPr txBox="1">
            <a:spLocks noChangeArrowheads="1"/>
          </p:cNvSpPr>
          <p:nvPr/>
        </p:nvSpPr>
        <p:spPr bwMode="auto">
          <a:xfrm>
            <a:off x="2667000" y="3977567"/>
            <a:ext cx="3581400" cy="457200"/>
          </a:xfrm>
          <a:prstGeom prst="rect">
            <a:avLst/>
          </a:prstGeom>
          <a:noFill/>
          <a:ln w="9525">
            <a:noFill/>
            <a:miter lim="800000"/>
            <a:headEnd/>
            <a:tailEnd/>
          </a:ln>
        </p:spPr>
        <p:txBody>
          <a:bodyPr wrap="square">
            <a:spAutoFit/>
          </a:bodyPr>
          <a:lstStyle/>
          <a:p>
            <a:pPr eaLnBrk="0" fontAlgn="base" hangingPunct="0">
              <a:spcBef>
                <a:spcPct val="50000"/>
              </a:spcBef>
              <a:spcAft>
                <a:spcPct val="0"/>
              </a:spcAft>
            </a:pPr>
            <a:r>
              <a:rPr lang="en-US" sz="2400" dirty="0">
                <a:solidFill>
                  <a:srgbClr val="006666"/>
                </a:solidFill>
                <a:latin typeface="Times New Roman" pitchFamily="18" charset="0"/>
                <a:cs typeface="Arial" pitchFamily="34" charset="0"/>
              </a:rPr>
              <a:t>Rule 7a.   </a:t>
            </a:r>
            <a:r>
              <a:rPr lang="en-US" sz="2400" i="1" dirty="0">
                <a:solidFill>
                  <a:srgbClr val="006666"/>
                </a:solidFill>
                <a:latin typeface="Times New Roman" pitchFamily="18" charset="0"/>
                <a:cs typeface="Arial" pitchFamily="34" charset="0"/>
              </a:rPr>
              <a:t>x</a:t>
            </a:r>
            <a:r>
              <a:rPr lang="en-US" sz="2400" dirty="0">
                <a:solidFill>
                  <a:srgbClr val="006666"/>
                </a:solidFill>
                <a:latin typeface="Times New Roman" pitchFamily="18" charset="0"/>
                <a:cs typeface="Arial" pitchFamily="34" charset="0"/>
              </a:rPr>
              <a:t> </a:t>
            </a:r>
            <a:r>
              <a:rPr lang="en-US" sz="2400" baseline="30000" dirty="0">
                <a:solidFill>
                  <a:srgbClr val="006666"/>
                </a:solidFill>
                <a:latin typeface="Times New Roman" pitchFamily="18" charset="0"/>
                <a:cs typeface="Arial" pitchFamily="34" charset="0"/>
              </a:rPr>
              <a:t>.</a:t>
            </a:r>
            <a:r>
              <a:rPr lang="en-US" sz="2400" dirty="0">
                <a:solidFill>
                  <a:srgbClr val="006666"/>
                </a:solidFill>
                <a:latin typeface="Times New Roman" pitchFamily="18" charset="0"/>
                <a:cs typeface="Arial" pitchFamily="34" charset="0"/>
              </a:rPr>
              <a:t> </a:t>
            </a:r>
            <a:r>
              <a:rPr lang="en-US" sz="2400" i="1" dirty="0">
                <a:solidFill>
                  <a:srgbClr val="006666"/>
                </a:solidFill>
                <a:latin typeface="Times New Roman" pitchFamily="18" charset="0"/>
                <a:cs typeface="Arial" pitchFamily="34" charset="0"/>
              </a:rPr>
              <a:t>x</a:t>
            </a:r>
            <a:r>
              <a:rPr lang="en-US" sz="2400" dirty="0">
                <a:solidFill>
                  <a:srgbClr val="006666"/>
                </a:solidFill>
                <a:latin typeface="Times New Roman" pitchFamily="18" charset="0"/>
                <a:cs typeface="Arial" pitchFamily="34" charset="0"/>
              </a:rPr>
              <a:t> = </a:t>
            </a:r>
            <a:r>
              <a:rPr lang="en-US" sz="2400" i="1" dirty="0">
                <a:solidFill>
                  <a:srgbClr val="006666"/>
                </a:solidFill>
                <a:latin typeface="Times New Roman" pitchFamily="18" charset="0"/>
                <a:cs typeface="Arial" pitchFamily="34" charset="0"/>
              </a:rPr>
              <a:t>x</a:t>
            </a:r>
          </a:p>
        </p:txBody>
      </p:sp>
      <p:sp>
        <p:nvSpPr>
          <p:cNvPr id="18" name="Text Box 18"/>
          <p:cNvSpPr txBox="1">
            <a:spLocks noChangeArrowheads="1"/>
          </p:cNvSpPr>
          <p:nvPr/>
        </p:nvSpPr>
        <p:spPr bwMode="auto">
          <a:xfrm>
            <a:off x="4419600" y="5410201"/>
            <a:ext cx="4267200" cy="461665"/>
          </a:xfrm>
          <a:prstGeom prst="rect">
            <a:avLst/>
          </a:prstGeom>
          <a:noFill/>
          <a:ln w="9525">
            <a:noFill/>
            <a:miter lim="800000"/>
            <a:headEnd/>
            <a:tailEnd/>
          </a:ln>
        </p:spPr>
        <p:txBody>
          <a:bodyPr wrap="square">
            <a:spAutoFit/>
          </a:bodyPr>
          <a:lstStyle/>
          <a:p>
            <a:pPr eaLnBrk="0" fontAlgn="base" hangingPunct="0">
              <a:spcBef>
                <a:spcPct val="50000"/>
              </a:spcBef>
              <a:spcAft>
                <a:spcPct val="0"/>
              </a:spcAft>
            </a:pPr>
            <a:r>
              <a:rPr lang="en-US" sz="2400" dirty="0">
                <a:solidFill>
                  <a:srgbClr val="006666"/>
                </a:solidFill>
                <a:latin typeface="Times New Roman" pitchFamily="18" charset="0"/>
                <a:cs typeface="Arial" pitchFamily="34" charset="0"/>
              </a:rPr>
              <a:t>Rule 9.   </a:t>
            </a:r>
            <a:r>
              <a:rPr lang="en-US" sz="2400" i="1" dirty="0">
                <a:solidFill>
                  <a:srgbClr val="006666"/>
                </a:solidFill>
                <a:latin typeface="Times New Roman" pitchFamily="18" charset="0"/>
                <a:cs typeface="Arial" pitchFamily="34" charset="0"/>
              </a:rPr>
              <a:t>x </a:t>
            </a:r>
            <a:r>
              <a:rPr lang="en-US" sz="2400" dirty="0">
                <a:solidFill>
                  <a:srgbClr val="006666"/>
                </a:solidFill>
                <a:latin typeface="Times New Roman" pitchFamily="18" charset="0"/>
                <a:cs typeface="Arial" pitchFamily="34" charset="0"/>
              </a:rPr>
              <a:t>= </a:t>
            </a:r>
            <a:r>
              <a:rPr lang="en-US" sz="2400" i="1" dirty="0">
                <a:solidFill>
                  <a:srgbClr val="006666"/>
                </a:solidFill>
                <a:latin typeface="Times New Roman" pitchFamily="18" charset="0"/>
                <a:cs typeface="Arial" pitchFamily="34" charset="0"/>
              </a:rPr>
              <a:t>x</a:t>
            </a:r>
          </a:p>
        </p:txBody>
      </p:sp>
      <p:sp>
        <p:nvSpPr>
          <p:cNvPr id="16" name="Text Box 19"/>
          <p:cNvSpPr txBox="1">
            <a:spLocks noChangeArrowheads="1"/>
          </p:cNvSpPr>
          <p:nvPr/>
        </p:nvSpPr>
        <p:spPr bwMode="auto">
          <a:xfrm>
            <a:off x="5486400" y="5274129"/>
            <a:ext cx="381000" cy="457200"/>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sz="2400" dirty="0">
                <a:solidFill>
                  <a:srgbClr val="006666"/>
                </a:solidFill>
                <a:latin typeface="Times New Roman" pitchFamily="18" charset="0"/>
                <a:cs typeface="Arial" pitchFamily="34" charset="0"/>
              </a:rPr>
              <a:t>=</a:t>
            </a:r>
          </a:p>
        </p:txBody>
      </p:sp>
      <p:sp>
        <p:nvSpPr>
          <p:cNvPr id="19" name="Line 16"/>
          <p:cNvSpPr>
            <a:spLocks noChangeShapeType="1"/>
          </p:cNvSpPr>
          <p:nvPr/>
        </p:nvSpPr>
        <p:spPr bwMode="auto">
          <a:xfrm>
            <a:off x="4343400" y="4755470"/>
            <a:ext cx="165100" cy="1588"/>
          </a:xfrm>
          <a:prstGeom prst="line">
            <a:avLst/>
          </a:prstGeom>
          <a:noFill/>
          <a:ln w="9525">
            <a:solidFill>
              <a:schemeClr val="tx2"/>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20" name="Line 16"/>
          <p:cNvSpPr>
            <a:spLocks noChangeShapeType="1"/>
          </p:cNvSpPr>
          <p:nvPr/>
        </p:nvSpPr>
        <p:spPr bwMode="auto">
          <a:xfrm>
            <a:off x="8153400" y="4722812"/>
            <a:ext cx="165100" cy="1588"/>
          </a:xfrm>
          <a:prstGeom prst="line">
            <a:avLst/>
          </a:prstGeom>
          <a:noFill/>
          <a:ln w="9525">
            <a:solidFill>
              <a:schemeClr val="tx2"/>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17" name="TextBox 16"/>
          <p:cNvSpPr txBox="1"/>
          <p:nvPr/>
        </p:nvSpPr>
        <p:spPr>
          <a:xfrm>
            <a:off x="3200400" y="228600"/>
            <a:ext cx="44958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fontAlgn="base">
              <a:spcBef>
                <a:spcPct val="0"/>
              </a:spcBef>
              <a:spcAft>
                <a:spcPct val="0"/>
              </a:spcAft>
            </a:pPr>
            <a:r>
              <a:rPr lang="en-US" dirty="0">
                <a:solidFill>
                  <a:srgbClr val="000000"/>
                </a:solidFill>
                <a:latin typeface="Verdana"/>
                <a:cs typeface="Arial"/>
              </a:rPr>
              <a:t>+ = OR    </a:t>
            </a:r>
            <a:r>
              <a:rPr lang="en-US" baseline="30000" dirty="0">
                <a:solidFill>
                  <a:srgbClr val="006666"/>
                </a:solidFill>
                <a:latin typeface="Times New Roman" pitchFamily="18" charset="0"/>
                <a:cs typeface="Arial"/>
              </a:rPr>
              <a:t>.</a:t>
            </a:r>
            <a:r>
              <a:rPr lang="en-US" dirty="0">
                <a:solidFill>
                  <a:srgbClr val="000000"/>
                </a:solidFill>
                <a:latin typeface="Verdana"/>
                <a:cs typeface="Arial"/>
              </a:rPr>
              <a:t> = AND</a:t>
            </a:r>
          </a:p>
        </p:txBody>
      </p:sp>
    </p:spTree>
    <p:extLst>
      <p:ext uri="{BB962C8B-B14F-4D97-AF65-F5344CB8AC3E}">
        <p14:creationId xmlns:p14="http://schemas.microsoft.com/office/powerpoint/2010/main" val="5252986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895600" y="228600"/>
            <a:ext cx="7772400" cy="1143000"/>
          </a:xfrm>
        </p:spPr>
        <p:txBody>
          <a:bodyPr/>
          <a:lstStyle/>
          <a:p>
            <a:pPr eaLnBrk="1" hangingPunct="1"/>
            <a:r>
              <a:rPr lang="en-US" dirty="0"/>
              <a:t>Applying the Rules</a:t>
            </a:r>
          </a:p>
        </p:txBody>
      </p:sp>
      <p:sp>
        <p:nvSpPr>
          <p:cNvPr id="11267" name="Rectangle 3"/>
          <p:cNvSpPr>
            <a:spLocks noGrp="1" noChangeArrowheads="1"/>
          </p:cNvSpPr>
          <p:nvPr>
            <p:ph idx="1"/>
          </p:nvPr>
        </p:nvSpPr>
        <p:spPr>
          <a:xfrm>
            <a:off x="2438400" y="1676400"/>
            <a:ext cx="8001000" cy="4800600"/>
          </a:xfrm>
        </p:spPr>
        <p:txBody>
          <a:bodyPr/>
          <a:lstStyle/>
          <a:p>
            <a:pPr eaLnBrk="1" hangingPunct="1"/>
            <a:r>
              <a:rPr lang="en-US" sz="2800" dirty="0"/>
              <a:t>In the postulates and theorems laws on the previous slides, you can replace any single variable (such as </a:t>
            </a:r>
            <a:r>
              <a:rPr lang="en-US" sz="2800" i="1" dirty="0"/>
              <a:t>x</a:t>
            </a:r>
            <a:r>
              <a:rPr lang="en-US" sz="2800" dirty="0"/>
              <a:t>) with any expression.  For example:</a:t>
            </a:r>
          </a:p>
          <a:p>
            <a:pPr lvl="1" eaLnBrk="1" hangingPunct="1"/>
            <a:r>
              <a:rPr lang="en-US" sz="2400" i="1" dirty="0"/>
              <a:t>Rule 5a says that </a:t>
            </a:r>
            <a:r>
              <a:rPr lang="en-US" sz="2800" i="1" dirty="0">
                <a:latin typeface="Times New Roman" pitchFamily="18" charset="0"/>
              </a:rPr>
              <a:t>x</a:t>
            </a:r>
            <a:r>
              <a:rPr lang="en-US" sz="2800" dirty="0">
                <a:latin typeface="Times New Roman" pitchFamily="18" charset="0"/>
              </a:rPr>
              <a:t> </a:t>
            </a:r>
            <a:r>
              <a:rPr lang="en-US" sz="2800" baseline="30000" dirty="0">
                <a:latin typeface="Times New Roman" pitchFamily="18" charset="0"/>
              </a:rPr>
              <a:t>.</a:t>
            </a:r>
            <a:r>
              <a:rPr lang="en-US" sz="2800" dirty="0">
                <a:latin typeface="Times New Roman" pitchFamily="18" charset="0"/>
              </a:rPr>
              <a:t> 0 = 0</a:t>
            </a:r>
          </a:p>
          <a:p>
            <a:pPr lvl="1" eaLnBrk="1" hangingPunct="1"/>
            <a:r>
              <a:rPr lang="en-US" sz="2400" i="1" dirty="0"/>
              <a:t>More generally, </a:t>
            </a:r>
            <a:r>
              <a:rPr lang="en-US" sz="2400" b="1" i="1" dirty="0"/>
              <a:t>any expression</a:t>
            </a:r>
            <a:r>
              <a:rPr lang="en-US" sz="2400" i="1" dirty="0"/>
              <a:t> </a:t>
            </a:r>
            <a:r>
              <a:rPr lang="en-US" sz="2400" i="1" dirty="0" err="1"/>
              <a:t>ANDed</a:t>
            </a:r>
            <a:r>
              <a:rPr lang="en-US" sz="2400" i="1" dirty="0"/>
              <a:t> with 0 is equal to 0:</a:t>
            </a:r>
            <a:br>
              <a:rPr lang="en-US" sz="2400" i="1" dirty="0"/>
            </a:br>
            <a:r>
              <a:rPr lang="en-US" sz="2400" i="1" dirty="0"/>
              <a:t>    (</a:t>
            </a:r>
            <a:r>
              <a:rPr lang="en-US" sz="2800" i="1" dirty="0">
                <a:latin typeface="Times New Roman" pitchFamily="18" charset="0"/>
              </a:rPr>
              <a:t>x + </a:t>
            </a:r>
            <a:r>
              <a:rPr lang="en-US" sz="2800" i="1" dirty="0" err="1">
                <a:latin typeface="Times New Roman" pitchFamily="18" charset="0"/>
              </a:rPr>
              <a:t>yz</a:t>
            </a:r>
            <a:r>
              <a:rPr lang="en-US" sz="2800" i="1" dirty="0">
                <a:latin typeface="Times New Roman" pitchFamily="18" charset="0"/>
              </a:rPr>
              <a:t> + </a:t>
            </a:r>
            <a:r>
              <a:rPr lang="en-US" sz="2800" i="1" dirty="0" err="1">
                <a:latin typeface="Times New Roman" pitchFamily="18" charset="0"/>
              </a:rPr>
              <a:t>uw</a:t>
            </a:r>
            <a:r>
              <a:rPr lang="en-US" sz="2800" i="1" dirty="0">
                <a:latin typeface="Times New Roman" pitchFamily="18" charset="0"/>
              </a:rPr>
              <a:t>)</a:t>
            </a:r>
            <a:r>
              <a:rPr lang="en-US" sz="2800" dirty="0">
                <a:latin typeface="Times New Roman" pitchFamily="18" charset="0"/>
              </a:rPr>
              <a:t> </a:t>
            </a:r>
            <a:r>
              <a:rPr lang="en-US" sz="2800" baseline="30000" dirty="0">
                <a:latin typeface="Times New Roman" pitchFamily="18" charset="0"/>
              </a:rPr>
              <a:t>.</a:t>
            </a:r>
            <a:r>
              <a:rPr lang="en-US" sz="2800" dirty="0">
                <a:latin typeface="Times New Roman" pitchFamily="18" charset="0"/>
              </a:rPr>
              <a:t> 0 = 0</a:t>
            </a:r>
          </a:p>
          <a:p>
            <a:pPr eaLnBrk="1" hangingPunct="1"/>
            <a:r>
              <a:rPr lang="en-US" sz="2800" dirty="0"/>
              <a:t>Another example:</a:t>
            </a:r>
          </a:p>
          <a:p>
            <a:pPr lvl="1" eaLnBrk="1" hangingPunct="1"/>
            <a:r>
              <a:rPr lang="en-US" sz="2400" i="1" dirty="0"/>
              <a:t>Rule 7b says that </a:t>
            </a:r>
            <a:r>
              <a:rPr lang="en-US" sz="2800" i="1" dirty="0">
                <a:latin typeface="Times New Roman" pitchFamily="18" charset="0"/>
              </a:rPr>
              <a:t>x</a:t>
            </a:r>
            <a:r>
              <a:rPr lang="en-US" sz="2800" dirty="0">
                <a:latin typeface="Times New Roman" pitchFamily="18" charset="0"/>
              </a:rPr>
              <a:t> + </a:t>
            </a:r>
            <a:r>
              <a:rPr lang="en-US" sz="2800" i="1" dirty="0">
                <a:latin typeface="Times New Roman" pitchFamily="18" charset="0"/>
              </a:rPr>
              <a:t>x </a:t>
            </a:r>
            <a:r>
              <a:rPr lang="en-US" sz="2800" dirty="0">
                <a:latin typeface="Times New Roman" pitchFamily="18" charset="0"/>
              </a:rPr>
              <a:t>= </a:t>
            </a:r>
            <a:r>
              <a:rPr lang="en-US" sz="2800" i="1" dirty="0">
                <a:latin typeface="Times New Roman" pitchFamily="18" charset="0"/>
              </a:rPr>
              <a:t>x</a:t>
            </a:r>
            <a:endParaRPr lang="en-US" sz="2800" dirty="0">
              <a:latin typeface="Times New Roman" pitchFamily="18" charset="0"/>
            </a:endParaRPr>
          </a:p>
          <a:p>
            <a:pPr lvl="1" eaLnBrk="1" hangingPunct="1"/>
            <a:r>
              <a:rPr lang="en-US" sz="2400" i="1" dirty="0"/>
              <a:t>So (</a:t>
            </a:r>
            <a:r>
              <a:rPr lang="en-US" sz="2800" i="1" dirty="0" err="1">
                <a:latin typeface="Times New Roman" pitchFamily="18" charset="0"/>
              </a:rPr>
              <a:t>xy</a:t>
            </a:r>
            <a:r>
              <a:rPr lang="en-US" sz="2800" i="1" dirty="0">
                <a:latin typeface="Times New Roman" pitchFamily="18" charset="0"/>
              </a:rPr>
              <a:t> + </a:t>
            </a:r>
            <a:r>
              <a:rPr lang="en-US" sz="2800" i="1" dirty="0" err="1">
                <a:latin typeface="Times New Roman" pitchFamily="18" charset="0"/>
              </a:rPr>
              <a:t>zw</a:t>
            </a:r>
            <a:r>
              <a:rPr lang="en-US" sz="2800" i="1" dirty="0">
                <a:latin typeface="Times New Roman" pitchFamily="18" charset="0"/>
              </a:rPr>
              <a:t>)</a:t>
            </a:r>
            <a:r>
              <a:rPr lang="en-US" sz="2800" dirty="0">
                <a:latin typeface="Times New Roman" pitchFamily="18" charset="0"/>
              </a:rPr>
              <a:t> + </a:t>
            </a:r>
            <a:r>
              <a:rPr lang="en-US" sz="2400" i="1" dirty="0"/>
              <a:t>(</a:t>
            </a:r>
            <a:r>
              <a:rPr lang="en-US" sz="2800" i="1" dirty="0" err="1">
                <a:latin typeface="Times New Roman" pitchFamily="18" charset="0"/>
              </a:rPr>
              <a:t>xy</a:t>
            </a:r>
            <a:r>
              <a:rPr lang="en-US" sz="2800" i="1" dirty="0">
                <a:latin typeface="Times New Roman" pitchFamily="18" charset="0"/>
              </a:rPr>
              <a:t> + </a:t>
            </a:r>
            <a:r>
              <a:rPr lang="en-US" sz="2800" i="1" dirty="0" err="1">
                <a:latin typeface="Times New Roman" pitchFamily="18" charset="0"/>
              </a:rPr>
              <a:t>zw</a:t>
            </a:r>
            <a:r>
              <a:rPr lang="en-US" sz="2800" i="1" dirty="0">
                <a:latin typeface="Times New Roman" pitchFamily="18" charset="0"/>
              </a:rPr>
              <a:t>)</a:t>
            </a:r>
            <a:r>
              <a:rPr lang="en-US" sz="2800" dirty="0">
                <a:latin typeface="Times New Roman" pitchFamily="18" charset="0"/>
              </a:rPr>
              <a:t> = </a:t>
            </a:r>
            <a:r>
              <a:rPr lang="en-US" sz="2800" i="1" dirty="0" err="1">
                <a:latin typeface="Times New Roman" pitchFamily="18" charset="0"/>
              </a:rPr>
              <a:t>xy</a:t>
            </a:r>
            <a:r>
              <a:rPr lang="en-US" sz="2800" i="1" dirty="0">
                <a:latin typeface="Times New Roman" pitchFamily="18" charset="0"/>
              </a:rPr>
              <a:t> + </a:t>
            </a:r>
            <a:r>
              <a:rPr lang="en-US" sz="2800" i="1" dirty="0" err="1">
                <a:latin typeface="Times New Roman" pitchFamily="18" charset="0"/>
              </a:rPr>
              <a:t>zw</a:t>
            </a:r>
            <a:endParaRPr lang="en-US" sz="2800" dirty="0">
              <a:latin typeface="Times New Roman" pitchFamily="18" charset="0"/>
            </a:endParaRPr>
          </a:p>
          <a:p>
            <a:pPr eaLnBrk="1" hangingPunct="1"/>
            <a:endParaRPr lang="en-US" sz="2800" dirty="0"/>
          </a:p>
        </p:txBody>
      </p:sp>
      <p:sp>
        <p:nvSpPr>
          <p:cNvPr id="11268" name="Text Box 4"/>
          <p:cNvSpPr txBox="1">
            <a:spLocks noChangeArrowheads="1"/>
          </p:cNvSpPr>
          <p:nvPr/>
        </p:nvSpPr>
        <p:spPr bwMode="auto">
          <a:xfrm>
            <a:off x="10134600" y="6400800"/>
            <a:ext cx="381000" cy="304800"/>
          </a:xfrm>
          <a:prstGeom prst="rect">
            <a:avLst/>
          </a:prstGeom>
          <a:noFill/>
          <a:ln w="9525">
            <a:noFill/>
            <a:miter lim="800000"/>
            <a:headEnd/>
            <a:tailEnd/>
          </a:ln>
        </p:spPr>
        <p:txBody>
          <a:bodyPr>
            <a:spAutoFit/>
          </a:bodyPr>
          <a:lstStyle/>
          <a:p>
            <a:pPr eaLnBrk="0" fontAlgn="base" hangingPunct="0">
              <a:spcBef>
                <a:spcPct val="50000"/>
              </a:spcBef>
              <a:spcAft>
                <a:spcPct val="0"/>
              </a:spcAft>
            </a:pPr>
            <a:endParaRPr lang="en-US" sz="1400">
              <a:solidFill>
                <a:srgbClr val="000000"/>
              </a:solidFill>
              <a:latin typeface="Times New Roman" pitchFamily="18" charset="0"/>
              <a:cs typeface="Arial" pitchFamily="34" charset="0"/>
            </a:endParaRPr>
          </a:p>
        </p:txBody>
      </p:sp>
    </p:spTree>
    <p:extLst>
      <p:ext uri="{BB962C8B-B14F-4D97-AF65-F5344CB8AC3E}">
        <p14:creationId xmlns:p14="http://schemas.microsoft.com/office/powerpoint/2010/main" val="28837197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2438400" y="685801"/>
            <a:ext cx="5598712" cy="461665"/>
          </a:xfrm>
          <a:prstGeom prst="rect">
            <a:avLst/>
          </a:prstGeom>
          <a:solidFill>
            <a:srgbClr val="996633"/>
          </a:solidFill>
          <a:ln w="9525">
            <a:solidFill>
              <a:srgbClr val="000000"/>
            </a:solidFill>
            <a:miter lim="800000"/>
            <a:headEnd/>
            <a:tailEnd/>
          </a:ln>
        </p:spPr>
        <p:txBody>
          <a:bodyPr wrap="none">
            <a:spAutoFit/>
          </a:bodyPr>
          <a:lstStyle/>
          <a:p>
            <a:pPr fontAlgn="base">
              <a:spcBef>
                <a:spcPct val="0"/>
              </a:spcBef>
              <a:spcAft>
                <a:spcPct val="0"/>
              </a:spcAft>
            </a:pPr>
            <a:r>
              <a:rPr lang="en-US" sz="2400" dirty="0" err="1">
                <a:solidFill>
                  <a:srgbClr val="FFFF99"/>
                </a:solidFill>
                <a:latin typeface="Times New Roman" pitchFamily="18" charset="0"/>
                <a:cs typeface="Arial" pitchFamily="34" charset="0"/>
              </a:rPr>
              <a:t>DeMorgan’s</a:t>
            </a:r>
            <a:r>
              <a:rPr lang="en-US" sz="2400" dirty="0">
                <a:solidFill>
                  <a:srgbClr val="FFFF99"/>
                </a:solidFill>
                <a:latin typeface="Times New Roman" pitchFamily="18" charset="0"/>
                <a:cs typeface="Arial" pitchFamily="34" charset="0"/>
              </a:rPr>
              <a:t> Theorem (Rules 15a and 15b)</a:t>
            </a:r>
          </a:p>
        </p:txBody>
      </p:sp>
      <p:sp>
        <p:nvSpPr>
          <p:cNvPr id="2053" name="Text Box 5"/>
          <p:cNvSpPr txBox="1">
            <a:spLocks noChangeArrowheads="1"/>
          </p:cNvSpPr>
          <p:nvPr/>
        </p:nvSpPr>
        <p:spPr bwMode="auto">
          <a:xfrm>
            <a:off x="3216729" y="1683604"/>
            <a:ext cx="6629400" cy="830997"/>
          </a:xfrm>
          <a:prstGeom prst="rect">
            <a:avLst/>
          </a:prstGeom>
          <a:noFill/>
          <a:ln w="9525">
            <a:noFill/>
            <a:miter lim="800000"/>
            <a:headEnd/>
            <a:tailEnd/>
          </a:ln>
        </p:spPr>
        <p:txBody>
          <a:bodyPr>
            <a:spAutoFit/>
          </a:bodyPr>
          <a:lstStyle/>
          <a:p>
            <a:pPr fontAlgn="base">
              <a:spcBef>
                <a:spcPct val="50000"/>
              </a:spcBef>
              <a:spcAft>
                <a:spcPct val="0"/>
              </a:spcAft>
            </a:pPr>
            <a:r>
              <a:rPr lang="en-US" sz="2400" b="1" dirty="0">
                <a:solidFill>
                  <a:srgbClr val="000000"/>
                </a:solidFill>
                <a:latin typeface="Times New Roman" pitchFamily="18" charset="0"/>
                <a:cs typeface="Arial" pitchFamily="34" charset="0"/>
              </a:rPr>
              <a:t>The complement of </a:t>
            </a:r>
            <a:r>
              <a:rPr lang="en-US" sz="2400" b="1" dirty="0" err="1">
                <a:solidFill>
                  <a:srgbClr val="000000"/>
                </a:solidFill>
                <a:latin typeface="Times New Roman" pitchFamily="18" charset="0"/>
                <a:cs typeface="Arial" pitchFamily="34" charset="0"/>
              </a:rPr>
              <a:t>AND’ed</a:t>
            </a:r>
            <a:r>
              <a:rPr lang="en-US" sz="2400" b="1" dirty="0">
                <a:solidFill>
                  <a:srgbClr val="000000"/>
                </a:solidFill>
                <a:latin typeface="Times New Roman" pitchFamily="18" charset="0"/>
                <a:cs typeface="Arial" pitchFamily="34" charset="0"/>
              </a:rPr>
              <a:t> variables is equal to the OR of the complemented variables.</a:t>
            </a:r>
          </a:p>
        </p:txBody>
      </p:sp>
      <p:sp>
        <p:nvSpPr>
          <p:cNvPr id="2054" name="Text Box 6"/>
          <p:cNvSpPr txBox="1">
            <a:spLocks noChangeArrowheads="1"/>
          </p:cNvSpPr>
          <p:nvPr/>
        </p:nvSpPr>
        <p:spPr bwMode="auto">
          <a:xfrm>
            <a:off x="2819400" y="1295400"/>
            <a:ext cx="6096000" cy="457200"/>
          </a:xfrm>
          <a:prstGeom prst="rect">
            <a:avLst/>
          </a:prstGeom>
          <a:noFill/>
          <a:ln w="9525">
            <a:noFill/>
            <a:miter lim="800000"/>
            <a:headEnd/>
            <a:tailEnd/>
          </a:ln>
        </p:spPr>
        <p:txBody>
          <a:bodyPr>
            <a:spAutoFit/>
          </a:bodyPr>
          <a:lstStyle/>
          <a:p>
            <a:pPr fontAlgn="base">
              <a:spcBef>
                <a:spcPct val="50000"/>
              </a:spcBef>
              <a:spcAft>
                <a:spcPct val="0"/>
              </a:spcAft>
            </a:pPr>
            <a:r>
              <a:rPr lang="en-US" sz="2400" u="sng" dirty="0">
                <a:solidFill>
                  <a:srgbClr val="000000"/>
                </a:solidFill>
                <a:latin typeface="Times New Roman" pitchFamily="18" charset="0"/>
                <a:cs typeface="Arial" pitchFamily="34" charset="0"/>
              </a:rPr>
              <a:t>Rule 15a</a:t>
            </a:r>
          </a:p>
        </p:txBody>
      </p:sp>
      <p:sp>
        <p:nvSpPr>
          <p:cNvPr id="2057" name="Text Box 8"/>
          <p:cNvSpPr txBox="1">
            <a:spLocks noChangeArrowheads="1"/>
          </p:cNvSpPr>
          <p:nvPr/>
        </p:nvSpPr>
        <p:spPr bwMode="auto">
          <a:xfrm>
            <a:off x="4876800" y="2590804"/>
            <a:ext cx="2362200" cy="523220"/>
          </a:xfrm>
          <a:prstGeom prst="rect">
            <a:avLst/>
          </a:prstGeom>
          <a:noFill/>
          <a:ln w="9525">
            <a:noFill/>
            <a:miter lim="800000"/>
            <a:headEnd/>
            <a:tailEnd/>
          </a:ln>
        </p:spPr>
        <p:txBody>
          <a:bodyPr>
            <a:spAutoFit/>
          </a:bodyPr>
          <a:lstStyle/>
          <a:p>
            <a:pPr fontAlgn="base">
              <a:spcBef>
                <a:spcPct val="50000"/>
              </a:spcBef>
              <a:spcAft>
                <a:spcPct val="0"/>
              </a:spcAft>
            </a:pPr>
            <a:r>
              <a:rPr lang="en-US" sz="2800" i="1" dirty="0">
                <a:solidFill>
                  <a:srgbClr val="000000"/>
                </a:solidFill>
                <a:latin typeface="Times New Roman" pitchFamily="18" charset="0"/>
                <a:cs typeface="Arial" pitchFamily="34" charset="0"/>
              </a:rPr>
              <a:t>x</a:t>
            </a:r>
            <a:r>
              <a:rPr lang="en-US" sz="2800" dirty="0">
                <a:solidFill>
                  <a:srgbClr val="000000"/>
                </a:solidFill>
                <a:latin typeface="Verdana" pitchFamily="34" charset="0"/>
                <a:cs typeface="Arial" pitchFamily="34" charset="0"/>
              </a:rPr>
              <a:t> · </a:t>
            </a:r>
            <a:r>
              <a:rPr lang="en-US" sz="2800" i="1" dirty="0">
                <a:solidFill>
                  <a:srgbClr val="000000"/>
                </a:solidFill>
                <a:latin typeface="Times New Roman" pitchFamily="18" charset="0"/>
                <a:cs typeface="Arial" pitchFamily="34" charset="0"/>
              </a:rPr>
              <a:t>y = x + y</a:t>
            </a:r>
          </a:p>
        </p:txBody>
      </p:sp>
      <p:sp>
        <p:nvSpPr>
          <p:cNvPr id="279564" name="Text Box 12"/>
          <p:cNvSpPr txBox="1">
            <a:spLocks noChangeArrowheads="1"/>
          </p:cNvSpPr>
          <p:nvPr/>
        </p:nvSpPr>
        <p:spPr bwMode="auto">
          <a:xfrm>
            <a:off x="3200400" y="4648201"/>
            <a:ext cx="6553200" cy="1200329"/>
          </a:xfrm>
          <a:prstGeom prst="rect">
            <a:avLst/>
          </a:prstGeom>
          <a:noFill/>
          <a:ln w="9525">
            <a:noFill/>
            <a:miter lim="800000"/>
            <a:headEnd/>
            <a:tailEnd/>
          </a:ln>
        </p:spPr>
        <p:txBody>
          <a:bodyPr>
            <a:spAutoFit/>
          </a:bodyPr>
          <a:lstStyle/>
          <a:p>
            <a:pPr fontAlgn="base">
              <a:spcBef>
                <a:spcPct val="50000"/>
              </a:spcBef>
              <a:spcAft>
                <a:spcPct val="0"/>
              </a:spcAft>
            </a:pPr>
            <a:r>
              <a:rPr lang="en-US" sz="2400" dirty="0">
                <a:solidFill>
                  <a:srgbClr val="000000"/>
                </a:solidFill>
                <a:latin typeface="Times New Roman" pitchFamily="18" charset="0"/>
                <a:cs typeface="Arial" pitchFamily="34" charset="0"/>
              </a:rPr>
              <a:t>Above it was written with two variables, but it applies more generally too.  For example:</a:t>
            </a:r>
            <a:br>
              <a:rPr lang="en-US" sz="2400" dirty="0">
                <a:solidFill>
                  <a:srgbClr val="000000"/>
                </a:solidFill>
                <a:latin typeface="Times New Roman" pitchFamily="18" charset="0"/>
                <a:cs typeface="Arial" pitchFamily="34" charset="0"/>
              </a:rPr>
            </a:br>
            <a:endParaRPr lang="en-US" sz="2400" dirty="0">
              <a:solidFill>
                <a:srgbClr val="000000"/>
              </a:solidFill>
              <a:latin typeface="Times New Roman" pitchFamily="18" charset="0"/>
              <a:cs typeface="Arial" pitchFamily="34" charset="0"/>
            </a:endParaRPr>
          </a:p>
        </p:txBody>
      </p:sp>
      <p:sp>
        <p:nvSpPr>
          <p:cNvPr id="14" name="Text Box 8"/>
          <p:cNvSpPr txBox="1">
            <a:spLocks noChangeArrowheads="1"/>
          </p:cNvSpPr>
          <p:nvPr/>
        </p:nvSpPr>
        <p:spPr bwMode="auto">
          <a:xfrm>
            <a:off x="4267200" y="5648980"/>
            <a:ext cx="4038600" cy="523220"/>
          </a:xfrm>
          <a:prstGeom prst="rect">
            <a:avLst/>
          </a:prstGeom>
          <a:noFill/>
          <a:ln w="9525">
            <a:noFill/>
            <a:miter lim="800000"/>
            <a:headEnd/>
            <a:tailEnd/>
          </a:ln>
        </p:spPr>
        <p:txBody>
          <a:bodyPr wrap="square">
            <a:spAutoFit/>
          </a:bodyPr>
          <a:lstStyle/>
          <a:p>
            <a:pPr fontAlgn="base">
              <a:spcBef>
                <a:spcPct val="50000"/>
              </a:spcBef>
              <a:spcAft>
                <a:spcPct val="0"/>
              </a:spcAft>
            </a:pPr>
            <a:r>
              <a:rPr lang="en-US" sz="2800" i="1" dirty="0" err="1">
                <a:solidFill>
                  <a:srgbClr val="000000"/>
                </a:solidFill>
                <a:latin typeface="Times New Roman" pitchFamily="18" charset="0"/>
                <a:cs typeface="Arial" pitchFamily="34" charset="0"/>
              </a:rPr>
              <a:t>xyzw</a:t>
            </a:r>
            <a:r>
              <a:rPr lang="en-US" sz="2800" i="1" dirty="0">
                <a:solidFill>
                  <a:srgbClr val="000000"/>
                </a:solidFill>
                <a:latin typeface="Times New Roman" pitchFamily="18" charset="0"/>
                <a:cs typeface="Arial" pitchFamily="34" charset="0"/>
              </a:rPr>
              <a:t> = x + y + z + w</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1" y="3352801"/>
            <a:ext cx="5080955" cy="715627"/>
          </a:xfrm>
          <a:prstGeom prst="rect">
            <a:avLst/>
          </a:prstGeom>
        </p:spPr>
      </p:pic>
      <p:sp>
        <p:nvSpPr>
          <p:cNvPr id="11" name="Line 8"/>
          <p:cNvSpPr>
            <a:spLocks noChangeShapeType="1"/>
          </p:cNvSpPr>
          <p:nvPr/>
        </p:nvSpPr>
        <p:spPr bwMode="auto">
          <a:xfrm>
            <a:off x="4950171" y="2743200"/>
            <a:ext cx="737616"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12" name="Line 8"/>
          <p:cNvSpPr>
            <a:spLocks noChangeShapeType="1"/>
          </p:cNvSpPr>
          <p:nvPr/>
        </p:nvSpPr>
        <p:spPr bwMode="auto">
          <a:xfrm>
            <a:off x="6007558" y="2743200"/>
            <a:ext cx="284384"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13" name="Line 8"/>
          <p:cNvSpPr>
            <a:spLocks noChangeShapeType="1"/>
          </p:cNvSpPr>
          <p:nvPr/>
        </p:nvSpPr>
        <p:spPr bwMode="auto">
          <a:xfrm>
            <a:off x="6607630" y="2743200"/>
            <a:ext cx="284384"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16" name="Line 8"/>
          <p:cNvSpPr>
            <a:spLocks noChangeShapeType="1"/>
          </p:cNvSpPr>
          <p:nvPr/>
        </p:nvSpPr>
        <p:spPr bwMode="auto">
          <a:xfrm>
            <a:off x="4343400" y="5791200"/>
            <a:ext cx="737616"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17" name="Line 8"/>
          <p:cNvSpPr>
            <a:spLocks noChangeShapeType="1"/>
          </p:cNvSpPr>
          <p:nvPr/>
        </p:nvSpPr>
        <p:spPr bwMode="auto">
          <a:xfrm>
            <a:off x="5400787" y="5791200"/>
            <a:ext cx="284384"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18" name="Line 8"/>
          <p:cNvSpPr>
            <a:spLocks noChangeShapeType="1"/>
          </p:cNvSpPr>
          <p:nvPr/>
        </p:nvSpPr>
        <p:spPr bwMode="auto">
          <a:xfrm>
            <a:off x="6000859" y="5791200"/>
            <a:ext cx="284384"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19" name="Line 8"/>
          <p:cNvSpPr>
            <a:spLocks noChangeShapeType="1"/>
          </p:cNvSpPr>
          <p:nvPr/>
        </p:nvSpPr>
        <p:spPr bwMode="auto">
          <a:xfrm>
            <a:off x="6555931" y="5791200"/>
            <a:ext cx="284384"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20" name="Line 8"/>
          <p:cNvSpPr>
            <a:spLocks noChangeShapeType="1"/>
          </p:cNvSpPr>
          <p:nvPr/>
        </p:nvSpPr>
        <p:spPr bwMode="auto">
          <a:xfrm>
            <a:off x="7156003" y="5791200"/>
            <a:ext cx="284384"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Tree>
    <p:extLst>
      <p:ext uri="{BB962C8B-B14F-4D97-AF65-F5344CB8AC3E}">
        <p14:creationId xmlns:p14="http://schemas.microsoft.com/office/powerpoint/2010/main" val="135159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9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64" grpId="0"/>
      <p:bldP spid="14" grpId="0"/>
      <p:bldP spid="16" grpId="0" animBg="1"/>
      <p:bldP spid="17" grpId="0" animBg="1"/>
      <p:bldP spid="18" grpId="0" animBg="1"/>
      <p:bldP spid="19" grpId="0" animBg="1"/>
      <p:bldP spid="20"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2438400" y="609601"/>
            <a:ext cx="6812186" cy="461665"/>
          </a:xfrm>
          <a:prstGeom prst="rect">
            <a:avLst/>
          </a:prstGeom>
          <a:solidFill>
            <a:srgbClr val="996633"/>
          </a:solidFill>
          <a:ln w="9525">
            <a:solidFill>
              <a:srgbClr val="000000"/>
            </a:solidFill>
            <a:miter lim="800000"/>
            <a:headEnd/>
            <a:tailEnd/>
          </a:ln>
        </p:spPr>
        <p:txBody>
          <a:bodyPr wrap="none">
            <a:spAutoFit/>
          </a:bodyPr>
          <a:lstStyle/>
          <a:p>
            <a:pPr fontAlgn="base">
              <a:spcBef>
                <a:spcPct val="0"/>
              </a:spcBef>
              <a:spcAft>
                <a:spcPct val="0"/>
              </a:spcAft>
            </a:pPr>
            <a:r>
              <a:rPr lang="en-US" sz="2400" dirty="0" err="1">
                <a:solidFill>
                  <a:srgbClr val="FFFF99"/>
                </a:solidFill>
                <a:latin typeface="Times New Roman" pitchFamily="18" charset="0"/>
                <a:cs typeface="Arial" pitchFamily="34" charset="0"/>
              </a:rPr>
              <a:t>DeMorgan’s</a:t>
            </a:r>
            <a:r>
              <a:rPr lang="en-US" sz="2400" dirty="0">
                <a:solidFill>
                  <a:srgbClr val="FFFF99"/>
                </a:solidFill>
                <a:latin typeface="Times New Roman" pitchFamily="18" charset="0"/>
                <a:cs typeface="Arial" pitchFamily="34" charset="0"/>
              </a:rPr>
              <a:t> Theorem (Rules 15a and 15b) (Cont’d.)</a:t>
            </a:r>
          </a:p>
        </p:txBody>
      </p:sp>
      <p:sp>
        <p:nvSpPr>
          <p:cNvPr id="3077" name="Text Box 5"/>
          <p:cNvSpPr txBox="1">
            <a:spLocks noChangeArrowheads="1"/>
          </p:cNvSpPr>
          <p:nvPr/>
        </p:nvSpPr>
        <p:spPr bwMode="auto">
          <a:xfrm>
            <a:off x="2819400" y="1219200"/>
            <a:ext cx="6096000" cy="457200"/>
          </a:xfrm>
          <a:prstGeom prst="rect">
            <a:avLst/>
          </a:prstGeom>
          <a:noFill/>
          <a:ln w="9525">
            <a:noFill/>
            <a:miter lim="800000"/>
            <a:headEnd/>
            <a:tailEnd/>
          </a:ln>
        </p:spPr>
        <p:txBody>
          <a:bodyPr>
            <a:spAutoFit/>
          </a:bodyPr>
          <a:lstStyle/>
          <a:p>
            <a:pPr fontAlgn="base">
              <a:spcBef>
                <a:spcPct val="50000"/>
              </a:spcBef>
              <a:spcAft>
                <a:spcPct val="0"/>
              </a:spcAft>
            </a:pPr>
            <a:r>
              <a:rPr lang="en-US" sz="2400" u="sng" dirty="0">
                <a:solidFill>
                  <a:srgbClr val="000000"/>
                </a:solidFill>
                <a:latin typeface="Times New Roman" pitchFamily="18" charset="0"/>
                <a:cs typeface="Arial" pitchFamily="34" charset="0"/>
              </a:rPr>
              <a:t>Rule 15b</a:t>
            </a:r>
            <a:endParaRPr lang="en-US" u="sng" dirty="0">
              <a:solidFill>
                <a:srgbClr val="000000"/>
              </a:solidFill>
              <a:latin typeface="Times New Roman" pitchFamily="18" charset="0"/>
              <a:cs typeface="Arial" pitchFamily="34" charset="0"/>
            </a:endParaRPr>
          </a:p>
        </p:txBody>
      </p:sp>
      <p:sp>
        <p:nvSpPr>
          <p:cNvPr id="3078" name="Text Box 6"/>
          <p:cNvSpPr txBox="1">
            <a:spLocks noChangeArrowheads="1"/>
          </p:cNvSpPr>
          <p:nvPr/>
        </p:nvSpPr>
        <p:spPr bwMode="auto">
          <a:xfrm>
            <a:off x="3124200" y="1676401"/>
            <a:ext cx="6553200" cy="830997"/>
          </a:xfrm>
          <a:prstGeom prst="rect">
            <a:avLst/>
          </a:prstGeom>
          <a:noFill/>
          <a:ln w="9525">
            <a:noFill/>
            <a:miter lim="800000"/>
            <a:headEnd/>
            <a:tailEnd/>
          </a:ln>
        </p:spPr>
        <p:txBody>
          <a:bodyPr>
            <a:spAutoFit/>
          </a:bodyPr>
          <a:lstStyle/>
          <a:p>
            <a:pPr fontAlgn="base">
              <a:spcBef>
                <a:spcPct val="50000"/>
              </a:spcBef>
              <a:spcAft>
                <a:spcPct val="0"/>
              </a:spcAft>
            </a:pPr>
            <a:r>
              <a:rPr lang="en-US" sz="2400" b="1" dirty="0">
                <a:solidFill>
                  <a:srgbClr val="000000"/>
                </a:solidFill>
                <a:latin typeface="Times New Roman" pitchFamily="18" charset="0"/>
                <a:cs typeface="Arial" pitchFamily="34" charset="0"/>
              </a:rPr>
              <a:t>The complement of </a:t>
            </a:r>
            <a:r>
              <a:rPr lang="en-US" sz="2400" b="1" dirty="0" err="1">
                <a:solidFill>
                  <a:srgbClr val="000000"/>
                </a:solidFill>
                <a:latin typeface="Times New Roman" pitchFamily="18" charset="0"/>
                <a:cs typeface="Arial" pitchFamily="34" charset="0"/>
              </a:rPr>
              <a:t>OR’d</a:t>
            </a:r>
            <a:r>
              <a:rPr lang="en-US" sz="2400" b="1" dirty="0">
                <a:solidFill>
                  <a:srgbClr val="000000"/>
                </a:solidFill>
                <a:latin typeface="Times New Roman" pitchFamily="18" charset="0"/>
                <a:cs typeface="Arial" pitchFamily="34" charset="0"/>
              </a:rPr>
              <a:t> variables is equal to the AND of the complemented variables.</a:t>
            </a:r>
          </a:p>
        </p:txBody>
      </p:sp>
      <p:sp>
        <p:nvSpPr>
          <p:cNvPr id="3079" name="Text Box 7"/>
          <p:cNvSpPr txBox="1">
            <a:spLocks noChangeArrowheads="1"/>
          </p:cNvSpPr>
          <p:nvPr/>
        </p:nvSpPr>
        <p:spPr bwMode="auto">
          <a:xfrm>
            <a:off x="4849587" y="2524780"/>
            <a:ext cx="2514600" cy="523220"/>
          </a:xfrm>
          <a:prstGeom prst="rect">
            <a:avLst/>
          </a:prstGeom>
          <a:noFill/>
          <a:ln w="9525">
            <a:noFill/>
            <a:miter lim="800000"/>
            <a:headEnd/>
            <a:tailEnd/>
          </a:ln>
        </p:spPr>
        <p:txBody>
          <a:bodyPr wrap="square">
            <a:spAutoFit/>
          </a:bodyPr>
          <a:lstStyle/>
          <a:p>
            <a:pPr fontAlgn="base">
              <a:spcBef>
                <a:spcPct val="50000"/>
              </a:spcBef>
              <a:spcAft>
                <a:spcPct val="0"/>
              </a:spcAft>
            </a:pPr>
            <a:r>
              <a:rPr lang="en-US" sz="2800" i="1" dirty="0">
                <a:solidFill>
                  <a:srgbClr val="000000"/>
                </a:solidFill>
                <a:latin typeface="Times New Roman" pitchFamily="18" charset="0"/>
                <a:cs typeface="Arial" pitchFamily="34" charset="0"/>
              </a:rPr>
              <a:t>x + y = x </a:t>
            </a:r>
            <a:r>
              <a:rPr lang="en-US" sz="2800" i="1" baseline="30000" dirty="0">
                <a:solidFill>
                  <a:srgbClr val="000000"/>
                </a:solidFill>
                <a:latin typeface="Times New Roman" pitchFamily="18" charset="0"/>
                <a:cs typeface="Arial" pitchFamily="34" charset="0"/>
              </a:rPr>
              <a:t>.</a:t>
            </a:r>
            <a:r>
              <a:rPr lang="en-US" sz="2800" i="1" dirty="0">
                <a:solidFill>
                  <a:srgbClr val="000000"/>
                </a:solidFill>
                <a:latin typeface="Times New Roman" pitchFamily="18" charset="0"/>
                <a:cs typeface="Arial" pitchFamily="34" charset="0"/>
              </a:rPr>
              <a:t> y</a:t>
            </a:r>
          </a:p>
        </p:txBody>
      </p:sp>
      <p:sp>
        <p:nvSpPr>
          <p:cNvPr id="12" name="Text Box 12"/>
          <p:cNvSpPr txBox="1">
            <a:spLocks noChangeArrowheads="1"/>
          </p:cNvSpPr>
          <p:nvPr/>
        </p:nvSpPr>
        <p:spPr bwMode="auto">
          <a:xfrm>
            <a:off x="3200400" y="4648201"/>
            <a:ext cx="6553200" cy="1200329"/>
          </a:xfrm>
          <a:prstGeom prst="rect">
            <a:avLst/>
          </a:prstGeom>
          <a:noFill/>
          <a:ln w="9525">
            <a:noFill/>
            <a:miter lim="800000"/>
            <a:headEnd/>
            <a:tailEnd/>
          </a:ln>
        </p:spPr>
        <p:txBody>
          <a:bodyPr>
            <a:spAutoFit/>
          </a:bodyPr>
          <a:lstStyle/>
          <a:p>
            <a:pPr fontAlgn="base">
              <a:spcBef>
                <a:spcPct val="50000"/>
              </a:spcBef>
              <a:spcAft>
                <a:spcPct val="0"/>
              </a:spcAft>
            </a:pPr>
            <a:r>
              <a:rPr lang="en-US" sz="2400" dirty="0">
                <a:solidFill>
                  <a:srgbClr val="000000"/>
                </a:solidFill>
                <a:latin typeface="Times New Roman" pitchFamily="18" charset="0"/>
                <a:cs typeface="Arial" pitchFamily="34" charset="0"/>
              </a:rPr>
              <a:t>Above it was written with two variables, but it applies more generally too.  For example:</a:t>
            </a:r>
            <a:br>
              <a:rPr lang="en-US" sz="2400" dirty="0">
                <a:solidFill>
                  <a:srgbClr val="000000"/>
                </a:solidFill>
                <a:latin typeface="Times New Roman" pitchFamily="18" charset="0"/>
                <a:cs typeface="Arial" pitchFamily="34" charset="0"/>
              </a:rPr>
            </a:br>
            <a:endParaRPr lang="en-US" sz="2400" dirty="0">
              <a:solidFill>
                <a:srgbClr val="000000"/>
              </a:solidFill>
              <a:latin typeface="Times New Roman" pitchFamily="18" charset="0"/>
              <a:cs typeface="Arial" pitchFamily="34" charset="0"/>
            </a:endParaRPr>
          </a:p>
        </p:txBody>
      </p:sp>
      <p:sp>
        <p:nvSpPr>
          <p:cNvPr id="14" name="Text Box 8"/>
          <p:cNvSpPr txBox="1">
            <a:spLocks noChangeArrowheads="1"/>
          </p:cNvSpPr>
          <p:nvPr/>
        </p:nvSpPr>
        <p:spPr bwMode="auto">
          <a:xfrm>
            <a:off x="4343400" y="5453742"/>
            <a:ext cx="4038600" cy="523220"/>
          </a:xfrm>
          <a:prstGeom prst="rect">
            <a:avLst/>
          </a:prstGeom>
          <a:noFill/>
          <a:ln w="9525">
            <a:noFill/>
            <a:miter lim="800000"/>
            <a:headEnd/>
            <a:tailEnd/>
          </a:ln>
        </p:spPr>
        <p:txBody>
          <a:bodyPr wrap="square">
            <a:spAutoFit/>
          </a:bodyPr>
          <a:lstStyle/>
          <a:p>
            <a:pPr fontAlgn="base">
              <a:spcBef>
                <a:spcPct val="50000"/>
              </a:spcBef>
              <a:spcAft>
                <a:spcPct val="0"/>
              </a:spcAft>
            </a:pPr>
            <a:r>
              <a:rPr lang="en-US" sz="2800" i="1" dirty="0" err="1">
                <a:solidFill>
                  <a:srgbClr val="000000"/>
                </a:solidFill>
                <a:latin typeface="Times New Roman" pitchFamily="18" charset="0"/>
                <a:cs typeface="Arial" pitchFamily="34" charset="0"/>
              </a:rPr>
              <a:t>x+y+z+w</a:t>
            </a:r>
            <a:r>
              <a:rPr lang="en-US" sz="2800" i="1" dirty="0">
                <a:solidFill>
                  <a:srgbClr val="000000"/>
                </a:solidFill>
                <a:latin typeface="Times New Roman" pitchFamily="18" charset="0"/>
                <a:cs typeface="Arial" pitchFamily="34" charset="0"/>
              </a:rPr>
              <a:t> = x </a:t>
            </a:r>
            <a:r>
              <a:rPr lang="en-US" sz="2800" i="1" baseline="30000" dirty="0">
                <a:solidFill>
                  <a:srgbClr val="000000"/>
                </a:solidFill>
                <a:latin typeface="Times New Roman" pitchFamily="18" charset="0"/>
                <a:cs typeface="Arial" pitchFamily="34" charset="0"/>
              </a:rPr>
              <a:t>.</a:t>
            </a:r>
            <a:r>
              <a:rPr lang="en-US" sz="2800" i="1" dirty="0">
                <a:solidFill>
                  <a:srgbClr val="000000"/>
                </a:solidFill>
                <a:latin typeface="Times New Roman" pitchFamily="18" charset="0"/>
                <a:cs typeface="Arial" pitchFamily="34" charset="0"/>
              </a:rPr>
              <a:t> y </a:t>
            </a:r>
            <a:r>
              <a:rPr lang="en-US" sz="2800" i="1" baseline="30000" dirty="0">
                <a:solidFill>
                  <a:srgbClr val="000000"/>
                </a:solidFill>
                <a:latin typeface="Times New Roman" pitchFamily="18" charset="0"/>
                <a:cs typeface="Arial" pitchFamily="34" charset="0"/>
              </a:rPr>
              <a:t>.</a:t>
            </a:r>
            <a:r>
              <a:rPr lang="en-US" sz="2800" i="1" dirty="0">
                <a:solidFill>
                  <a:srgbClr val="000000"/>
                </a:solidFill>
                <a:latin typeface="Times New Roman" pitchFamily="18" charset="0"/>
                <a:cs typeface="Arial" pitchFamily="34" charset="0"/>
              </a:rPr>
              <a:t> z </a:t>
            </a:r>
            <a:r>
              <a:rPr lang="en-US" sz="2800" i="1" baseline="30000" dirty="0">
                <a:solidFill>
                  <a:srgbClr val="000000"/>
                </a:solidFill>
                <a:latin typeface="Times New Roman" pitchFamily="18" charset="0"/>
                <a:cs typeface="Arial" pitchFamily="34" charset="0"/>
              </a:rPr>
              <a:t>.</a:t>
            </a:r>
            <a:r>
              <a:rPr lang="en-US" sz="2800" i="1" dirty="0">
                <a:solidFill>
                  <a:srgbClr val="000000"/>
                </a:solidFill>
                <a:latin typeface="Times New Roman" pitchFamily="18" charset="0"/>
                <a:cs typeface="Arial" pitchFamily="34" charset="0"/>
              </a:rPr>
              <a:t> w</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1560" y="3322974"/>
            <a:ext cx="5066641" cy="715627"/>
          </a:xfrm>
          <a:prstGeom prst="rect">
            <a:avLst/>
          </a:prstGeom>
        </p:spPr>
      </p:pic>
      <p:sp>
        <p:nvSpPr>
          <p:cNvPr id="10" name="Line 8"/>
          <p:cNvSpPr>
            <a:spLocks noChangeShapeType="1"/>
          </p:cNvSpPr>
          <p:nvPr/>
        </p:nvSpPr>
        <p:spPr bwMode="auto">
          <a:xfrm>
            <a:off x="4950171" y="2633638"/>
            <a:ext cx="737616"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11" name="Line 8"/>
          <p:cNvSpPr>
            <a:spLocks noChangeShapeType="1"/>
          </p:cNvSpPr>
          <p:nvPr/>
        </p:nvSpPr>
        <p:spPr bwMode="auto">
          <a:xfrm>
            <a:off x="6007558" y="2633638"/>
            <a:ext cx="284384"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13" name="Line 8"/>
          <p:cNvSpPr>
            <a:spLocks noChangeShapeType="1"/>
          </p:cNvSpPr>
          <p:nvPr/>
        </p:nvSpPr>
        <p:spPr bwMode="auto">
          <a:xfrm>
            <a:off x="6444342" y="2633638"/>
            <a:ext cx="284384"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15" name="Line 8"/>
          <p:cNvSpPr>
            <a:spLocks noChangeShapeType="1"/>
          </p:cNvSpPr>
          <p:nvPr/>
        </p:nvSpPr>
        <p:spPr bwMode="auto">
          <a:xfrm>
            <a:off x="4358143" y="5562600"/>
            <a:ext cx="1581148"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16" name="Line 8"/>
          <p:cNvSpPr>
            <a:spLocks noChangeShapeType="1"/>
          </p:cNvSpPr>
          <p:nvPr/>
        </p:nvSpPr>
        <p:spPr bwMode="auto">
          <a:xfrm>
            <a:off x="6190000" y="5562600"/>
            <a:ext cx="284384"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17" name="Line 8"/>
          <p:cNvSpPr>
            <a:spLocks noChangeShapeType="1"/>
          </p:cNvSpPr>
          <p:nvPr/>
        </p:nvSpPr>
        <p:spPr bwMode="auto">
          <a:xfrm>
            <a:off x="6629400" y="5562600"/>
            <a:ext cx="284384"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18" name="Line 8"/>
          <p:cNvSpPr>
            <a:spLocks noChangeShapeType="1"/>
          </p:cNvSpPr>
          <p:nvPr/>
        </p:nvSpPr>
        <p:spPr bwMode="auto">
          <a:xfrm>
            <a:off x="7021284" y="5562600"/>
            <a:ext cx="284384"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19" name="Line 8"/>
          <p:cNvSpPr>
            <a:spLocks noChangeShapeType="1"/>
          </p:cNvSpPr>
          <p:nvPr/>
        </p:nvSpPr>
        <p:spPr bwMode="auto">
          <a:xfrm>
            <a:off x="7413168" y="5562600"/>
            <a:ext cx="284384"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Tree>
    <p:extLst>
      <p:ext uri="{BB962C8B-B14F-4D97-AF65-F5344CB8AC3E}">
        <p14:creationId xmlns:p14="http://schemas.microsoft.com/office/powerpoint/2010/main" val="120173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P spid="16" grpId="0" animBg="1"/>
      <p:bldP spid="17" grpId="0" animBg="1"/>
      <p:bldP spid="18" grpId="0" animBg="1"/>
      <p:bldP spid="19"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3733800" y="2057400"/>
            <a:ext cx="6324600" cy="1255728"/>
          </a:xfrm>
          <a:prstGeom prst="rect">
            <a:avLst/>
          </a:prstGeom>
          <a:noFill/>
          <a:ln w="9525">
            <a:noFill/>
            <a:miter lim="800000"/>
            <a:headEnd/>
            <a:tailEnd/>
          </a:ln>
        </p:spPr>
        <p:txBody>
          <a:bodyPr>
            <a:spAutoFit/>
          </a:bodyPr>
          <a:lstStyle/>
          <a:p>
            <a:pPr fontAlgn="base">
              <a:spcBef>
                <a:spcPct val="15000"/>
              </a:spcBef>
              <a:spcAft>
                <a:spcPct val="0"/>
              </a:spcAft>
            </a:pPr>
            <a:r>
              <a:rPr lang="en-US" sz="2400" dirty="0">
                <a:solidFill>
                  <a:srgbClr val="000000"/>
                </a:solidFill>
                <a:latin typeface="Times New Roman" pitchFamily="18" charset="0"/>
                <a:cs typeface="Arial" pitchFamily="34" charset="0"/>
              </a:rPr>
              <a:t>Apply </a:t>
            </a:r>
            <a:r>
              <a:rPr lang="en-US" sz="2400" dirty="0" err="1">
                <a:solidFill>
                  <a:srgbClr val="000000"/>
                </a:solidFill>
                <a:latin typeface="Times New Roman" pitchFamily="18" charset="0"/>
                <a:cs typeface="Arial" pitchFamily="34" charset="0"/>
              </a:rPr>
              <a:t>DeMorgan’s</a:t>
            </a:r>
            <a:r>
              <a:rPr lang="en-US" sz="2400" dirty="0">
                <a:solidFill>
                  <a:srgbClr val="000000"/>
                </a:solidFill>
                <a:latin typeface="Times New Roman" pitchFamily="18" charset="0"/>
                <a:cs typeface="Arial" pitchFamily="34" charset="0"/>
              </a:rPr>
              <a:t> theorem to remove the </a:t>
            </a:r>
            <a:r>
              <a:rPr lang="en-US" sz="2400" dirty="0" err="1">
                <a:solidFill>
                  <a:srgbClr val="000000"/>
                </a:solidFill>
                <a:latin typeface="Times New Roman" pitchFamily="18" charset="0"/>
                <a:cs typeface="Arial" pitchFamily="34" charset="0"/>
              </a:rPr>
              <a:t>overbar</a:t>
            </a:r>
            <a:r>
              <a:rPr lang="en-US" sz="2400" dirty="0">
                <a:solidFill>
                  <a:srgbClr val="000000"/>
                </a:solidFill>
                <a:latin typeface="Times New Roman" pitchFamily="18" charset="0"/>
                <a:cs typeface="Arial" pitchFamily="34" charset="0"/>
              </a:rPr>
              <a:t> covering both terms from the </a:t>
            </a:r>
          </a:p>
          <a:p>
            <a:pPr fontAlgn="base">
              <a:spcBef>
                <a:spcPct val="15000"/>
              </a:spcBef>
              <a:spcAft>
                <a:spcPct val="0"/>
              </a:spcAft>
            </a:pPr>
            <a:r>
              <a:rPr lang="en-US" sz="2400" dirty="0">
                <a:solidFill>
                  <a:srgbClr val="000000"/>
                </a:solidFill>
                <a:latin typeface="Times New Roman" pitchFamily="18" charset="0"/>
                <a:cs typeface="Arial" pitchFamily="34" charset="0"/>
              </a:rPr>
              <a:t>expression </a:t>
            </a:r>
            <a:r>
              <a:rPr lang="en-US" sz="2400" i="1" dirty="0">
                <a:solidFill>
                  <a:srgbClr val="000000"/>
                </a:solidFill>
                <a:latin typeface="Times New Roman" pitchFamily="18" charset="0"/>
                <a:cs typeface="Arial" pitchFamily="34" charset="0"/>
              </a:rPr>
              <a:t>X</a:t>
            </a:r>
            <a:r>
              <a:rPr lang="en-US" sz="2400" dirty="0">
                <a:solidFill>
                  <a:srgbClr val="000000"/>
                </a:solidFill>
                <a:latin typeface="Times New Roman" pitchFamily="18" charset="0"/>
                <a:cs typeface="Arial" pitchFamily="34" charset="0"/>
              </a:rPr>
              <a:t> = </a:t>
            </a:r>
            <a:r>
              <a:rPr lang="en-US" sz="2400" i="1" dirty="0">
                <a:solidFill>
                  <a:srgbClr val="000000"/>
                </a:solidFill>
                <a:latin typeface="Times New Roman" pitchFamily="18" charset="0"/>
                <a:cs typeface="Arial" pitchFamily="34" charset="0"/>
              </a:rPr>
              <a:t>C</a:t>
            </a:r>
            <a:r>
              <a:rPr lang="en-US" sz="2400" dirty="0">
                <a:solidFill>
                  <a:srgbClr val="000000"/>
                </a:solidFill>
                <a:latin typeface="Times New Roman" pitchFamily="18" charset="0"/>
                <a:cs typeface="Arial" pitchFamily="34" charset="0"/>
              </a:rPr>
              <a:t> + </a:t>
            </a:r>
            <a:r>
              <a:rPr lang="en-US" sz="2400" i="1" dirty="0">
                <a:solidFill>
                  <a:srgbClr val="000000"/>
                </a:solidFill>
                <a:latin typeface="Times New Roman" pitchFamily="18" charset="0"/>
                <a:cs typeface="Arial" pitchFamily="34" charset="0"/>
              </a:rPr>
              <a:t>D</a:t>
            </a:r>
            <a:r>
              <a:rPr lang="en-US" sz="2400" dirty="0">
                <a:solidFill>
                  <a:srgbClr val="000000"/>
                </a:solidFill>
                <a:latin typeface="Times New Roman" pitchFamily="18" charset="0"/>
                <a:cs typeface="Arial" pitchFamily="34" charset="0"/>
              </a:rPr>
              <a:t>.</a:t>
            </a:r>
          </a:p>
        </p:txBody>
      </p:sp>
      <p:sp>
        <p:nvSpPr>
          <p:cNvPr id="14339" name="Rectangle 5"/>
          <p:cNvSpPr>
            <a:spLocks noChangeArrowheads="1"/>
          </p:cNvSpPr>
          <p:nvPr/>
        </p:nvSpPr>
        <p:spPr bwMode="auto">
          <a:xfrm>
            <a:off x="2438401" y="1143001"/>
            <a:ext cx="4138377" cy="461665"/>
          </a:xfrm>
          <a:prstGeom prst="rect">
            <a:avLst/>
          </a:prstGeom>
          <a:solidFill>
            <a:srgbClr val="996633"/>
          </a:solidFill>
          <a:ln w="9525">
            <a:solidFill>
              <a:srgbClr val="000000"/>
            </a:solidFill>
            <a:miter lim="800000"/>
            <a:headEnd/>
            <a:tailEnd/>
          </a:ln>
        </p:spPr>
        <p:txBody>
          <a:bodyPr wrap="none">
            <a:spAutoFit/>
          </a:bodyPr>
          <a:lstStyle/>
          <a:p>
            <a:pPr fontAlgn="base">
              <a:spcBef>
                <a:spcPct val="0"/>
              </a:spcBef>
              <a:spcAft>
                <a:spcPct val="0"/>
              </a:spcAft>
            </a:pPr>
            <a:r>
              <a:rPr lang="en-US" sz="2400" dirty="0">
                <a:solidFill>
                  <a:srgbClr val="FFFF99"/>
                </a:solidFill>
                <a:latin typeface="Times New Roman" pitchFamily="18" charset="0"/>
                <a:cs typeface="Arial" pitchFamily="34" charset="0"/>
              </a:rPr>
              <a:t>Applying </a:t>
            </a:r>
            <a:r>
              <a:rPr lang="en-US" sz="2400" dirty="0" err="1">
                <a:solidFill>
                  <a:srgbClr val="FFFF99"/>
                </a:solidFill>
                <a:latin typeface="Times New Roman" pitchFamily="18" charset="0"/>
                <a:cs typeface="Arial" pitchFamily="34" charset="0"/>
              </a:rPr>
              <a:t>DeMorgan’s</a:t>
            </a:r>
            <a:r>
              <a:rPr lang="en-US" sz="2400" dirty="0">
                <a:solidFill>
                  <a:srgbClr val="FFFF99"/>
                </a:solidFill>
                <a:latin typeface="Times New Roman" pitchFamily="18" charset="0"/>
                <a:cs typeface="Arial" pitchFamily="34" charset="0"/>
              </a:rPr>
              <a:t> Theorem</a:t>
            </a:r>
          </a:p>
        </p:txBody>
      </p:sp>
      <p:sp>
        <p:nvSpPr>
          <p:cNvPr id="14340" name="WordArt 6"/>
          <p:cNvSpPr>
            <a:spLocks noChangeArrowheads="1" noChangeShapeType="1" noTextEdit="1"/>
          </p:cNvSpPr>
          <p:nvPr/>
        </p:nvSpPr>
        <p:spPr bwMode="auto">
          <a:xfrm>
            <a:off x="2362200" y="2057401"/>
            <a:ext cx="1219200" cy="449263"/>
          </a:xfrm>
          <a:prstGeom prst="rect">
            <a:avLst/>
          </a:prstGeom>
        </p:spPr>
        <p:txBody>
          <a:bodyPr wrap="none" fromWordArt="1">
            <a:prstTxWarp prst="textPlain">
              <a:avLst>
                <a:gd name="adj" fmla="val 50000"/>
              </a:avLst>
            </a:prstTxWarp>
          </a:bodyPr>
          <a:lstStyle/>
          <a:p>
            <a:pPr algn="ctr" fontAlgn="base">
              <a:spcBef>
                <a:spcPct val="0"/>
              </a:spcBef>
              <a:spcAft>
                <a:spcPct val="0"/>
              </a:spcAft>
            </a:pPr>
            <a:r>
              <a:rPr lang="en-US" sz="28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cs typeface="Arial" pitchFamily="34" charset="0"/>
              </a:rPr>
              <a:t>Example</a:t>
            </a:r>
          </a:p>
        </p:txBody>
      </p:sp>
      <p:sp>
        <p:nvSpPr>
          <p:cNvPr id="283655" name="WordArt 7"/>
          <p:cNvSpPr>
            <a:spLocks noChangeArrowheads="1" noChangeShapeType="1" noTextEdit="1"/>
          </p:cNvSpPr>
          <p:nvPr/>
        </p:nvSpPr>
        <p:spPr bwMode="auto">
          <a:xfrm>
            <a:off x="2362200" y="3657601"/>
            <a:ext cx="1219200" cy="449263"/>
          </a:xfrm>
          <a:prstGeom prst="rect">
            <a:avLst/>
          </a:prstGeom>
        </p:spPr>
        <p:txBody>
          <a:bodyPr wrap="none" fromWordArt="1">
            <a:prstTxWarp prst="textPlain">
              <a:avLst>
                <a:gd name="adj" fmla="val 50000"/>
              </a:avLst>
            </a:prstTxWarp>
          </a:bodyPr>
          <a:lstStyle/>
          <a:p>
            <a:pPr algn="ctr" fontAlgn="base">
              <a:spcBef>
                <a:spcPct val="0"/>
              </a:spcBef>
              <a:spcAft>
                <a:spcPct val="0"/>
              </a:spcAft>
            </a:pPr>
            <a:r>
              <a:rPr lang="en-US" sz="28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cs typeface="Arial" pitchFamily="34" charset="0"/>
              </a:rPr>
              <a:t>Solution</a:t>
            </a:r>
          </a:p>
        </p:txBody>
      </p:sp>
      <p:sp>
        <p:nvSpPr>
          <p:cNvPr id="14342" name="Line 8"/>
          <p:cNvSpPr>
            <a:spLocks noChangeShapeType="1"/>
          </p:cNvSpPr>
          <p:nvPr/>
        </p:nvSpPr>
        <p:spPr bwMode="auto">
          <a:xfrm>
            <a:off x="5684838" y="2867025"/>
            <a:ext cx="762000"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14343" name="Line 9"/>
          <p:cNvSpPr>
            <a:spLocks noChangeShapeType="1"/>
          </p:cNvSpPr>
          <p:nvPr/>
        </p:nvSpPr>
        <p:spPr bwMode="auto">
          <a:xfrm>
            <a:off x="5707063" y="2925763"/>
            <a:ext cx="228600"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grpSp>
        <p:nvGrpSpPr>
          <p:cNvPr id="2" name="Group 10"/>
          <p:cNvGrpSpPr>
            <a:grpSpLocks/>
          </p:cNvGrpSpPr>
          <p:nvPr/>
        </p:nvGrpSpPr>
        <p:grpSpPr bwMode="auto">
          <a:xfrm>
            <a:off x="3657600" y="3657602"/>
            <a:ext cx="6400800" cy="1625601"/>
            <a:chOff x="1344" y="2304"/>
            <a:chExt cx="4032" cy="1024"/>
          </a:xfrm>
        </p:grpSpPr>
        <p:sp>
          <p:nvSpPr>
            <p:cNvPr id="14345" name="Text Box 11"/>
            <p:cNvSpPr txBox="1">
              <a:spLocks noChangeArrowheads="1"/>
            </p:cNvSpPr>
            <p:nvPr/>
          </p:nvSpPr>
          <p:spPr bwMode="auto">
            <a:xfrm>
              <a:off x="1344" y="2304"/>
              <a:ext cx="4032" cy="1024"/>
            </a:xfrm>
            <a:prstGeom prst="rect">
              <a:avLst/>
            </a:prstGeom>
            <a:noFill/>
            <a:ln w="9525">
              <a:noFill/>
              <a:miter lim="800000"/>
              <a:headEnd/>
              <a:tailEnd/>
            </a:ln>
          </p:spPr>
          <p:txBody>
            <a:bodyPr>
              <a:spAutoFit/>
            </a:bodyPr>
            <a:lstStyle/>
            <a:p>
              <a:pPr fontAlgn="base">
                <a:spcBef>
                  <a:spcPct val="15000"/>
                </a:spcBef>
                <a:spcAft>
                  <a:spcPct val="0"/>
                </a:spcAft>
              </a:pPr>
              <a:r>
                <a:rPr lang="en-US" sz="2400" dirty="0">
                  <a:solidFill>
                    <a:srgbClr val="000000"/>
                  </a:solidFill>
                  <a:latin typeface="Times New Roman" pitchFamily="18" charset="0"/>
                  <a:cs typeface="Arial" pitchFamily="34" charset="0"/>
                </a:rPr>
                <a:t>To apply </a:t>
              </a:r>
              <a:r>
                <a:rPr lang="en-US" sz="2400" dirty="0" err="1">
                  <a:solidFill>
                    <a:srgbClr val="000000"/>
                  </a:solidFill>
                  <a:latin typeface="Times New Roman" pitchFamily="18" charset="0"/>
                  <a:cs typeface="Arial" pitchFamily="34" charset="0"/>
                </a:rPr>
                <a:t>DeMorgan’s</a:t>
              </a:r>
              <a:r>
                <a:rPr lang="en-US" sz="2400" dirty="0">
                  <a:solidFill>
                    <a:srgbClr val="000000"/>
                  </a:solidFill>
                  <a:latin typeface="Times New Roman" pitchFamily="18" charset="0"/>
                  <a:cs typeface="Arial" pitchFamily="34" charset="0"/>
                </a:rPr>
                <a:t> theorem to the expression, you can break the </a:t>
              </a:r>
              <a:r>
                <a:rPr lang="en-US" sz="2400" dirty="0" err="1">
                  <a:solidFill>
                    <a:srgbClr val="000000"/>
                  </a:solidFill>
                  <a:latin typeface="Times New Roman" pitchFamily="18" charset="0"/>
                  <a:cs typeface="Arial" pitchFamily="34" charset="0"/>
                </a:rPr>
                <a:t>overbar</a:t>
              </a:r>
              <a:r>
                <a:rPr lang="en-US" sz="2400" dirty="0">
                  <a:solidFill>
                    <a:srgbClr val="000000"/>
                  </a:solidFill>
                  <a:latin typeface="Times New Roman" pitchFamily="18" charset="0"/>
                  <a:cs typeface="Arial" pitchFamily="34" charset="0"/>
                </a:rPr>
                <a:t> covering both terms and change the sign between the terms. This results in</a:t>
              </a:r>
            </a:p>
            <a:p>
              <a:pPr fontAlgn="base">
                <a:spcBef>
                  <a:spcPct val="15000"/>
                </a:spcBef>
                <a:spcAft>
                  <a:spcPct val="0"/>
                </a:spcAft>
              </a:pPr>
              <a:r>
                <a:rPr lang="en-US" sz="2400" i="1" dirty="0">
                  <a:solidFill>
                    <a:srgbClr val="000000"/>
                  </a:solidFill>
                  <a:latin typeface="Times New Roman" pitchFamily="18" charset="0"/>
                  <a:cs typeface="Arial" pitchFamily="34" charset="0"/>
                </a:rPr>
                <a:t>X</a:t>
              </a:r>
              <a:r>
                <a:rPr lang="en-US" sz="2400" dirty="0">
                  <a:solidFill>
                    <a:srgbClr val="000000"/>
                  </a:solidFill>
                  <a:latin typeface="Times New Roman" pitchFamily="18" charset="0"/>
                  <a:cs typeface="Arial" pitchFamily="34" charset="0"/>
                </a:rPr>
                <a:t> = </a:t>
              </a:r>
              <a:r>
                <a:rPr lang="en-US" sz="2400" i="1" dirty="0">
                  <a:solidFill>
                    <a:srgbClr val="000000"/>
                  </a:solidFill>
                  <a:latin typeface="Times New Roman" pitchFamily="18" charset="0"/>
                  <a:cs typeface="Arial" pitchFamily="34" charset="0"/>
                </a:rPr>
                <a:t>C</a:t>
              </a:r>
              <a:r>
                <a:rPr lang="en-US" sz="2400" dirty="0">
                  <a:solidFill>
                    <a:srgbClr val="000000"/>
                  </a:solidFill>
                  <a:latin typeface="Times New Roman" pitchFamily="18" charset="0"/>
                  <a:cs typeface="Arial" pitchFamily="34" charset="0"/>
                </a:rPr>
                <a:t> </a:t>
              </a:r>
              <a:r>
                <a:rPr lang="en-US" sz="2400" baseline="30000" dirty="0">
                  <a:solidFill>
                    <a:srgbClr val="000000"/>
                  </a:solidFill>
                  <a:latin typeface="Times New Roman" pitchFamily="18" charset="0"/>
                  <a:cs typeface="Arial" pitchFamily="34" charset="0"/>
                </a:rPr>
                <a:t>.</a:t>
              </a:r>
              <a:r>
                <a:rPr lang="en-US" sz="2400" dirty="0">
                  <a:solidFill>
                    <a:srgbClr val="000000"/>
                  </a:solidFill>
                  <a:latin typeface="Times New Roman" pitchFamily="18" charset="0"/>
                  <a:cs typeface="Arial" pitchFamily="34" charset="0"/>
                </a:rPr>
                <a:t> </a:t>
              </a:r>
              <a:r>
                <a:rPr lang="en-US" sz="2400" i="1" dirty="0">
                  <a:solidFill>
                    <a:srgbClr val="000000"/>
                  </a:solidFill>
                  <a:latin typeface="Times New Roman" pitchFamily="18" charset="0"/>
                  <a:cs typeface="Arial" pitchFamily="34" charset="0"/>
                </a:rPr>
                <a:t>D</a:t>
              </a:r>
              <a:r>
                <a:rPr lang="en-US" sz="2400" dirty="0">
                  <a:solidFill>
                    <a:srgbClr val="000000"/>
                  </a:solidFill>
                  <a:latin typeface="Times New Roman" pitchFamily="18" charset="0"/>
                  <a:cs typeface="Arial" pitchFamily="34" charset="0"/>
                </a:rPr>
                <a:t>. Deleting the double bar gives</a:t>
              </a:r>
              <a:r>
                <a:rPr lang="en-US" sz="2400" dirty="0">
                  <a:solidFill>
                    <a:srgbClr val="FF3300"/>
                  </a:solidFill>
                  <a:latin typeface="Times New Roman" pitchFamily="18" charset="0"/>
                  <a:cs typeface="Arial" pitchFamily="34" charset="0"/>
                </a:rPr>
                <a:t> </a:t>
              </a:r>
              <a:r>
                <a:rPr lang="en-US" sz="2400" i="1" dirty="0">
                  <a:solidFill>
                    <a:srgbClr val="FF3300"/>
                  </a:solidFill>
                  <a:latin typeface="Times New Roman" pitchFamily="18" charset="0"/>
                  <a:cs typeface="Arial" pitchFamily="34" charset="0"/>
                </a:rPr>
                <a:t>X</a:t>
              </a:r>
              <a:r>
                <a:rPr lang="en-US" sz="2400" dirty="0">
                  <a:solidFill>
                    <a:srgbClr val="FF3300"/>
                  </a:solidFill>
                  <a:latin typeface="Times New Roman" pitchFamily="18" charset="0"/>
                  <a:cs typeface="Arial" pitchFamily="34" charset="0"/>
                </a:rPr>
                <a:t> = </a:t>
              </a:r>
              <a:r>
                <a:rPr lang="en-US" sz="2400" i="1" dirty="0">
                  <a:solidFill>
                    <a:srgbClr val="FF3300"/>
                  </a:solidFill>
                  <a:latin typeface="Times New Roman" pitchFamily="18" charset="0"/>
                  <a:cs typeface="Arial" pitchFamily="34" charset="0"/>
                </a:rPr>
                <a:t>C</a:t>
              </a:r>
              <a:r>
                <a:rPr lang="en-US" sz="2400" dirty="0">
                  <a:solidFill>
                    <a:srgbClr val="FF3300"/>
                  </a:solidFill>
                  <a:latin typeface="Times New Roman" pitchFamily="18" charset="0"/>
                  <a:cs typeface="Arial" pitchFamily="34" charset="0"/>
                </a:rPr>
                <a:t> </a:t>
              </a:r>
              <a:r>
                <a:rPr lang="en-US" sz="2400" baseline="30000" dirty="0">
                  <a:solidFill>
                    <a:srgbClr val="FF3300"/>
                  </a:solidFill>
                  <a:latin typeface="Times New Roman" pitchFamily="18" charset="0"/>
                  <a:cs typeface="Arial" pitchFamily="34" charset="0"/>
                </a:rPr>
                <a:t>.</a:t>
              </a:r>
              <a:r>
                <a:rPr lang="en-US" sz="2400" dirty="0">
                  <a:solidFill>
                    <a:srgbClr val="FF3300"/>
                  </a:solidFill>
                  <a:latin typeface="Times New Roman" pitchFamily="18" charset="0"/>
                  <a:cs typeface="Arial" pitchFamily="34" charset="0"/>
                </a:rPr>
                <a:t> </a:t>
              </a:r>
              <a:r>
                <a:rPr lang="en-US" sz="2400" i="1" dirty="0">
                  <a:solidFill>
                    <a:srgbClr val="FF3300"/>
                  </a:solidFill>
                  <a:latin typeface="Times New Roman" pitchFamily="18" charset="0"/>
                  <a:cs typeface="Arial" pitchFamily="34" charset="0"/>
                </a:rPr>
                <a:t>D</a:t>
              </a:r>
              <a:r>
                <a:rPr lang="en-US" sz="2400" dirty="0">
                  <a:solidFill>
                    <a:srgbClr val="FF3300"/>
                  </a:solidFill>
                  <a:latin typeface="Times New Roman" pitchFamily="18" charset="0"/>
                  <a:cs typeface="Arial" pitchFamily="34" charset="0"/>
                </a:rPr>
                <a:t>.</a:t>
              </a:r>
              <a:r>
                <a:rPr lang="en-US" sz="2400" dirty="0">
                  <a:solidFill>
                    <a:srgbClr val="000000"/>
                  </a:solidFill>
                  <a:latin typeface="Times New Roman" pitchFamily="18" charset="0"/>
                  <a:cs typeface="Arial" pitchFamily="34" charset="0"/>
                </a:rPr>
                <a:t> </a:t>
              </a:r>
            </a:p>
          </p:txBody>
        </p:sp>
        <p:sp>
          <p:nvSpPr>
            <p:cNvPr id="14346" name="Line 12"/>
            <p:cNvSpPr>
              <a:spLocks noChangeShapeType="1"/>
            </p:cNvSpPr>
            <p:nvPr/>
          </p:nvSpPr>
          <p:spPr bwMode="auto">
            <a:xfrm>
              <a:off x="2016" y="3072"/>
              <a:ext cx="144" cy="0"/>
            </a:xfrm>
            <a:prstGeom prst="line">
              <a:avLst/>
            </a:prstGeom>
            <a:noFill/>
            <a:ln w="12700">
              <a:solidFill>
                <a:schemeClr val="tx1"/>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14347" name="Text Box 13"/>
            <p:cNvSpPr txBox="1">
              <a:spLocks noChangeArrowheads="1"/>
            </p:cNvSpPr>
            <p:nvPr/>
          </p:nvSpPr>
          <p:spPr bwMode="auto">
            <a:xfrm>
              <a:off x="1721" y="2893"/>
              <a:ext cx="432" cy="327"/>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sz="2800">
                  <a:solidFill>
                    <a:srgbClr val="000000"/>
                  </a:solidFill>
                  <a:latin typeface="Times New Roman" pitchFamily="18" charset="0"/>
                  <a:cs typeface="Arial" pitchFamily="34" charset="0"/>
                </a:rPr>
                <a:t>=</a:t>
              </a:r>
            </a:p>
          </p:txBody>
        </p:sp>
        <p:sp>
          <p:nvSpPr>
            <p:cNvPr id="14348" name="Line 14"/>
            <p:cNvSpPr>
              <a:spLocks noChangeShapeType="1"/>
            </p:cNvSpPr>
            <p:nvPr/>
          </p:nvSpPr>
          <p:spPr bwMode="auto">
            <a:xfrm>
              <a:off x="5088" y="3072"/>
              <a:ext cx="144" cy="0"/>
            </a:xfrm>
            <a:prstGeom prst="line">
              <a:avLst/>
            </a:prstGeom>
            <a:noFill/>
            <a:ln w="12700">
              <a:solidFill>
                <a:srgbClr val="FF0000"/>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grpSp>
    </p:spTree>
    <p:extLst>
      <p:ext uri="{BB962C8B-B14F-4D97-AF65-F5344CB8AC3E}">
        <p14:creationId xmlns:p14="http://schemas.microsoft.com/office/powerpoint/2010/main" val="142085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3655"/>
                                        </p:tgtEl>
                                        <p:attrNameLst>
                                          <p:attrName>style.visibility</p:attrName>
                                        </p:attrNameLst>
                                      </p:cBhvr>
                                      <p:to>
                                        <p:strVal val="visible"/>
                                      </p:to>
                                    </p:set>
                                    <p:animEffect transition="in" filter="dissolve">
                                      <p:cBhvr>
                                        <p:cTn id="7" dur="500"/>
                                        <p:tgtEl>
                                          <p:spTgt spid="283655"/>
                                        </p:tgtEl>
                                      </p:cBhvr>
                                    </p:animEffect>
                                  </p:childTnLst>
                                </p:cTn>
                              </p:par>
                              <p:par>
                                <p:cTn id="8" presetID="2" presetClass="entr" presetSubtype="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1+#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5"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85698" name="Object 2"/>
          <p:cNvGraphicFramePr>
            <a:graphicFrameLocks noChangeAspect="1"/>
          </p:cNvGraphicFramePr>
          <p:nvPr/>
        </p:nvGraphicFramePr>
        <p:xfrm>
          <a:off x="3810000" y="4191000"/>
          <a:ext cx="5334000" cy="1087438"/>
        </p:xfrm>
        <a:graphic>
          <a:graphicData uri="http://schemas.openxmlformats.org/presentationml/2006/ole">
            <mc:AlternateContent xmlns:mc="http://schemas.openxmlformats.org/markup-compatibility/2006">
              <mc:Choice xmlns:v="urn:schemas-microsoft-com:vml" Requires="v">
                <p:oleObj spid="_x0000_s11273" name="CorelDRAW" r:id="rId4" imgW="3060700" imgH="635000" progId="">
                  <p:embed/>
                </p:oleObj>
              </mc:Choice>
              <mc:Fallback>
                <p:oleObj name="CorelDRAW" r:id="rId4" imgW="3060700" imgH="635000" progId="">
                  <p:embed/>
                  <p:pic>
                    <p:nvPicPr>
                      <p:cNvPr id="2856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191000"/>
                        <a:ext cx="5334000" cy="108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Rectangle 5"/>
          <p:cNvSpPr>
            <a:spLocks noChangeArrowheads="1"/>
          </p:cNvSpPr>
          <p:nvPr/>
        </p:nvSpPr>
        <p:spPr bwMode="auto">
          <a:xfrm>
            <a:off x="2438401" y="1143001"/>
            <a:ext cx="4506913" cy="466725"/>
          </a:xfrm>
          <a:prstGeom prst="rect">
            <a:avLst/>
          </a:prstGeom>
          <a:solidFill>
            <a:srgbClr val="996633"/>
          </a:solidFill>
          <a:ln w="9525">
            <a:solidFill>
              <a:srgbClr val="000000"/>
            </a:solidFill>
            <a:miter lim="800000"/>
            <a:headEnd/>
            <a:tailEnd/>
          </a:ln>
        </p:spPr>
        <p:txBody>
          <a:bodyPr wrap="none">
            <a:spAutoFit/>
          </a:bodyPr>
          <a:lstStyle/>
          <a:p>
            <a:pPr fontAlgn="base">
              <a:spcBef>
                <a:spcPct val="0"/>
              </a:spcBef>
              <a:spcAft>
                <a:spcPct val="0"/>
              </a:spcAft>
            </a:pPr>
            <a:r>
              <a:rPr lang="en-US" sz="2400">
                <a:solidFill>
                  <a:srgbClr val="FFFF99"/>
                </a:solidFill>
                <a:latin typeface="Times New Roman" pitchFamily="18" charset="0"/>
                <a:cs typeface="Arial" pitchFamily="34" charset="0"/>
              </a:rPr>
              <a:t>Boolean Analysis of Logic Circuits</a:t>
            </a:r>
          </a:p>
        </p:txBody>
      </p:sp>
      <p:sp>
        <p:nvSpPr>
          <p:cNvPr id="4100" name="Text Box 6"/>
          <p:cNvSpPr txBox="1">
            <a:spLocks noChangeArrowheads="1"/>
          </p:cNvSpPr>
          <p:nvPr/>
        </p:nvSpPr>
        <p:spPr bwMode="auto">
          <a:xfrm>
            <a:off x="2743200" y="1828801"/>
            <a:ext cx="7315200" cy="1200329"/>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sz="2400">
                <a:solidFill>
                  <a:srgbClr val="000000"/>
                </a:solidFill>
                <a:latin typeface="Times New Roman" pitchFamily="18" charset="0"/>
                <a:cs typeface="Arial" pitchFamily="34" charset="0"/>
              </a:rPr>
              <a:t>Combinational logic circuits can be analyzed by writing the expression for each gate and combining the expressions according to the rules for Boolean algebra.</a:t>
            </a:r>
          </a:p>
        </p:txBody>
      </p:sp>
      <p:sp>
        <p:nvSpPr>
          <p:cNvPr id="285703" name="Text Box 7"/>
          <p:cNvSpPr txBox="1">
            <a:spLocks noChangeArrowheads="1"/>
          </p:cNvSpPr>
          <p:nvPr/>
        </p:nvSpPr>
        <p:spPr bwMode="auto">
          <a:xfrm>
            <a:off x="3505200" y="3048001"/>
            <a:ext cx="6553200" cy="396875"/>
          </a:xfrm>
          <a:prstGeom prst="rect">
            <a:avLst/>
          </a:prstGeom>
          <a:noFill/>
          <a:ln w="9525">
            <a:noFill/>
            <a:miter lim="800000"/>
            <a:headEnd/>
            <a:tailEnd/>
          </a:ln>
        </p:spPr>
        <p:txBody>
          <a:bodyPr>
            <a:spAutoFit/>
          </a:bodyPr>
          <a:lstStyle/>
          <a:p>
            <a:pPr fontAlgn="base">
              <a:spcBef>
                <a:spcPct val="15000"/>
              </a:spcBef>
              <a:spcAft>
                <a:spcPct val="0"/>
              </a:spcAft>
            </a:pPr>
            <a:r>
              <a:rPr lang="en-US" sz="2000">
                <a:solidFill>
                  <a:srgbClr val="000000"/>
                </a:solidFill>
                <a:latin typeface="Times New Roman" pitchFamily="18" charset="0"/>
                <a:cs typeface="Arial" pitchFamily="34" charset="0"/>
              </a:rPr>
              <a:t>Apply Boolean algebra to derive the expression for </a:t>
            </a:r>
            <a:r>
              <a:rPr lang="en-US" sz="2000" i="1">
                <a:solidFill>
                  <a:srgbClr val="000000"/>
                </a:solidFill>
                <a:latin typeface="Times New Roman" pitchFamily="18" charset="0"/>
                <a:cs typeface="Arial" pitchFamily="34" charset="0"/>
              </a:rPr>
              <a:t>X</a:t>
            </a:r>
            <a:r>
              <a:rPr lang="en-US" sz="2000">
                <a:solidFill>
                  <a:srgbClr val="000000"/>
                </a:solidFill>
                <a:latin typeface="Times New Roman" pitchFamily="18" charset="0"/>
                <a:cs typeface="Arial" pitchFamily="34" charset="0"/>
              </a:rPr>
              <a:t>.</a:t>
            </a:r>
          </a:p>
        </p:txBody>
      </p:sp>
      <p:sp>
        <p:nvSpPr>
          <p:cNvPr id="285704" name="WordArt 8"/>
          <p:cNvSpPr>
            <a:spLocks noChangeArrowheads="1" noChangeShapeType="1" noTextEdit="1"/>
          </p:cNvSpPr>
          <p:nvPr/>
        </p:nvSpPr>
        <p:spPr bwMode="auto">
          <a:xfrm>
            <a:off x="2209800" y="3100388"/>
            <a:ext cx="1219200" cy="449262"/>
          </a:xfrm>
          <a:prstGeom prst="rect">
            <a:avLst/>
          </a:prstGeom>
        </p:spPr>
        <p:txBody>
          <a:bodyPr wrap="none" fromWordArt="1">
            <a:prstTxWarp prst="textPlain">
              <a:avLst>
                <a:gd name="adj" fmla="val 50000"/>
              </a:avLst>
            </a:prstTxWarp>
          </a:bodyPr>
          <a:lstStyle/>
          <a:p>
            <a:pPr algn="ctr" fontAlgn="base">
              <a:spcBef>
                <a:spcPct val="0"/>
              </a:spcBef>
              <a:spcAft>
                <a:spcPct val="0"/>
              </a:spcAft>
            </a:pPr>
            <a:r>
              <a:rPr lang="en-US" sz="28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cs typeface="Arial" pitchFamily="34" charset="0"/>
              </a:rPr>
              <a:t>Example</a:t>
            </a:r>
          </a:p>
        </p:txBody>
      </p:sp>
      <p:sp>
        <p:nvSpPr>
          <p:cNvPr id="285705" name="WordArt 9"/>
          <p:cNvSpPr>
            <a:spLocks noChangeArrowheads="1" noChangeShapeType="1" noTextEdit="1"/>
          </p:cNvSpPr>
          <p:nvPr/>
        </p:nvSpPr>
        <p:spPr bwMode="auto">
          <a:xfrm>
            <a:off x="2209800" y="3581401"/>
            <a:ext cx="1219200" cy="449263"/>
          </a:xfrm>
          <a:prstGeom prst="rect">
            <a:avLst/>
          </a:prstGeom>
        </p:spPr>
        <p:txBody>
          <a:bodyPr wrap="none" fromWordArt="1">
            <a:prstTxWarp prst="textPlain">
              <a:avLst>
                <a:gd name="adj" fmla="val 50000"/>
              </a:avLst>
            </a:prstTxWarp>
          </a:bodyPr>
          <a:lstStyle/>
          <a:p>
            <a:pPr algn="ctr" fontAlgn="base">
              <a:spcBef>
                <a:spcPct val="0"/>
              </a:spcBef>
              <a:spcAft>
                <a:spcPct val="0"/>
              </a:spcAft>
            </a:pPr>
            <a:r>
              <a:rPr lang="en-US" sz="2800" kern="1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cs typeface="Arial" pitchFamily="34" charset="0"/>
              </a:rPr>
              <a:t>Solution</a:t>
            </a:r>
          </a:p>
        </p:txBody>
      </p:sp>
      <p:sp>
        <p:nvSpPr>
          <p:cNvPr id="285706" name="Text Box 10"/>
          <p:cNvSpPr txBox="1">
            <a:spLocks noChangeArrowheads="1"/>
          </p:cNvSpPr>
          <p:nvPr/>
        </p:nvSpPr>
        <p:spPr bwMode="auto">
          <a:xfrm>
            <a:off x="3505200" y="3581401"/>
            <a:ext cx="6324600" cy="396875"/>
          </a:xfrm>
          <a:prstGeom prst="rect">
            <a:avLst/>
          </a:prstGeom>
          <a:noFill/>
          <a:ln w="9525">
            <a:noFill/>
            <a:miter lim="800000"/>
            <a:headEnd/>
            <a:tailEnd/>
          </a:ln>
        </p:spPr>
        <p:txBody>
          <a:bodyPr>
            <a:spAutoFit/>
          </a:bodyPr>
          <a:lstStyle/>
          <a:p>
            <a:pPr fontAlgn="base">
              <a:spcBef>
                <a:spcPct val="15000"/>
              </a:spcBef>
              <a:spcAft>
                <a:spcPct val="0"/>
              </a:spcAft>
            </a:pPr>
            <a:r>
              <a:rPr lang="en-US" sz="2000">
                <a:solidFill>
                  <a:srgbClr val="000000"/>
                </a:solidFill>
                <a:latin typeface="Times New Roman" pitchFamily="18" charset="0"/>
                <a:cs typeface="Arial" pitchFamily="34" charset="0"/>
              </a:rPr>
              <a:t>Write the expression for each gate:</a:t>
            </a:r>
          </a:p>
        </p:txBody>
      </p:sp>
      <p:sp>
        <p:nvSpPr>
          <p:cNvPr id="285707" name="Text Box 11"/>
          <p:cNvSpPr txBox="1">
            <a:spLocks noChangeArrowheads="1"/>
          </p:cNvSpPr>
          <p:nvPr/>
        </p:nvSpPr>
        <p:spPr bwMode="auto">
          <a:xfrm>
            <a:off x="2590800" y="5334001"/>
            <a:ext cx="6858000" cy="396875"/>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sz="2000" dirty="0">
                <a:solidFill>
                  <a:srgbClr val="000000"/>
                </a:solidFill>
                <a:latin typeface="Times New Roman" pitchFamily="18" charset="0"/>
                <a:cs typeface="Arial" pitchFamily="34" charset="0"/>
              </a:rPr>
              <a:t>Applying </a:t>
            </a:r>
            <a:r>
              <a:rPr lang="en-US" sz="2000" dirty="0" err="1">
                <a:solidFill>
                  <a:srgbClr val="000000"/>
                </a:solidFill>
                <a:latin typeface="Times New Roman" pitchFamily="18" charset="0"/>
                <a:cs typeface="Arial" pitchFamily="34" charset="0"/>
              </a:rPr>
              <a:t>DeMorgan’s</a:t>
            </a:r>
            <a:r>
              <a:rPr lang="en-US" sz="2000" dirty="0">
                <a:solidFill>
                  <a:srgbClr val="000000"/>
                </a:solidFill>
                <a:latin typeface="Times New Roman" pitchFamily="18" charset="0"/>
                <a:cs typeface="Arial" pitchFamily="34" charset="0"/>
              </a:rPr>
              <a:t> theorem:</a:t>
            </a:r>
          </a:p>
        </p:txBody>
      </p:sp>
      <p:grpSp>
        <p:nvGrpSpPr>
          <p:cNvPr id="2" name="Group 12"/>
          <p:cNvGrpSpPr>
            <a:grpSpLocks/>
          </p:cNvGrpSpPr>
          <p:nvPr/>
        </p:nvGrpSpPr>
        <p:grpSpPr bwMode="auto">
          <a:xfrm>
            <a:off x="6248400" y="4191001"/>
            <a:ext cx="1295400" cy="396875"/>
            <a:chOff x="2976" y="2640"/>
            <a:chExt cx="816" cy="250"/>
          </a:xfrm>
        </p:grpSpPr>
        <p:sp>
          <p:nvSpPr>
            <p:cNvPr id="4120" name="Line 13"/>
            <p:cNvSpPr>
              <a:spLocks noChangeShapeType="1"/>
            </p:cNvSpPr>
            <p:nvPr/>
          </p:nvSpPr>
          <p:spPr bwMode="auto">
            <a:xfrm>
              <a:off x="3216" y="2688"/>
              <a:ext cx="336" cy="0"/>
            </a:xfrm>
            <a:prstGeom prst="line">
              <a:avLst/>
            </a:prstGeom>
            <a:noFill/>
            <a:ln w="12700">
              <a:solidFill>
                <a:srgbClr val="FF3399"/>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4121" name="Text Box 14"/>
            <p:cNvSpPr txBox="1">
              <a:spLocks noChangeArrowheads="1"/>
            </p:cNvSpPr>
            <p:nvPr/>
          </p:nvSpPr>
          <p:spPr bwMode="auto">
            <a:xfrm>
              <a:off x="2976" y="2640"/>
              <a:ext cx="816" cy="250"/>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sz="1600" i="1">
                  <a:solidFill>
                    <a:srgbClr val="FF3399"/>
                  </a:solidFill>
                  <a:latin typeface="Arial" pitchFamily="34" charset="0"/>
                  <a:cs typeface="Arial" pitchFamily="34" charset="0"/>
                </a:rPr>
                <a:t>C </a:t>
              </a:r>
              <a:r>
                <a:rPr lang="en-US" sz="2000">
                  <a:solidFill>
                    <a:srgbClr val="FF3399"/>
                  </a:solidFill>
                  <a:latin typeface="Arial" pitchFamily="34" charset="0"/>
                  <a:cs typeface="Arial" pitchFamily="34" charset="0"/>
                </a:rPr>
                <a:t>(</a:t>
              </a:r>
              <a:r>
                <a:rPr lang="en-US" sz="1600" i="1">
                  <a:solidFill>
                    <a:srgbClr val="FF3399"/>
                  </a:solidFill>
                  <a:latin typeface="Arial" pitchFamily="34" charset="0"/>
                  <a:cs typeface="Arial" pitchFamily="34" charset="0"/>
                </a:rPr>
                <a:t>A + B </a:t>
              </a:r>
              <a:r>
                <a:rPr lang="en-US" sz="2000">
                  <a:solidFill>
                    <a:srgbClr val="FF3399"/>
                  </a:solidFill>
                  <a:latin typeface="Arial" pitchFamily="34" charset="0"/>
                  <a:cs typeface="Arial" pitchFamily="34" charset="0"/>
                </a:rPr>
                <a:t>)</a:t>
              </a:r>
              <a:endParaRPr lang="en-US" sz="1600" i="1">
                <a:solidFill>
                  <a:srgbClr val="FF3399"/>
                </a:solidFill>
                <a:latin typeface="Arial" pitchFamily="34" charset="0"/>
                <a:cs typeface="Arial" pitchFamily="34" charset="0"/>
              </a:endParaRPr>
            </a:p>
          </p:txBody>
        </p:sp>
      </p:grpSp>
      <p:grpSp>
        <p:nvGrpSpPr>
          <p:cNvPr id="3" name="Group 15"/>
          <p:cNvGrpSpPr>
            <a:grpSpLocks/>
          </p:cNvGrpSpPr>
          <p:nvPr/>
        </p:nvGrpSpPr>
        <p:grpSpPr bwMode="auto">
          <a:xfrm>
            <a:off x="7543800" y="4648201"/>
            <a:ext cx="2209800" cy="396875"/>
            <a:chOff x="3792" y="2928"/>
            <a:chExt cx="1392" cy="250"/>
          </a:xfrm>
        </p:grpSpPr>
        <p:sp>
          <p:nvSpPr>
            <p:cNvPr id="4118" name="Text Box 16"/>
            <p:cNvSpPr txBox="1">
              <a:spLocks noChangeArrowheads="1"/>
            </p:cNvSpPr>
            <p:nvPr/>
          </p:nvSpPr>
          <p:spPr bwMode="auto">
            <a:xfrm>
              <a:off x="3792" y="2928"/>
              <a:ext cx="1392" cy="250"/>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sz="1600" i="1">
                  <a:solidFill>
                    <a:srgbClr val="FF3399"/>
                  </a:solidFill>
                  <a:latin typeface="Arial" pitchFamily="34" charset="0"/>
                  <a:cs typeface="Arial" pitchFamily="34" charset="0"/>
                </a:rPr>
                <a:t>   = C </a:t>
              </a:r>
              <a:r>
                <a:rPr lang="en-US" sz="2000">
                  <a:solidFill>
                    <a:srgbClr val="FF3399"/>
                  </a:solidFill>
                  <a:latin typeface="Arial" pitchFamily="34" charset="0"/>
                  <a:cs typeface="Arial" pitchFamily="34" charset="0"/>
                </a:rPr>
                <a:t>(</a:t>
              </a:r>
              <a:r>
                <a:rPr lang="en-US" sz="1600" i="1">
                  <a:solidFill>
                    <a:srgbClr val="FF3399"/>
                  </a:solidFill>
                  <a:latin typeface="Arial" pitchFamily="34" charset="0"/>
                  <a:cs typeface="Arial" pitchFamily="34" charset="0"/>
                </a:rPr>
                <a:t>A + B </a:t>
              </a:r>
              <a:r>
                <a:rPr lang="en-US" sz="2000">
                  <a:solidFill>
                    <a:srgbClr val="FF3399"/>
                  </a:solidFill>
                  <a:latin typeface="Arial" pitchFamily="34" charset="0"/>
                  <a:cs typeface="Arial" pitchFamily="34" charset="0"/>
                </a:rPr>
                <a:t>)</a:t>
              </a:r>
              <a:r>
                <a:rPr lang="en-US" sz="1600" i="1">
                  <a:solidFill>
                    <a:srgbClr val="FF3399"/>
                  </a:solidFill>
                  <a:latin typeface="Arial" pitchFamily="34" charset="0"/>
                  <a:cs typeface="Arial" pitchFamily="34" charset="0"/>
                </a:rPr>
                <a:t>+ D</a:t>
              </a:r>
            </a:p>
          </p:txBody>
        </p:sp>
        <p:sp>
          <p:nvSpPr>
            <p:cNvPr id="4119" name="Line 17"/>
            <p:cNvSpPr>
              <a:spLocks noChangeShapeType="1"/>
            </p:cNvSpPr>
            <p:nvPr/>
          </p:nvSpPr>
          <p:spPr bwMode="auto">
            <a:xfrm>
              <a:off x="4251" y="2963"/>
              <a:ext cx="336" cy="0"/>
            </a:xfrm>
            <a:prstGeom prst="line">
              <a:avLst/>
            </a:prstGeom>
            <a:noFill/>
            <a:ln w="12700">
              <a:solidFill>
                <a:srgbClr val="FF3399"/>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grpSp>
      <p:grpSp>
        <p:nvGrpSpPr>
          <p:cNvPr id="4" name="Group 18"/>
          <p:cNvGrpSpPr>
            <a:grpSpLocks/>
          </p:cNvGrpSpPr>
          <p:nvPr/>
        </p:nvGrpSpPr>
        <p:grpSpPr bwMode="auto">
          <a:xfrm>
            <a:off x="4843463" y="3973514"/>
            <a:ext cx="1295400" cy="396875"/>
            <a:chOff x="2091" y="2503"/>
            <a:chExt cx="816" cy="250"/>
          </a:xfrm>
        </p:grpSpPr>
        <p:sp>
          <p:nvSpPr>
            <p:cNvPr id="4116" name="Line 19"/>
            <p:cNvSpPr>
              <a:spLocks noChangeShapeType="1"/>
            </p:cNvSpPr>
            <p:nvPr/>
          </p:nvSpPr>
          <p:spPr bwMode="auto">
            <a:xfrm>
              <a:off x="2208" y="2544"/>
              <a:ext cx="336" cy="0"/>
            </a:xfrm>
            <a:prstGeom prst="line">
              <a:avLst/>
            </a:prstGeom>
            <a:noFill/>
            <a:ln w="12700">
              <a:solidFill>
                <a:srgbClr val="FF3399"/>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4117" name="Text Box 20"/>
            <p:cNvSpPr txBox="1">
              <a:spLocks noChangeArrowheads="1"/>
            </p:cNvSpPr>
            <p:nvPr/>
          </p:nvSpPr>
          <p:spPr bwMode="auto">
            <a:xfrm>
              <a:off x="2091" y="2503"/>
              <a:ext cx="816" cy="250"/>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sz="2000">
                  <a:solidFill>
                    <a:srgbClr val="FF3399"/>
                  </a:solidFill>
                  <a:latin typeface="Arial" pitchFamily="34" charset="0"/>
                  <a:cs typeface="Arial" pitchFamily="34" charset="0"/>
                </a:rPr>
                <a:t>(</a:t>
              </a:r>
              <a:r>
                <a:rPr lang="en-US" sz="1600" i="1">
                  <a:solidFill>
                    <a:srgbClr val="FF3399"/>
                  </a:solidFill>
                  <a:latin typeface="Arial" pitchFamily="34" charset="0"/>
                  <a:cs typeface="Arial" pitchFamily="34" charset="0"/>
                </a:rPr>
                <a:t>A + B </a:t>
              </a:r>
              <a:r>
                <a:rPr lang="en-US" sz="2000">
                  <a:solidFill>
                    <a:srgbClr val="FF3399"/>
                  </a:solidFill>
                  <a:latin typeface="Arial" pitchFamily="34" charset="0"/>
                  <a:cs typeface="Arial" pitchFamily="34" charset="0"/>
                </a:rPr>
                <a:t>)</a:t>
              </a:r>
              <a:endParaRPr lang="en-US" sz="1600" i="1">
                <a:solidFill>
                  <a:srgbClr val="FF3399"/>
                </a:solidFill>
                <a:latin typeface="Arial" pitchFamily="34" charset="0"/>
                <a:cs typeface="Arial" pitchFamily="34" charset="0"/>
              </a:endParaRPr>
            </a:p>
          </p:txBody>
        </p:sp>
      </p:grpSp>
      <p:grpSp>
        <p:nvGrpSpPr>
          <p:cNvPr id="5" name="Group 21"/>
          <p:cNvGrpSpPr>
            <a:grpSpLocks/>
          </p:cNvGrpSpPr>
          <p:nvPr/>
        </p:nvGrpSpPr>
        <p:grpSpPr bwMode="auto">
          <a:xfrm>
            <a:off x="3733800" y="5791201"/>
            <a:ext cx="3657600" cy="396875"/>
            <a:chOff x="1392" y="3648"/>
            <a:chExt cx="2304" cy="250"/>
          </a:xfrm>
        </p:grpSpPr>
        <p:sp>
          <p:nvSpPr>
            <p:cNvPr id="4111" name="Text Box 22"/>
            <p:cNvSpPr txBox="1">
              <a:spLocks noChangeArrowheads="1"/>
            </p:cNvSpPr>
            <p:nvPr/>
          </p:nvSpPr>
          <p:spPr bwMode="auto">
            <a:xfrm>
              <a:off x="1392" y="3648"/>
              <a:ext cx="2304" cy="250"/>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sz="2000" i="1">
                  <a:solidFill>
                    <a:srgbClr val="FF3399"/>
                  </a:solidFill>
                  <a:latin typeface="Arial" pitchFamily="34" charset="0"/>
                  <a:cs typeface="Arial" pitchFamily="34" charset="0"/>
                </a:rPr>
                <a:t>X = C (A  B) + D = A B C + D</a:t>
              </a:r>
            </a:p>
          </p:txBody>
        </p:sp>
        <p:sp>
          <p:nvSpPr>
            <p:cNvPr id="4112" name="Line 23"/>
            <p:cNvSpPr>
              <a:spLocks noChangeShapeType="1"/>
            </p:cNvSpPr>
            <p:nvPr/>
          </p:nvSpPr>
          <p:spPr bwMode="auto">
            <a:xfrm flipV="1">
              <a:off x="1937" y="3669"/>
              <a:ext cx="125" cy="2"/>
            </a:xfrm>
            <a:prstGeom prst="line">
              <a:avLst/>
            </a:prstGeom>
            <a:noFill/>
            <a:ln w="12700">
              <a:solidFill>
                <a:srgbClr val="FF3399"/>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4113" name="Line 24"/>
            <p:cNvSpPr>
              <a:spLocks noChangeShapeType="1"/>
            </p:cNvSpPr>
            <p:nvPr/>
          </p:nvSpPr>
          <p:spPr bwMode="auto">
            <a:xfrm flipV="1">
              <a:off x="2131" y="3669"/>
              <a:ext cx="125" cy="2"/>
            </a:xfrm>
            <a:prstGeom prst="line">
              <a:avLst/>
            </a:prstGeom>
            <a:noFill/>
            <a:ln w="12700">
              <a:solidFill>
                <a:srgbClr val="FF3399"/>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4114" name="Line 25"/>
            <p:cNvSpPr>
              <a:spLocks noChangeShapeType="1"/>
            </p:cNvSpPr>
            <p:nvPr/>
          </p:nvSpPr>
          <p:spPr bwMode="auto">
            <a:xfrm flipV="1">
              <a:off x="2746" y="3669"/>
              <a:ext cx="125" cy="2"/>
            </a:xfrm>
            <a:prstGeom prst="line">
              <a:avLst/>
            </a:prstGeom>
            <a:noFill/>
            <a:ln w="12700">
              <a:solidFill>
                <a:srgbClr val="FF3399"/>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sp>
          <p:nvSpPr>
            <p:cNvPr id="4115" name="Line 26"/>
            <p:cNvSpPr>
              <a:spLocks noChangeShapeType="1"/>
            </p:cNvSpPr>
            <p:nvPr/>
          </p:nvSpPr>
          <p:spPr bwMode="auto">
            <a:xfrm flipV="1">
              <a:off x="2940" y="3669"/>
              <a:ext cx="125" cy="2"/>
            </a:xfrm>
            <a:prstGeom prst="line">
              <a:avLst/>
            </a:prstGeom>
            <a:noFill/>
            <a:ln w="12700">
              <a:solidFill>
                <a:srgbClr val="FF3399"/>
              </a:solidFill>
              <a:round/>
              <a:headEnd/>
              <a:tailEnd/>
            </a:ln>
          </p:spPr>
          <p:txBody>
            <a:bodyPr/>
            <a:lstStyle/>
            <a:p>
              <a:pPr fontAlgn="base">
                <a:spcBef>
                  <a:spcPct val="0"/>
                </a:spcBef>
                <a:spcAft>
                  <a:spcPct val="0"/>
                </a:spcAft>
              </a:pPr>
              <a:endParaRPr lang="en-US">
                <a:solidFill>
                  <a:srgbClr val="000000"/>
                </a:solidFill>
                <a:latin typeface="Verdana" pitchFamily="34" charset="0"/>
                <a:cs typeface="Arial" pitchFamily="34" charset="0"/>
              </a:endParaRPr>
            </a:p>
          </p:txBody>
        </p:sp>
      </p:grpSp>
      <p:sp>
        <p:nvSpPr>
          <p:cNvPr id="285723" name="Text Box 27"/>
          <p:cNvSpPr txBox="1">
            <a:spLocks noChangeArrowheads="1"/>
          </p:cNvSpPr>
          <p:nvPr/>
        </p:nvSpPr>
        <p:spPr bwMode="auto">
          <a:xfrm>
            <a:off x="7496175" y="4706938"/>
            <a:ext cx="914400" cy="336550"/>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sz="1600" i="1">
                <a:solidFill>
                  <a:srgbClr val="FF3399"/>
                </a:solidFill>
                <a:latin typeface="Arial" pitchFamily="34" charset="0"/>
                <a:cs typeface="Arial" pitchFamily="34" charset="0"/>
              </a:rPr>
              <a:t>X</a:t>
            </a:r>
          </a:p>
        </p:txBody>
      </p:sp>
    </p:spTree>
    <p:extLst>
      <p:ext uri="{BB962C8B-B14F-4D97-AF65-F5344CB8AC3E}">
        <p14:creationId xmlns:p14="http://schemas.microsoft.com/office/powerpoint/2010/main" val="406246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5705"/>
                                        </p:tgtEl>
                                        <p:attrNameLst>
                                          <p:attrName>style.visibility</p:attrName>
                                        </p:attrNameLst>
                                      </p:cBhvr>
                                      <p:to>
                                        <p:strVal val="visible"/>
                                      </p:to>
                                    </p:set>
                                    <p:animEffect transition="in" filter="dissolve">
                                      <p:cBhvr>
                                        <p:cTn id="7" dur="500"/>
                                        <p:tgtEl>
                                          <p:spTgt spid="285705"/>
                                        </p:tgtEl>
                                      </p:cBhvr>
                                    </p:animEffect>
                                  </p:childTnLst>
                                </p:cTn>
                              </p:par>
                              <p:par>
                                <p:cTn id="8" presetID="2" presetClass="entr" presetSubtype="2" fill="hold" grpId="0" nodeType="withEffect">
                                  <p:stCondLst>
                                    <p:cond delay="0"/>
                                  </p:stCondLst>
                                  <p:childTnLst>
                                    <p:set>
                                      <p:cBhvr>
                                        <p:cTn id="9" dur="1" fill="hold">
                                          <p:stCondLst>
                                            <p:cond delay="0"/>
                                          </p:stCondLst>
                                        </p:cTn>
                                        <p:tgtEl>
                                          <p:spTgt spid="285706"/>
                                        </p:tgtEl>
                                        <p:attrNameLst>
                                          <p:attrName>style.visibility</p:attrName>
                                        </p:attrNameLst>
                                      </p:cBhvr>
                                      <p:to>
                                        <p:strVal val="visible"/>
                                      </p:to>
                                    </p:set>
                                    <p:anim calcmode="lin" valueType="num">
                                      <p:cBhvr additive="base">
                                        <p:cTn id="10" dur="500" fill="hold"/>
                                        <p:tgtEl>
                                          <p:spTgt spid="285706"/>
                                        </p:tgtEl>
                                        <p:attrNameLst>
                                          <p:attrName>ppt_x</p:attrName>
                                        </p:attrNameLst>
                                      </p:cBhvr>
                                      <p:tavLst>
                                        <p:tav tm="0">
                                          <p:val>
                                            <p:strVal val="1+#ppt_w/2"/>
                                          </p:val>
                                        </p:tav>
                                        <p:tav tm="100000">
                                          <p:val>
                                            <p:strVal val="#ppt_x"/>
                                          </p:val>
                                        </p:tav>
                                      </p:tavLst>
                                    </p:anim>
                                    <p:anim calcmode="lin" valueType="num">
                                      <p:cBhvr additive="base">
                                        <p:cTn id="11" dur="500" fill="hold"/>
                                        <p:tgtEl>
                                          <p:spTgt spid="285706"/>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2"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Scale>
                                      <p:cBhvr>
                                        <p:cTn id="16"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4"/>
                                        </p:tgtEl>
                                        <p:attrNameLst>
                                          <p:attrName>ppt_x</p:attrName>
                                          <p:attrName>ppt_y</p:attrName>
                                        </p:attrNameLst>
                                      </p:cBhvr>
                                    </p:animMotion>
                                    <p:animEffect transition="in" filter="fade">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52"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Scale>
                                      <p:cBhvr>
                                        <p:cTn id="23"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
                                        </p:tgtEl>
                                        <p:attrNameLst>
                                          <p:attrName>ppt_x</p:attrName>
                                          <p:attrName>ppt_y</p:attrName>
                                        </p:attrNameLst>
                                      </p:cBhvr>
                                    </p:animMotion>
                                    <p:animEffect transition="in" filter="fade">
                                      <p:cBhvr>
                                        <p:cTn id="25" dur="1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52"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Scale>
                                      <p:cBhvr>
                                        <p:cTn id="30"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
                                        </p:tgtEl>
                                        <p:attrNameLst>
                                          <p:attrName>ppt_x</p:attrName>
                                          <p:attrName>ppt_y</p:attrName>
                                        </p:attrNameLst>
                                      </p:cBhvr>
                                    </p:animMotion>
                                    <p:animEffect transition="in" filter="fade">
                                      <p:cBhvr>
                                        <p:cTn id="32" dur="10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5707"/>
                                        </p:tgtEl>
                                        <p:attrNameLst>
                                          <p:attrName>style.visibility</p:attrName>
                                        </p:attrNameLst>
                                      </p:cBhvr>
                                      <p:to>
                                        <p:strVal val="visible"/>
                                      </p:to>
                                    </p:set>
                                    <p:animEffect transition="in" filter="wipe(left)">
                                      <p:cBhvr>
                                        <p:cTn id="37" dur="1000"/>
                                        <p:tgtEl>
                                          <p:spTgt spid="285707"/>
                                        </p:tgtEl>
                                      </p:cBhvr>
                                    </p:animEffect>
                                  </p:childTnLst>
                                </p:cTn>
                              </p:par>
                            </p:childTnLst>
                          </p:cTn>
                        </p:par>
                        <p:par>
                          <p:cTn id="38" fill="hold">
                            <p:stCondLst>
                              <p:cond delay="1000"/>
                            </p:stCondLst>
                            <p:childTnLst>
                              <p:par>
                                <p:cTn id="39" presetID="53" presetClass="entr" presetSubtype="0"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fltVal val="0"/>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5" grpId="0" animBg="1"/>
      <p:bldP spid="285706" grpId="0"/>
      <p:bldP spid="28570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1384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728079D3-AC4B-CE4D-8D7E-A27C3245DC49}"/>
              </a:ext>
            </a:extLst>
          </p:cNvPr>
          <p:cNvSpPr>
            <a:spLocks noGrp="1"/>
          </p:cNvSpPr>
          <p:nvPr>
            <p:ph type="title"/>
          </p:nvPr>
        </p:nvSpPr>
        <p:spPr>
          <a:xfrm>
            <a:off x="2286000" y="698500"/>
            <a:ext cx="8382000" cy="609600"/>
          </a:xfrm>
        </p:spPr>
        <p:txBody>
          <a:bodyPr/>
          <a:lstStyle/>
          <a:p>
            <a:pPr eaLnBrk="1" hangingPunct="1"/>
            <a:r>
              <a:rPr lang="en-US" altLang="en-US" sz="3200" dirty="0"/>
              <a:t>LSR</a:t>
            </a:r>
          </a:p>
        </p:txBody>
      </p:sp>
      <p:sp>
        <p:nvSpPr>
          <p:cNvPr id="17410" name="Rectangle 3">
            <a:extLst>
              <a:ext uri="{FF2B5EF4-FFF2-40B4-BE49-F238E27FC236}">
                <a16:creationId xmlns:a16="http://schemas.microsoft.com/office/drawing/2014/main" id="{87D7B299-5608-F545-90CC-D0A855E6A77A}"/>
              </a:ext>
            </a:extLst>
          </p:cNvPr>
          <p:cNvSpPr>
            <a:spLocks noGrp="1"/>
          </p:cNvSpPr>
          <p:nvPr>
            <p:ph sz="quarter" idx="1"/>
          </p:nvPr>
        </p:nvSpPr>
        <p:spPr>
          <a:xfrm>
            <a:off x="324909" y="2429932"/>
            <a:ext cx="10586931" cy="753535"/>
          </a:xfrm>
        </p:spPr>
        <p:txBody>
          <a:bodyPr/>
          <a:lstStyle/>
          <a:p>
            <a:pPr eaLnBrk="1" hangingPunct="1"/>
            <a:r>
              <a:rPr lang="en-US" sz="2000" dirty="0" err="1"/>
              <a:t>armState.R</a:t>
            </a:r>
            <a:r>
              <a:rPr lang="en-US" sz="2000" dirty="0"/>
              <a:t>[self.arg3[</a:t>
            </a:r>
            <a:r>
              <a:rPr lang="en-US" sz="2000" dirty="0" err="1"/>
              <a:t>i</a:t>
            </a:r>
            <a:r>
              <a:rPr lang="en-US" sz="2000" dirty="0"/>
              <a:t>]] = (</a:t>
            </a:r>
            <a:r>
              <a:rPr lang="en-US" sz="2000" dirty="0" err="1"/>
              <a:t>armState.R</a:t>
            </a:r>
            <a:r>
              <a:rPr lang="en-US" sz="2000" dirty="0"/>
              <a:t>[self.arg2[</a:t>
            </a:r>
            <a:r>
              <a:rPr lang="en-US" sz="2000" dirty="0" err="1"/>
              <a:t>i</a:t>
            </a:r>
            <a:r>
              <a:rPr lang="en-US" sz="2000" dirty="0">
                <a:highlight>
                  <a:srgbClr val="FFFF00"/>
                </a:highlight>
              </a:rPr>
              <a:t>]] % (</a:t>
            </a:r>
            <a:r>
              <a:rPr lang="en-US" sz="2000" dirty="0"/>
              <a:t>1 &lt;&lt; 32) &gt;&gt; self.arg1[</a:t>
            </a:r>
            <a:r>
              <a:rPr lang="en-US" sz="2000" dirty="0" err="1"/>
              <a:t>i</a:t>
            </a:r>
            <a:r>
              <a:rPr lang="en-US" sz="2000" dirty="0"/>
              <a:t>])</a:t>
            </a:r>
          </a:p>
          <a:p>
            <a:pPr eaLnBrk="1" hangingPunct="1"/>
            <a:endParaRPr lang="en-US" altLang="en-US" sz="1400" dirty="0">
              <a:latin typeface="Chalkboard" panose="03050602040202020205" pitchFamily="66" charset="77"/>
              <a:cs typeface="Chalkboard" panose="03050602040202020205" pitchFamily="66" charset="77"/>
            </a:endParaRPr>
          </a:p>
          <a:p>
            <a:pPr eaLnBrk="1" hangingPunct="1"/>
            <a:endParaRPr lang="en-US" altLang="en-US" sz="1400" dirty="0">
              <a:latin typeface="Chalkboard" panose="03050602040202020205" pitchFamily="66" charset="77"/>
              <a:cs typeface="Chalkboard" panose="03050602040202020205" pitchFamily="66" charset="77"/>
            </a:endParaRPr>
          </a:p>
        </p:txBody>
      </p:sp>
    </p:spTree>
    <p:extLst>
      <p:ext uri="{BB962C8B-B14F-4D97-AF65-F5344CB8AC3E}">
        <p14:creationId xmlns:p14="http://schemas.microsoft.com/office/powerpoint/2010/main" val="21297830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8-11-19 at 7.20.09 AM.png"/>
          <p:cNvPicPr>
            <a:picLocks noGrp="1" noChangeAspect="1"/>
          </p:cNvPicPr>
          <p:nvPr>
            <p:ph idx="1"/>
          </p:nvPr>
        </p:nvPicPr>
        <p:blipFill>
          <a:blip r:embed="rId2"/>
          <a:stretch>
            <a:fillRect/>
          </a:stretch>
        </p:blipFill>
        <p:spPr>
          <a:xfrm>
            <a:off x="2894013" y="2682549"/>
            <a:ext cx="7313612" cy="2404129"/>
          </a:xfrm>
        </p:spPr>
      </p:pic>
    </p:spTree>
    <p:extLst>
      <p:ext uri="{BB962C8B-B14F-4D97-AF65-F5344CB8AC3E}">
        <p14:creationId xmlns:p14="http://schemas.microsoft.com/office/powerpoint/2010/main" val="1806857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8-11-19 at 7.20.19 AM.png"/>
          <p:cNvPicPr>
            <a:picLocks noGrp="1" noChangeAspect="1"/>
          </p:cNvPicPr>
          <p:nvPr>
            <p:ph idx="1"/>
          </p:nvPr>
        </p:nvPicPr>
        <p:blipFill>
          <a:blip r:embed="rId2"/>
          <a:stretch>
            <a:fillRect/>
          </a:stretch>
        </p:blipFill>
        <p:spPr>
          <a:xfrm>
            <a:off x="3048000" y="2667001"/>
            <a:ext cx="7313612" cy="1062119"/>
          </a:xfrm>
        </p:spPr>
      </p:pic>
    </p:spTree>
    <p:extLst>
      <p:ext uri="{BB962C8B-B14F-4D97-AF65-F5344CB8AC3E}">
        <p14:creationId xmlns:p14="http://schemas.microsoft.com/office/powerpoint/2010/main" val="38451286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8-11-19 at 7.20.26 AM.png"/>
          <p:cNvPicPr>
            <a:picLocks noGrp="1" noChangeAspect="1"/>
          </p:cNvPicPr>
          <p:nvPr>
            <p:ph idx="1"/>
          </p:nvPr>
        </p:nvPicPr>
        <p:blipFill>
          <a:blip r:embed="rId2"/>
          <a:stretch>
            <a:fillRect/>
          </a:stretch>
        </p:blipFill>
        <p:spPr>
          <a:xfrm>
            <a:off x="2894013" y="2572990"/>
            <a:ext cx="7313612" cy="2623247"/>
          </a:xfrm>
        </p:spPr>
      </p:pic>
    </p:spTree>
    <p:extLst>
      <p:ext uri="{BB962C8B-B14F-4D97-AF65-F5344CB8AC3E}">
        <p14:creationId xmlns:p14="http://schemas.microsoft.com/office/powerpoint/2010/main" val="2554967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8-11-19 at 7.20.35 AM.png"/>
          <p:cNvPicPr>
            <a:picLocks noGrp="1" noChangeAspect="1"/>
          </p:cNvPicPr>
          <p:nvPr>
            <p:ph idx="1"/>
          </p:nvPr>
        </p:nvPicPr>
        <p:blipFill>
          <a:blip r:embed="rId2"/>
          <a:stretch>
            <a:fillRect/>
          </a:stretch>
        </p:blipFill>
        <p:spPr>
          <a:xfrm>
            <a:off x="2894013" y="2853460"/>
            <a:ext cx="7313612" cy="2062307"/>
          </a:xfrm>
        </p:spPr>
      </p:pic>
    </p:spTree>
    <p:extLst>
      <p:ext uri="{BB962C8B-B14F-4D97-AF65-F5344CB8AC3E}">
        <p14:creationId xmlns:p14="http://schemas.microsoft.com/office/powerpoint/2010/main" val="3770820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6D8A412-6747-E34E-B785-434DA08543C2}"/>
              </a:ext>
            </a:extLst>
          </p:cNvPr>
          <p:cNvPicPr>
            <a:picLocks noGrp="1" noChangeAspect="1"/>
          </p:cNvPicPr>
          <p:nvPr>
            <p:ph sz="quarter" idx="4294967295"/>
          </p:nvPr>
        </p:nvPicPr>
        <p:blipFill>
          <a:blip r:embed="rId2"/>
          <a:stretch>
            <a:fillRect/>
          </a:stretch>
        </p:blipFill>
        <p:spPr>
          <a:xfrm>
            <a:off x="3917949" y="821265"/>
            <a:ext cx="5242983" cy="5809127"/>
          </a:xfrm>
        </p:spPr>
      </p:pic>
      <p:sp>
        <p:nvSpPr>
          <p:cNvPr id="6" name="TextBox 5">
            <a:extLst>
              <a:ext uri="{FF2B5EF4-FFF2-40B4-BE49-F238E27FC236}">
                <a16:creationId xmlns:a16="http://schemas.microsoft.com/office/drawing/2014/main" id="{2886C0BA-40DD-CA49-A23D-12F9B8E4F6BC}"/>
              </a:ext>
            </a:extLst>
          </p:cNvPr>
          <p:cNvSpPr txBox="1"/>
          <p:nvPr/>
        </p:nvSpPr>
        <p:spPr>
          <a:xfrm>
            <a:off x="390144" y="6486144"/>
            <a:ext cx="3206496" cy="215444"/>
          </a:xfrm>
          <a:prstGeom prst="rect">
            <a:avLst/>
          </a:prstGeom>
          <a:noFill/>
        </p:spPr>
        <p:txBody>
          <a:bodyPr wrap="square" rtlCol="0">
            <a:spAutoFit/>
          </a:bodyPr>
          <a:lstStyle/>
          <a:p>
            <a:r>
              <a:rPr lang="en-US" sz="800" dirty="0"/>
              <a:t>https://data-</a:t>
            </a:r>
            <a:r>
              <a:rPr lang="en-US" sz="800" dirty="0" err="1"/>
              <a:t>flair.training</a:t>
            </a:r>
            <a:r>
              <a:rPr lang="en-US" sz="800" dirty="0"/>
              <a:t>/blogs/python-operator/</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76CE478A-7D25-2247-B9CA-8BF707BCDF07}"/>
                  </a:ext>
                </a:extLst>
              </p14:cNvPr>
              <p14:cNvContentPartPr/>
              <p14:nvPr/>
            </p14:nvContentPartPr>
            <p14:xfrm>
              <a:off x="2165784" y="5531784"/>
              <a:ext cx="1948680" cy="450360"/>
            </p14:xfrm>
          </p:contentPart>
        </mc:Choice>
        <mc:Fallback xmlns="">
          <p:pic>
            <p:nvPicPr>
              <p:cNvPr id="9" name="Ink 8">
                <a:extLst>
                  <a:ext uri="{FF2B5EF4-FFF2-40B4-BE49-F238E27FC236}">
                    <a16:creationId xmlns:a16="http://schemas.microsoft.com/office/drawing/2014/main" id="{76CE478A-7D25-2247-B9CA-8BF707BCDF07}"/>
                  </a:ext>
                </a:extLst>
              </p:cNvPr>
              <p:cNvPicPr/>
              <p:nvPr/>
            </p:nvPicPr>
            <p:blipFill>
              <a:blip r:embed="rId4"/>
              <a:stretch>
                <a:fillRect/>
              </a:stretch>
            </p:blipFill>
            <p:spPr>
              <a:xfrm>
                <a:off x="2156786" y="5522784"/>
                <a:ext cx="1966317" cy="468000"/>
              </a:xfrm>
              <a:prstGeom prst="rect">
                <a:avLst/>
              </a:prstGeom>
            </p:spPr>
          </p:pic>
        </mc:Fallback>
      </mc:AlternateContent>
    </p:spTree>
    <p:extLst>
      <p:ext uri="{BB962C8B-B14F-4D97-AF65-F5344CB8AC3E}">
        <p14:creationId xmlns:p14="http://schemas.microsoft.com/office/powerpoint/2010/main" val="29399998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WI" val="1"/>
  <p:tag name="BSN" val="1"/>
  <p:tag name="SVT" val="FALSE"/>
  <p:tag name="NBP" val="1"/>
  <p:tag name="CVB" val="1"/>
  <p:tag name="SPT" val="FALSE"/>
  <p:tag name="CII" val="1"/>
</p:tagLst>
</file>

<file path=ppt/theme/_rels/them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宋体"/>
        <a:cs typeface="宋体"/>
      </a:majorFont>
      <a:minorFont>
        <a:latin typeface="Tahoma"/>
        <a:ea typeface="宋体"/>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a:ln>
              <a:noFill/>
            </a:ln>
            <a:solidFill>
              <a:schemeClr val="tx1"/>
            </a:solidFill>
            <a:effectLst/>
            <a:latin typeface="Tahoma" charset="0"/>
            <a:ea typeface="宋体" pitchFamily="2" charset="-128"/>
            <a:cs typeface="宋体" pitchFamily="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a:ln>
              <a:noFill/>
            </a:ln>
            <a:solidFill>
              <a:schemeClr val="tx1"/>
            </a:solidFill>
            <a:effectLst/>
            <a:latin typeface="Tahoma" charset="0"/>
            <a:ea typeface="宋体" pitchFamily="2" charset="-128"/>
            <a:cs typeface="宋体" pitchFamily="2" charset="-128"/>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otalTime>101</TotalTime>
  <Words>3648</Words>
  <Application>Microsoft Office PowerPoint</Application>
  <PresentationFormat>Widescreen</PresentationFormat>
  <Paragraphs>549</Paragraphs>
  <Slides>83</Slides>
  <Notes>44</Notes>
  <HiddenSlides>0</HiddenSlides>
  <MMClips>0</MMClips>
  <ScaleCrop>false</ScaleCrop>
  <HeadingPairs>
    <vt:vector size="8" baseType="variant">
      <vt:variant>
        <vt:lpstr>Fonts Used</vt:lpstr>
      </vt:variant>
      <vt:variant>
        <vt:i4>14</vt:i4>
      </vt:variant>
      <vt:variant>
        <vt:lpstr>Theme</vt:lpstr>
      </vt:variant>
      <vt:variant>
        <vt:i4>6</vt:i4>
      </vt:variant>
      <vt:variant>
        <vt:lpstr>Embedded OLE Servers</vt:lpstr>
      </vt:variant>
      <vt:variant>
        <vt:i4>1</vt:i4>
      </vt:variant>
      <vt:variant>
        <vt:lpstr>Slide Titles</vt:lpstr>
      </vt:variant>
      <vt:variant>
        <vt:i4>83</vt:i4>
      </vt:variant>
    </vt:vector>
  </HeadingPairs>
  <TitlesOfParts>
    <vt:vector size="104" baseType="lpstr">
      <vt:lpstr>Arial</vt:lpstr>
      <vt:lpstr>Bookman Old Style</vt:lpstr>
      <vt:lpstr>Calibri</vt:lpstr>
      <vt:lpstr>Cambria Math</vt:lpstr>
      <vt:lpstr>Chalkboard</vt:lpstr>
      <vt:lpstr>Impact</vt:lpstr>
      <vt:lpstr>Palatino</vt:lpstr>
      <vt:lpstr>Tahoma</vt:lpstr>
      <vt:lpstr>Times</vt:lpstr>
      <vt:lpstr>Times New Roman</vt:lpstr>
      <vt:lpstr>Tw Cen MT</vt:lpstr>
      <vt:lpstr>Verdana</vt:lpstr>
      <vt:lpstr>Wingdings</vt:lpstr>
      <vt:lpstr>Wingdings 2</vt:lpstr>
      <vt:lpstr>Blueprint</vt:lpstr>
      <vt:lpstr>Eclipse</vt:lpstr>
      <vt:lpstr>3_Eclipse</vt:lpstr>
      <vt:lpstr>1_Eclipse</vt:lpstr>
      <vt:lpstr>2_Eclipse</vt:lpstr>
      <vt:lpstr>Median</vt:lpstr>
      <vt:lpstr>CorelDRAW</vt:lpstr>
      <vt:lpstr>252618</vt:lpstr>
      <vt:lpstr>VIRTUAL MEMORY MANAGEMENT - TOPICS </vt:lpstr>
      <vt:lpstr>PowerPoint Presentation</vt:lpstr>
      <vt:lpstr>PowerPoint Presentation</vt:lpstr>
      <vt:lpstr>PowerPoint Presentation</vt:lpstr>
      <vt:lpstr>PowerPoint Presentation</vt:lpstr>
      <vt:lpstr>LSR</vt:lpstr>
      <vt:lpstr>LSR</vt:lpstr>
      <vt:lpstr>PowerPoint Presentation</vt:lpstr>
      <vt:lpstr>PowerPoint Presentation</vt:lpstr>
      <vt:lpstr>PowerPoint Presentation</vt:lpstr>
      <vt:lpstr>RISC vs CISC</vt:lpstr>
      <vt:lpstr>Introduction - RISC and CISC </vt:lpstr>
      <vt:lpstr>Debate becoming moot</vt:lpstr>
      <vt:lpstr>Historical Context</vt:lpstr>
      <vt:lpstr>No Big Difference Now!</vt:lpstr>
      <vt:lpstr>An exception</vt:lpstr>
      <vt:lpstr>CISC to RISC (1)</vt:lpstr>
      <vt:lpstr>CISC to RISC (2)</vt:lpstr>
      <vt:lpstr>CISC to RISC (3)</vt:lpstr>
      <vt:lpstr>RISC to CISC (1)</vt:lpstr>
      <vt:lpstr>RISC to CISC (2)</vt:lpstr>
      <vt:lpstr>CISC and RISC</vt:lpstr>
      <vt:lpstr>CISC vs RISC </vt:lpstr>
      <vt:lpstr>RISC vs CISC </vt:lpstr>
      <vt:lpstr>Economics of IC Manufacturing</vt:lpstr>
      <vt:lpstr>  The graph tells us...</vt:lpstr>
      <vt:lpstr>RISC vs CISC: 500k transistors</vt:lpstr>
      <vt:lpstr>RISC vs CISC: 2M transistors</vt:lpstr>
      <vt:lpstr>Even More Transistors</vt:lpstr>
      <vt:lpstr>Convergence: 5M transistors</vt:lpstr>
      <vt:lpstr>Even more: 50M transistors</vt:lpstr>
      <vt:lpstr>Gates</vt:lpstr>
      <vt:lpstr>Logic Gates</vt:lpstr>
      <vt:lpstr>Inputs and Outputs</vt:lpstr>
      <vt:lpstr>Three Ways of Describing a Circuit</vt:lpstr>
      <vt:lpstr>Truth Tables and Boolean Expressions</vt:lpstr>
      <vt:lpstr>Analysis Versus Synthesis</vt:lpstr>
      <vt:lpstr>Analysis Versus Synthesis (Cont’d.)</vt:lpstr>
      <vt:lpstr>PowerPoint Presentation</vt:lpstr>
      <vt:lpstr>PowerPoint Presentation</vt:lpstr>
      <vt:lpstr>PowerPoint Presentation</vt:lpstr>
      <vt:lpstr>AND Gate: A Practical Application</vt:lpstr>
      <vt:lpstr>PowerPoint Presentation</vt:lpstr>
      <vt:lpstr>PowerPoint Presentation</vt:lpstr>
      <vt:lpstr>OR Gate: A Practical Application</vt:lpstr>
      <vt:lpstr>PowerPoint Presentation</vt:lpstr>
      <vt:lpstr>PowerPoint Presentation</vt:lpstr>
      <vt:lpstr>PowerPoint Presentation</vt:lpstr>
      <vt:lpstr>PowerPoint Presentation</vt:lpstr>
      <vt:lpstr>PowerPoint Presentation</vt:lpstr>
      <vt:lpstr>Enable/Disable Using AND Gate </vt:lpstr>
      <vt:lpstr>Enable/Disable Using OR Gate </vt:lpstr>
      <vt:lpstr>PowerPoint Presentation</vt:lpstr>
      <vt:lpstr>Example of an MSI Chip:  74181 Arithmetic Logic Unit</vt:lpstr>
      <vt:lpstr>Optimization</vt:lpstr>
      <vt:lpstr>Two Primary Methods</vt:lpstr>
      <vt:lpstr>Boolean Algebra</vt:lpstr>
      <vt:lpstr>Before we go on</vt:lpstr>
      <vt:lpstr>Before we go on</vt:lpstr>
      <vt:lpstr>Before we go on</vt:lpstr>
      <vt:lpstr>Before we go on</vt:lpstr>
      <vt:lpstr>Before we go on</vt:lpstr>
      <vt:lpstr>Boolean Algebra—How Many Rules?</vt:lpstr>
      <vt:lpstr>Operator Precedence</vt:lpstr>
      <vt:lpstr>Operator Precedence (Cont’d.)</vt:lpstr>
      <vt:lpstr>Operator Precedence: Example</vt:lpstr>
      <vt:lpstr>Rules of Boolean Algebra</vt:lpstr>
      <vt:lpstr>PowerPoint Presentation</vt:lpstr>
      <vt:lpstr>PowerPoint Presentation</vt:lpstr>
      <vt:lpstr>PowerPoint Presentation</vt:lpstr>
      <vt:lpstr>PowerPoint Presentation</vt:lpstr>
      <vt:lpstr>More Rules</vt:lpstr>
      <vt:lpstr>Applying the Rules</vt:lpstr>
      <vt:lpstr>PowerPoint Presentation</vt:lpstr>
      <vt:lpstr>PowerPoint Presentation</vt:lpstr>
      <vt:lpstr>PowerPoint Presentation</vt:lpstr>
      <vt:lpstr>PowerPoint Presentation</vt:lpstr>
      <vt:lpstr>Examples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LaKomski</dc:creator>
  <cp:lastModifiedBy>Jack Wagner</cp:lastModifiedBy>
  <cp:revision>8</cp:revision>
  <dcterms:created xsi:type="dcterms:W3CDTF">2019-11-12T19:43:17Z</dcterms:created>
  <dcterms:modified xsi:type="dcterms:W3CDTF">2019-11-21T11:50:32Z</dcterms:modified>
</cp:coreProperties>
</file>