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7077075" cy="9004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2E081-40EC-49C3-ADB4-5FAD820CB690}" type="datetimeFigureOut">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2E081-40EC-49C3-ADB4-5FAD820CB690}" type="datetimeFigureOut">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2E081-40EC-49C3-ADB4-5FAD820CB690}" type="datetimeFigureOut">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2E081-40EC-49C3-ADB4-5FAD820CB690}" type="datetimeFigureOut">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2E081-40EC-49C3-ADB4-5FAD820CB690}" type="datetimeFigureOut">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2E081-40EC-49C3-ADB4-5FAD820CB690}" type="datetimeFigureOut">
              <a:rPr lang="en-US" smtClean="0"/>
              <a:pPr/>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2E081-40EC-49C3-ADB4-5FAD820CB690}" type="datetimeFigureOut">
              <a:rPr lang="en-US" smtClean="0"/>
              <a:pPr/>
              <a:t>5/26/2015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2E081-40EC-49C3-ADB4-5FAD820CB690}" type="datetimeFigureOut">
              <a:rPr lang="en-US" smtClean="0"/>
              <a:pPr/>
              <a:t>5/26/2015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2E081-40EC-49C3-ADB4-5FAD820CB690}" type="datetimeFigureOut">
              <a:rPr lang="en-US" smtClean="0"/>
              <a:pPr/>
              <a:t>5/26/2015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2E081-40EC-49C3-ADB4-5FAD820CB690}" type="datetimeFigureOut">
              <a:rPr lang="en-US" smtClean="0"/>
              <a:pPr/>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2E081-40EC-49C3-ADB4-5FAD820CB690}" type="datetimeFigureOut">
              <a:rPr lang="en-US" smtClean="0"/>
              <a:pPr/>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63C0-1B21-438D-920C-C945F3917D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2E081-40EC-49C3-ADB4-5FAD820CB690}" type="datetimeFigureOut">
              <a:rPr lang="en-US" smtClean="0"/>
              <a:pPr/>
              <a:t>5/26/2015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863C0-1B21-438D-920C-C945F3917D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2580"/>
            <a:ext cx="7315200" cy="461665"/>
          </a:xfrm>
          <a:prstGeom prst="rect">
            <a:avLst/>
          </a:prstGeom>
          <a:noFill/>
        </p:spPr>
        <p:txBody>
          <a:bodyPr wrap="square" rtlCol="0">
            <a:spAutoFit/>
          </a:bodyPr>
          <a:lstStyle/>
          <a:p>
            <a:pPr algn="ctr"/>
            <a:r>
              <a:rPr lang="en-US" sz="2400" dirty="0" smtClean="0">
                <a:latin typeface="Gill Sans MT Pro Medium" pitchFamily="34" charset="0"/>
              </a:rPr>
              <a:t>ESPIONAGE &amp; COVERT ACTION</a:t>
            </a:r>
            <a:endParaRPr lang="en-US" sz="2400" dirty="0" smtClean="0">
              <a:latin typeface="Gill Sans MT Pro Medium" pitchFamily="34" charset="0"/>
              <a:sym typeface="Wingdings"/>
            </a:endParaRPr>
          </a:p>
        </p:txBody>
      </p:sp>
      <p:graphicFrame>
        <p:nvGraphicFramePr>
          <p:cNvPr id="6" name="Table 5"/>
          <p:cNvGraphicFramePr>
            <a:graphicFrameLocks noGrp="1"/>
          </p:cNvGraphicFramePr>
          <p:nvPr/>
        </p:nvGraphicFramePr>
        <p:xfrm>
          <a:off x="457200" y="1219200"/>
          <a:ext cx="8305799" cy="5303363"/>
        </p:xfrm>
        <a:graphic>
          <a:graphicData uri="http://schemas.openxmlformats.org/drawingml/2006/table">
            <a:tbl>
              <a:tblPr firstRow="1" bandRow="1">
                <a:tableStyleId>{073A0DAA-6AF3-43AB-8588-CEC1D06C72B9}</a:tableStyleId>
              </a:tblPr>
              <a:tblGrid>
                <a:gridCol w="1143000"/>
                <a:gridCol w="1676400"/>
                <a:gridCol w="1676400"/>
                <a:gridCol w="1066800"/>
                <a:gridCol w="2743199"/>
              </a:tblGrid>
              <a:tr h="492188">
                <a:tc>
                  <a:txBody>
                    <a:bodyPr/>
                    <a:lstStyle/>
                    <a:p>
                      <a:pPr algn="ctr"/>
                      <a:r>
                        <a:rPr lang="en-US" sz="1200" b="0" dirty="0" smtClean="0">
                          <a:latin typeface="Gill Sans MT Pro Medium" pitchFamily="34" charset="0"/>
                          <a:cs typeface="Arial" pitchFamily="34" charset="0"/>
                        </a:rPr>
                        <a:t>ACTION</a:t>
                      </a:r>
                      <a:endParaRPr lang="en-US" sz="1200" b="0" dirty="0">
                        <a:latin typeface="Gill Sans MT Pro Medium" pitchFamily="34" charset="0"/>
                        <a:cs typeface="Arial" pitchFamily="34" charset="0"/>
                      </a:endParaRPr>
                    </a:p>
                  </a:txBody>
                  <a:tcPr anchor="ctr"/>
                </a:tc>
                <a:tc>
                  <a:txBody>
                    <a:bodyPr/>
                    <a:lstStyle/>
                    <a:p>
                      <a:pPr algn="ctr"/>
                      <a:r>
                        <a:rPr lang="en-US" sz="1200" b="0" dirty="0" smtClean="0">
                          <a:latin typeface="Gill Sans MT Pro Medium" pitchFamily="34" charset="0"/>
                          <a:cs typeface="Arial" pitchFamily="34" charset="0"/>
                        </a:rPr>
                        <a:t>% SUCCESS</a:t>
                      </a:r>
                      <a:endParaRPr lang="en-US" sz="1200" b="0" dirty="0">
                        <a:latin typeface="Gill Sans MT Pro Medium" pitchFamily="34" charset="0"/>
                        <a:cs typeface="Arial" pitchFamily="34" charset="0"/>
                      </a:endParaRPr>
                    </a:p>
                  </a:txBody>
                  <a:tcPr anchor="ctr"/>
                </a:tc>
                <a:tc>
                  <a:txBody>
                    <a:bodyPr/>
                    <a:lstStyle/>
                    <a:p>
                      <a:pPr algn="ctr"/>
                      <a:r>
                        <a:rPr lang="en-US" sz="1200" b="0" dirty="0" smtClean="0">
                          <a:latin typeface="Gill Sans MT Pro Medium" pitchFamily="34" charset="0"/>
                          <a:cs typeface="Arial" pitchFamily="34" charset="0"/>
                        </a:rPr>
                        <a:t>%</a:t>
                      </a:r>
                      <a:r>
                        <a:rPr lang="en-US" sz="1200" b="0" baseline="0" dirty="0" smtClean="0">
                          <a:latin typeface="Gill Sans MT Pro Medium" pitchFamily="34" charset="0"/>
                          <a:cs typeface="Arial" pitchFamily="34" charset="0"/>
                        </a:rPr>
                        <a:t> DETECTION</a:t>
                      </a:r>
                      <a:endParaRPr lang="en-US" sz="1200" b="0" dirty="0">
                        <a:latin typeface="Gill Sans MT Pro Medium" pitchFamily="34" charset="0"/>
                        <a:cs typeface="Arial" pitchFamily="34" charset="0"/>
                      </a:endParaRPr>
                    </a:p>
                  </a:txBody>
                  <a:tcPr anchor="ctr"/>
                </a:tc>
                <a:tc>
                  <a:txBody>
                    <a:bodyPr/>
                    <a:lstStyle/>
                    <a:p>
                      <a:pPr algn="ctr"/>
                      <a:r>
                        <a:rPr lang="en-US" sz="1200" b="0" dirty="0" smtClean="0">
                          <a:latin typeface="Gill Sans MT Pro Medium" pitchFamily="34" charset="0"/>
                          <a:cs typeface="Arial" pitchFamily="34" charset="0"/>
                        </a:rPr>
                        <a:t>ROGUE</a:t>
                      </a:r>
                    </a:p>
                    <a:p>
                      <a:pPr algn="ctr"/>
                      <a:r>
                        <a:rPr lang="en-US" sz="1200" b="0" dirty="0" smtClean="0">
                          <a:latin typeface="Gill Sans MT Pro Medium" pitchFamily="34" charset="0"/>
                          <a:cs typeface="Arial" pitchFamily="34" charset="0"/>
                        </a:rPr>
                        <a:t>(if</a:t>
                      </a:r>
                      <a:r>
                        <a:rPr lang="en-US" sz="1200" b="0" baseline="0" dirty="0" smtClean="0">
                          <a:latin typeface="Gill Sans MT Pro Medium" pitchFamily="34" charset="0"/>
                          <a:cs typeface="Arial" pitchFamily="34" charset="0"/>
                        </a:rPr>
                        <a:t> discovered</a:t>
                      </a:r>
                      <a:r>
                        <a:rPr lang="en-US" sz="1200" b="0" dirty="0" smtClean="0">
                          <a:latin typeface="Gill Sans MT Pro Medium" pitchFamily="34" charset="0"/>
                          <a:cs typeface="Arial" pitchFamily="34" charset="0"/>
                        </a:rPr>
                        <a:t>)</a:t>
                      </a:r>
                      <a:endParaRPr lang="en-US" sz="1200" b="0" dirty="0">
                        <a:latin typeface="Gill Sans MT Pro Medium" pitchFamily="34" charset="0"/>
                        <a:cs typeface="Arial" pitchFamily="34" charset="0"/>
                      </a:endParaRPr>
                    </a:p>
                  </a:txBody>
                  <a:tcPr anchor="ctr"/>
                </a:tc>
                <a:tc>
                  <a:txBody>
                    <a:bodyPr/>
                    <a:lstStyle/>
                    <a:p>
                      <a:pPr algn="ctr"/>
                      <a:r>
                        <a:rPr lang="en-US" sz="1200" b="0" dirty="0" smtClean="0">
                          <a:latin typeface="Gill Sans MT Pro Medium" pitchFamily="34" charset="0"/>
                          <a:cs typeface="Arial" pitchFamily="34" charset="0"/>
                        </a:rPr>
                        <a:t>NOTES</a:t>
                      </a:r>
                      <a:endParaRPr lang="en-US" sz="1200" b="0" dirty="0">
                        <a:latin typeface="Gill Sans MT Pro Medium" pitchFamily="34" charset="0"/>
                        <a:cs typeface="Arial" pitchFamily="34" charset="0"/>
                      </a:endParaRPr>
                    </a:p>
                  </a:txBody>
                  <a:tcPr anchor="ctr"/>
                </a:tc>
              </a:tr>
              <a:tr h="650812">
                <a:tc>
                  <a:txBody>
                    <a:bodyPr/>
                    <a:lstStyle/>
                    <a:p>
                      <a:pPr algn="ctr"/>
                      <a:r>
                        <a:rPr lang="en-US" sz="1000" b="1" dirty="0" smtClean="0">
                          <a:latin typeface="+mn-lt"/>
                          <a:cs typeface="Arial" pitchFamily="34" charset="0"/>
                        </a:rPr>
                        <a:t>SUPPRESS</a:t>
                      </a:r>
                    </a:p>
                    <a:p>
                      <a:pPr algn="ctr"/>
                      <a:r>
                        <a:rPr lang="en-US" sz="1000" b="1" dirty="0" smtClean="0">
                          <a:latin typeface="+mn-lt"/>
                          <a:cs typeface="Arial" pitchFamily="34" charset="0"/>
                        </a:rPr>
                        <a:t>UNREST</a:t>
                      </a:r>
                    </a:p>
                  </a:txBody>
                  <a:tcPr anchor="ctr"/>
                </a:tc>
                <a:tc>
                  <a:txBody>
                    <a:bodyPr/>
                    <a:lstStyle/>
                    <a:p>
                      <a:pPr algn="ctr"/>
                      <a:r>
                        <a:rPr lang="en-US" sz="1200" b="1" i="0" baseline="0" dirty="0" smtClean="0">
                          <a:solidFill>
                            <a:schemeClr val="tx1"/>
                          </a:solidFill>
                          <a:latin typeface="+mn-lt"/>
                          <a:cs typeface="Arial" pitchFamily="34" charset="0"/>
                        </a:rPr>
                        <a:t>75% </a:t>
                      </a:r>
                      <a:r>
                        <a:rPr lang="en-US" sz="1000" b="1" i="0" baseline="0" dirty="0" smtClean="0">
                          <a:solidFill>
                            <a:schemeClr val="tx1"/>
                          </a:solidFill>
                          <a:latin typeface="+mn-lt"/>
                          <a:cs typeface="Arial" pitchFamily="34" charset="0"/>
                        </a:rPr>
                        <a:t>(Authoritarian)</a:t>
                      </a:r>
                    </a:p>
                    <a:p>
                      <a:pPr algn="ctr"/>
                      <a:r>
                        <a:rPr lang="en-US" sz="1200" b="1" i="0" baseline="0" dirty="0" smtClean="0">
                          <a:solidFill>
                            <a:schemeClr val="tx1"/>
                          </a:solidFill>
                          <a:latin typeface="+mn-lt"/>
                          <a:cs typeface="Arial" pitchFamily="34" charset="0"/>
                        </a:rPr>
                        <a:t>50% </a:t>
                      </a:r>
                      <a:r>
                        <a:rPr lang="en-US" sz="1000" b="1" i="0" baseline="0" dirty="0" smtClean="0">
                          <a:solidFill>
                            <a:schemeClr val="tx1"/>
                          </a:solidFill>
                          <a:latin typeface="+mn-lt"/>
                          <a:cs typeface="Arial" pitchFamily="34" charset="0"/>
                        </a:rPr>
                        <a:t>(Mixed)</a:t>
                      </a:r>
                      <a:endParaRPr lang="en-US" sz="1000" b="1" i="0" baseline="0" dirty="0" smtClean="0">
                        <a:solidFill>
                          <a:schemeClr val="tx1"/>
                        </a:solidFill>
                        <a:latin typeface="+mn-lt"/>
                        <a:cs typeface="Arial" pitchFamily="34" charset="0"/>
                      </a:endParaRPr>
                    </a:p>
                    <a:p>
                      <a:pPr algn="ctr"/>
                      <a:r>
                        <a:rPr lang="en-US" sz="1200" b="1" i="0" baseline="0" dirty="0" smtClean="0">
                          <a:solidFill>
                            <a:schemeClr val="tx1"/>
                          </a:solidFill>
                          <a:latin typeface="+mn-lt"/>
                          <a:cs typeface="Arial" pitchFamily="34" charset="0"/>
                        </a:rPr>
                        <a:t>25% </a:t>
                      </a:r>
                      <a:r>
                        <a:rPr lang="en-US" sz="1000" b="1" i="0" baseline="0" dirty="0" smtClean="0">
                          <a:solidFill>
                            <a:schemeClr val="tx1"/>
                          </a:solidFill>
                          <a:latin typeface="+mn-lt"/>
                          <a:cs typeface="Arial" pitchFamily="34" charset="0"/>
                        </a:rPr>
                        <a:t>(Free)</a:t>
                      </a:r>
                    </a:p>
                  </a:txBody>
                  <a:tcPr anchor="ctr"/>
                </a:tc>
                <a:tc>
                  <a:txBody>
                    <a:bodyPr/>
                    <a:lstStyle/>
                    <a:p>
                      <a:pPr algn="ctr"/>
                      <a:r>
                        <a:rPr lang="en-US" sz="1200" b="1" i="0" baseline="0" dirty="0" smtClean="0">
                          <a:solidFill>
                            <a:schemeClr val="tx1"/>
                          </a:solidFill>
                          <a:latin typeface="+mn-lt"/>
                          <a:cs typeface="Arial" pitchFamily="34" charset="0"/>
                        </a:rPr>
                        <a:t>25% </a:t>
                      </a:r>
                      <a:r>
                        <a:rPr lang="en-US" sz="1000" b="1" i="0" baseline="0" dirty="0" smtClean="0">
                          <a:solidFill>
                            <a:schemeClr val="tx1"/>
                          </a:solidFill>
                          <a:latin typeface="+mn-lt"/>
                          <a:cs typeface="Arial" pitchFamily="34" charset="0"/>
                        </a:rPr>
                        <a:t>(Authoritarian)</a:t>
                      </a:r>
                    </a:p>
                    <a:p>
                      <a:pPr algn="ctr"/>
                      <a:r>
                        <a:rPr lang="en-US" sz="1200" b="1" i="0" baseline="0" dirty="0" smtClean="0">
                          <a:solidFill>
                            <a:schemeClr val="tx1"/>
                          </a:solidFill>
                          <a:latin typeface="+mn-lt"/>
                          <a:cs typeface="Arial" pitchFamily="34" charset="0"/>
                        </a:rPr>
                        <a:t>50% </a:t>
                      </a:r>
                      <a:r>
                        <a:rPr lang="en-US" sz="1000" b="1" i="0" baseline="0" dirty="0" smtClean="0">
                          <a:solidFill>
                            <a:schemeClr val="tx1"/>
                          </a:solidFill>
                          <a:latin typeface="+mn-lt"/>
                          <a:cs typeface="Arial" pitchFamily="34" charset="0"/>
                        </a:rPr>
                        <a:t>(Mixed)</a:t>
                      </a:r>
                    </a:p>
                    <a:p>
                      <a:pPr algn="ctr"/>
                      <a:r>
                        <a:rPr lang="en-US" sz="1200" b="1" i="0" baseline="0" dirty="0" smtClean="0">
                          <a:solidFill>
                            <a:schemeClr val="tx1"/>
                          </a:solidFill>
                          <a:latin typeface="+mn-lt"/>
                          <a:cs typeface="Arial" pitchFamily="34" charset="0"/>
                        </a:rPr>
                        <a:t>75% </a:t>
                      </a:r>
                      <a:r>
                        <a:rPr lang="en-US" sz="1000" b="1" i="0" baseline="0" dirty="0" smtClean="0">
                          <a:solidFill>
                            <a:schemeClr val="tx1"/>
                          </a:solidFill>
                          <a:latin typeface="+mn-lt"/>
                          <a:cs typeface="Arial" pitchFamily="34" charset="0"/>
                        </a:rPr>
                        <a:t>(Free)</a:t>
                      </a:r>
                    </a:p>
                  </a:txBody>
                  <a:tcPr anchor="ctr"/>
                </a:tc>
                <a:tc>
                  <a:txBody>
                    <a:bodyPr/>
                    <a:lstStyle/>
                    <a:p>
                      <a:pPr algn="ctr"/>
                      <a:r>
                        <a:rPr lang="en-US" sz="1200" b="1" i="0" dirty="0" smtClean="0">
                          <a:solidFill>
                            <a:schemeClr val="tx1"/>
                          </a:solidFill>
                          <a:latin typeface="+mn-lt"/>
                          <a:cs typeface="Arial" pitchFamily="34" charset="0"/>
                        </a:rPr>
                        <a:t>1</a:t>
                      </a:r>
                      <a:endParaRPr lang="en-US" sz="1200" b="1" i="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baseline="0" dirty="0" smtClean="0">
                          <a:latin typeface="+mn-lt"/>
                          <a:cs typeface="Arial" pitchFamily="34" charset="0"/>
                        </a:rPr>
                        <a:t>Counteract dissent, avert rebellion, or dissuade activists.</a:t>
                      </a:r>
                    </a:p>
                  </a:txBody>
                  <a:tcPr anchor="ctr"/>
                </a:tc>
              </a:tr>
              <a:tr h="590625">
                <a:tc>
                  <a:txBody>
                    <a:bodyPr/>
                    <a:lstStyle/>
                    <a:p>
                      <a:pPr algn="ctr"/>
                      <a:r>
                        <a:rPr lang="en-US" sz="1000" b="1" dirty="0" smtClean="0">
                          <a:latin typeface="+mn-lt"/>
                          <a:cs typeface="Arial" pitchFamily="34" charset="0"/>
                        </a:rPr>
                        <a:t>ESPIONAGE</a:t>
                      </a:r>
                      <a:endParaRPr lang="en-US" sz="1000" b="1" dirty="0" smtClean="0">
                        <a:latin typeface="+mn-lt"/>
                        <a:cs typeface="Arial" pitchFamily="34" charset="0"/>
                      </a:endParaRPr>
                    </a:p>
                  </a:txBody>
                  <a:tcPr anchor="ctr"/>
                </a:tc>
                <a:tc>
                  <a:txBody>
                    <a:bodyPr/>
                    <a:lstStyle/>
                    <a:p>
                      <a:pPr algn="ctr"/>
                      <a:r>
                        <a:rPr lang="en-US" sz="1200" b="1" i="0" dirty="0" smtClean="0">
                          <a:solidFill>
                            <a:schemeClr val="tx1"/>
                          </a:solidFill>
                          <a:latin typeface="+mn-lt"/>
                          <a:cs typeface="Arial" pitchFamily="34" charset="0"/>
                        </a:rPr>
                        <a:t>75%</a:t>
                      </a:r>
                      <a:endParaRPr lang="en-US" sz="1200" b="1" i="0" dirty="0">
                        <a:solidFill>
                          <a:schemeClr val="tx1"/>
                        </a:solidFill>
                        <a:latin typeface="+mn-lt"/>
                        <a:cs typeface="Arial" pitchFamily="34" charset="0"/>
                      </a:endParaRPr>
                    </a:p>
                  </a:txBody>
                  <a:tcPr anchor="ctr"/>
                </a:tc>
                <a:tc>
                  <a:txBody>
                    <a:bodyPr/>
                    <a:lstStyle/>
                    <a:p>
                      <a:pPr algn="ctr"/>
                      <a:r>
                        <a:rPr lang="en-US" sz="1200" b="1" i="0" dirty="0" smtClean="0">
                          <a:solidFill>
                            <a:schemeClr val="tx1"/>
                          </a:solidFill>
                          <a:latin typeface="+mn-lt"/>
                          <a:cs typeface="Arial" pitchFamily="34" charset="0"/>
                        </a:rPr>
                        <a:t>25%</a:t>
                      </a:r>
                      <a:endParaRPr lang="en-US" sz="1200" b="1" i="0" dirty="0">
                        <a:solidFill>
                          <a:schemeClr val="tx1"/>
                        </a:solidFill>
                        <a:latin typeface="+mn-lt"/>
                        <a:cs typeface="Arial" pitchFamily="34" charset="0"/>
                      </a:endParaRPr>
                    </a:p>
                  </a:txBody>
                  <a:tcPr anchor="ctr"/>
                </a:tc>
                <a:tc>
                  <a:txBody>
                    <a:bodyPr/>
                    <a:lstStyle/>
                    <a:p>
                      <a:pPr algn="ctr"/>
                      <a:r>
                        <a:rPr lang="en-US" sz="1200" b="1" i="0" dirty="0" smtClean="0">
                          <a:solidFill>
                            <a:schemeClr val="tx1"/>
                          </a:solidFill>
                          <a:latin typeface="+mn-lt"/>
                          <a:cs typeface="Arial" pitchFamily="34" charset="0"/>
                        </a:rPr>
                        <a:t>2</a:t>
                      </a:r>
                      <a:endParaRPr lang="en-US" sz="1200" b="1" i="0"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baseline="0" dirty="0" smtClean="0">
                          <a:latin typeface="+mn-lt"/>
                          <a:cs typeface="Arial" pitchFamily="34" charset="0"/>
                        </a:rPr>
                        <a:t>Investigate another power’s goals, success conditions, regional data, or other information of </a:t>
                      </a:r>
                      <a:r>
                        <a:rPr lang="en-US" sz="1000" b="0" i="0" baseline="0" dirty="0" smtClean="0">
                          <a:latin typeface="+mn-lt"/>
                          <a:cs typeface="Arial" pitchFamily="34" charset="0"/>
                        </a:rPr>
                        <a:t>interest. </a:t>
                      </a:r>
                      <a:r>
                        <a:rPr lang="en-US" sz="1000" b="0" i="0" baseline="0" dirty="0" smtClean="0">
                          <a:latin typeface="+mn-lt"/>
                          <a:cs typeface="Arial" pitchFamily="34" charset="0"/>
                        </a:rPr>
                        <a:t>Clockwork God determines details.</a:t>
                      </a:r>
                    </a:p>
                  </a:txBody>
                  <a:tcPr anchor="ctr"/>
                </a:tc>
              </a:tr>
              <a:tr h="628575">
                <a:tc>
                  <a:txBody>
                    <a:bodyPr/>
                    <a:lstStyle/>
                    <a:p>
                      <a:pPr algn="ctr"/>
                      <a:r>
                        <a:rPr lang="en-US" sz="1000" b="1" dirty="0" smtClean="0">
                          <a:latin typeface="+mn-lt"/>
                          <a:cs typeface="Arial" pitchFamily="34" charset="0"/>
                        </a:rPr>
                        <a:t>POLITICAL</a:t>
                      </a:r>
                    </a:p>
                    <a:p>
                      <a:pPr algn="ctr"/>
                      <a:r>
                        <a:rPr lang="en-US" sz="1000" b="1" dirty="0" smtClean="0">
                          <a:latin typeface="+mn-lt"/>
                          <a:cs typeface="Arial" pitchFamily="34" charset="0"/>
                        </a:rPr>
                        <a:t>INTERFERENCE</a:t>
                      </a:r>
                      <a:endParaRPr lang="en-US" sz="1000" b="1" dirty="0">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70% </a:t>
                      </a:r>
                      <a:r>
                        <a:rPr lang="en-US" sz="1000" b="1" i="0" baseline="0" dirty="0" smtClean="0">
                          <a:solidFill>
                            <a:schemeClr val="tx1"/>
                          </a:solidFill>
                          <a:latin typeface="+mn-lt"/>
                          <a:cs typeface="Arial" pitchFamily="34" charset="0"/>
                        </a:rPr>
                        <a:t>(Authoritarian target)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Arial" pitchFamily="34" charset="0"/>
                        </a:rPr>
                        <a:t>50% </a:t>
                      </a:r>
                      <a:r>
                        <a:rPr lang="en-US" sz="1000" b="1" i="0" baseline="0" dirty="0" smtClean="0">
                          <a:solidFill>
                            <a:schemeClr val="tx1"/>
                          </a:solidFill>
                          <a:latin typeface="+mn-lt"/>
                          <a:cs typeface="Arial" pitchFamily="34" charset="0"/>
                        </a:rPr>
                        <a:t>(Mixed target)</a:t>
                      </a:r>
                      <a:endParaRPr lang="en-US" sz="1000" b="1" dirty="0" smtClean="0">
                        <a:solidFill>
                          <a:schemeClr val="tx1"/>
                        </a:solidFill>
                        <a:latin typeface="+mn-lt"/>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Arial" pitchFamily="34" charset="0"/>
                        </a:rPr>
                        <a:t>30% </a:t>
                      </a:r>
                      <a:r>
                        <a:rPr lang="en-US" sz="1000" b="1" i="0" baseline="0" dirty="0" smtClean="0">
                          <a:solidFill>
                            <a:schemeClr val="tx1"/>
                          </a:solidFill>
                          <a:latin typeface="+mn-lt"/>
                          <a:cs typeface="Arial" pitchFamily="34" charset="0"/>
                        </a:rPr>
                        <a:t>(Free target)</a:t>
                      </a:r>
                      <a:endParaRPr lang="en-US" sz="1000" b="1" dirty="0" smtClean="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30% </a:t>
                      </a:r>
                      <a:r>
                        <a:rPr lang="en-US" sz="1000" b="1" i="0" baseline="0" dirty="0" smtClean="0">
                          <a:solidFill>
                            <a:schemeClr val="tx1"/>
                          </a:solidFill>
                          <a:latin typeface="+mn-lt"/>
                          <a:cs typeface="Arial" pitchFamily="34" charset="0"/>
                        </a:rPr>
                        <a:t>(Authoritarian target)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Arial" pitchFamily="34" charset="0"/>
                        </a:rPr>
                        <a:t>50% </a:t>
                      </a:r>
                      <a:r>
                        <a:rPr lang="en-US" sz="1000" b="1" i="0" baseline="0" dirty="0" smtClean="0">
                          <a:solidFill>
                            <a:schemeClr val="tx1"/>
                          </a:solidFill>
                          <a:latin typeface="+mn-lt"/>
                          <a:cs typeface="Arial" pitchFamily="34" charset="0"/>
                        </a:rPr>
                        <a:t>(Mixed target)</a:t>
                      </a:r>
                      <a:endParaRPr lang="en-US" sz="1000" b="1" dirty="0" smtClean="0">
                        <a:solidFill>
                          <a:schemeClr val="tx1"/>
                        </a:solidFill>
                        <a:latin typeface="+mn-lt"/>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Arial" pitchFamily="34" charset="0"/>
                        </a:rPr>
                        <a:t>70% </a:t>
                      </a:r>
                      <a:r>
                        <a:rPr lang="en-US" sz="1000" b="1" i="0" baseline="0" dirty="0" smtClean="0">
                          <a:solidFill>
                            <a:schemeClr val="tx1"/>
                          </a:solidFill>
                          <a:latin typeface="+mn-lt"/>
                          <a:cs typeface="Arial" pitchFamily="34" charset="0"/>
                        </a:rPr>
                        <a:t>(Free target)</a:t>
                      </a:r>
                      <a:endParaRPr lang="en-US" sz="1000" b="1" dirty="0" smtClean="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3</a:t>
                      </a:r>
                      <a:endParaRPr lang="en-US" sz="1200" b="1" dirty="0">
                        <a:solidFill>
                          <a:schemeClr val="tx1"/>
                        </a:solidFill>
                        <a:latin typeface="+mn-lt"/>
                        <a:cs typeface="Arial" pitchFamily="34" charset="0"/>
                      </a:endParaRPr>
                    </a:p>
                  </a:txBody>
                  <a:tcPr anchor="ctr"/>
                </a:tc>
                <a:tc>
                  <a:txBody>
                    <a:bodyPr/>
                    <a:lstStyle/>
                    <a:p>
                      <a:pPr algn="ctr"/>
                      <a:r>
                        <a:rPr lang="en-US" sz="1000" i="0" baseline="0" dirty="0" smtClean="0">
                          <a:latin typeface="+mn-lt"/>
                          <a:cs typeface="Arial" pitchFamily="34" charset="0"/>
                        </a:rPr>
                        <a:t>Manipulate an election, referendum, recall, initiative, consent of government, party politics, or domestic political process in a target state.</a:t>
                      </a:r>
                      <a:endParaRPr lang="en-US" sz="1000" i="0" baseline="0" dirty="0" smtClean="0">
                        <a:latin typeface="+mn-lt"/>
                        <a:cs typeface="Arial" pitchFamily="34" charset="0"/>
                      </a:endParaRPr>
                    </a:p>
                  </a:txBody>
                  <a:tcPr anchor="ctr"/>
                </a:tc>
              </a:tr>
              <a:tr h="586688">
                <a:tc>
                  <a:txBody>
                    <a:bodyPr/>
                    <a:lstStyle/>
                    <a:p>
                      <a:pPr algn="ctr"/>
                      <a:r>
                        <a:rPr lang="en-US" sz="1000" b="1" dirty="0" smtClean="0">
                          <a:latin typeface="+mn-lt"/>
                          <a:cs typeface="Arial" pitchFamily="34" charset="0"/>
                        </a:rPr>
                        <a:t>SABOTAGE</a:t>
                      </a:r>
                      <a:endParaRPr lang="en-US" sz="1000" b="1" dirty="0">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50%</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50%</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4</a:t>
                      </a:r>
                      <a:endParaRPr lang="en-US" sz="1200" b="1" dirty="0">
                        <a:solidFill>
                          <a:schemeClr val="tx1"/>
                        </a:solidFill>
                        <a:latin typeface="+mn-lt"/>
                        <a:cs typeface="Arial" pitchFamily="34" charset="0"/>
                      </a:endParaRPr>
                    </a:p>
                  </a:txBody>
                  <a:tcPr anchor="ctr"/>
                </a:tc>
                <a:tc>
                  <a:txBody>
                    <a:bodyPr/>
                    <a:lstStyle/>
                    <a:p>
                      <a:pPr algn="ctr"/>
                      <a:r>
                        <a:rPr lang="en-US" sz="1000" i="0" baseline="0" dirty="0" smtClean="0">
                          <a:latin typeface="+mn-lt"/>
                          <a:cs typeface="Arial" pitchFamily="34" charset="0"/>
                        </a:rPr>
                        <a:t>Damage a construction project, regional improvement, military unit, or other target asset.</a:t>
                      </a:r>
                      <a:endParaRPr lang="en-US" sz="1000" i="0" baseline="0" dirty="0" smtClean="0">
                        <a:latin typeface="+mn-lt"/>
                        <a:cs typeface="Arial" pitchFamily="34" charset="0"/>
                      </a:endParaRPr>
                    </a:p>
                  </a:txBody>
                  <a:tcPr anchor="ctr"/>
                </a:tc>
              </a:tr>
              <a:tr h="630000">
                <a:tc>
                  <a:txBody>
                    <a:bodyPr/>
                    <a:lstStyle/>
                    <a:p>
                      <a:pPr algn="ctr"/>
                      <a:r>
                        <a:rPr lang="en-US" sz="1000" b="1" dirty="0" smtClean="0">
                          <a:latin typeface="+mn-lt"/>
                          <a:cs typeface="Arial" pitchFamily="34" charset="0"/>
                        </a:rPr>
                        <a:t>INDUSTRIAL</a:t>
                      </a:r>
                      <a:r>
                        <a:rPr lang="en-US" sz="1000" b="1" baseline="0" dirty="0" smtClean="0">
                          <a:latin typeface="+mn-lt"/>
                          <a:cs typeface="Arial" pitchFamily="34" charset="0"/>
                        </a:rPr>
                        <a:t> ESPIONAGE</a:t>
                      </a:r>
                      <a:endParaRPr lang="en-US" sz="1000" b="1" dirty="0" smtClean="0">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35%</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65%</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4</a:t>
                      </a:r>
                      <a:endParaRPr lang="en-US" sz="1200" b="1" dirty="0">
                        <a:solidFill>
                          <a:schemeClr val="tx1"/>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dirty="0" smtClean="0">
                          <a:latin typeface="+mn-lt"/>
                          <a:cs typeface="Arial" pitchFamily="34" charset="0"/>
                        </a:rPr>
                        <a:t>Steal </a:t>
                      </a:r>
                      <a:r>
                        <a:rPr lang="en-US" sz="1000" b="0" i="0" baseline="0" dirty="0" smtClean="0">
                          <a:latin typeface="+mn-lt"/>
                          <a:cs typeface="Arial" pitchFamily="34" charset="0"/>
                        </a:rPr>
                        <a:t>a technology, obstruct technological research, or cause a technology to malfunction.</a:t>
                      </a:r>
                      <a:endParaRPr lang="en-US" sz="1000" b="0" i="0" dirty="0" smtClean="0">
                        <a:latin typeface="+mn-lt"/>
                        <a:cs typeface="Arial" pitchFamily="34" charset="0"/>
                      </a:endParaRPr>
                    </a:p>
                  </a:txBody>
                  <a:tcPr anchor="ctr"/>
                </a:tc>
              </a:tr>
              <a:tr h="600607">
                <a:tc>
                  <a:txBody>
                    <a:bodyPr/>
                    <a:lstStyle/>
                    <a:p>
                      <a:pPr algn="ctr"/>
                      <a:r>
                        <a:rPr lang="en-US" sz="1000" b="1" dirty="0" smtClean="0">
                          <a:latin typeface="+mn-lt"/>
                          <a:cs typeface="Arial" pitchFamily="34" charset="0"/>
                        </a:rPr>
                        <a:t>PROVOKE </a:t>
                      </a:r>
                    </a:p>
                    <a:p>
                      <a:pPr algn="ctr"/>
                      <a:r>
                        <a:rPr lang="en-US" sz="1000" b="1" dirty="0" smtClean="0">
                          <a:latin typeface="+mn-lt"/>
                          <a:cs typeface="Arial" pitchFamily="34" charset="0"/>
                        </a:rPr>
                        <a:t>INCIDENT</a:t>
                      </a:r>
                      <a:endParaRPr lang="en-US" sz="1000" b="1" dirty="0">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25%</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75%</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War Goal </a:t>
                      </a:r>
                      <a:r>
                        <a:rPr lang="en-US" sz="1200" b="1" dirty="0" smtClean="0">
                          <a:solidFill>
                            <a:schemeClr val="tx1"/>
                          </a:solidFill>
                          <a:latin typeface="+mn-lt"/>
                          <a:cs typeface="Arial" pitchFamily="34" charset="0"/>
                        </a:rPr>
                        <a:t>Rogue </a:t>
                      </a:r>
                      <a:r>
                        <a:rPr lang="en-US" sz="1200" b="1" baseline="0" dirty="0" smtClean="0">
                          <a:solidFill>
                            <a:schemeClr val="tx1"/>
                          </a:solidFill>
                          <a:latin typeface="+mn-lt"/>
                          <a:cs typeface="Arial" pitchFamily="34" charset="0"/>
                        </a:rPr>
                        <a:t>Cost </a:t>
                      </a:r>
                      <a:r>
                        <a:rPr lang="en-US" sz="1200" b="1" baseline="0" dirty="0" smtClean="0">
                          <a:solidFill>
                            <a:schemeClr val="tx1"/>
                          </a:solidFill>
                          <a:latin typeface="+mn-lt"/>
                          <a:cs typeface="Arial" pitchFamily="34" charset="0"/>
                        </a:rPr>
                        <a:t>+2</a:t>
                      </a:r>
                    </a:p>
                  </a:txBody>
                  <a:tcPr anchor="ctr"/>
                </a:tc>
                <a:tc>
                  <a:txBody>
                    <a:bodyPr/>
                    <a:lstStyle/>
                    <a:p>
                      <a:pPr algn="ctr"/>
                      <a:r>
                        <a:rPr lang="en-US" sz="1000" baseline="0" dirty="0" smtClean="0">
                          <a:latin typeface="+mn-lt"/>
                          <a:cs typeface="Arial" pitchFamily="34" charset="0"/>
                        </a:rPr>
                        <a:t>Provoke an international </a:t>
                      </a:r>
                      <a:r>
                        <a:rPr lang="en-US" sz="1000" baseline="0" dirty="0" smtClean="0">
                          <a:latin typeface="+mn-lt"/>
                          <a:cs typeface="Arial" pitchFamily="34" charset="0"/>
                        </a:rPr>
                        <a:t>incident in order to gain a “legitimate” </a:t>
                      </a:r>
                      <a:r>
                        <a:rPr lang="en-US" sz="1000" i="1" baseline="0" dirty="0" smtClean="0">
                          <a:latin typeface="+mn-lt"/>
                          <a:cs typeface="Arial" pitchFamily="34" charset="0"/>
                        </a:rPr>
                        <a:t>casus belli </a:t>
                      </a:r>
                      <a:r>
                        <a:rPr lang="en-US" sz="1000" i="0" baseline="0" dirty="0" smtClean="0">
                          <a:latin typeface="+mn-lt"/>
                          <a:cs typeface="Arial" pitchFamily="34" charset="0"/>
                        </a:rPr>
                        <a:t>of choice against a target state</a:t>
                      </a:r>
                      <a:r>
                        <a:rPr lang="en-US" sz="1000" baseline="0" dirty="0" smtClean="0">
                          <a:latin typeface="+mn-lt"/>
                          <a:cs typeface="Arial" pitchFamily="34" charset="0"/>
                        </a:rPr>
                        <a:t>. Consult </a:t>
                      </a:r>
                      <a:r>
                        <a:rPr lang="en-US" sz="1000" i="0" baseline="0" dirty="0" smtClean="0">
                          <a:latin typeface="+mn-lt"/>
                          <a:cs typeface="Arial" pitchFamily="34" charset="0"/>
                        </a:rPr>
                        <a:t>Clockwork </a:t>
                      </a:r>
                      <a:r>
                        <a:rPr lang="en-US" sz="1000" i="0" baseline="0" dirty="0" smtClean="0">
                          <a:latin typeface="+mn-lt"/>
                          <a:cs typeface="Arial" pitchFamily="34" charset="0"/>
                        </a:rPr>
                        <a:t>God.</a:t>
                      </a:r>
                      <a:endParaRPr lang="en-US" sz="1000" dirty="0" smtClean="0">
                        <a:latin typeface="+mn-lt"/>
                        <a:cs typeface="Arial" pitchFamily="34" charset="0"/>
                      </a:endParaRPr>
                    </a:p>
                  </a:txBody>
                  <a:tcPr anchor="ctr"/>
                </a:tc>
              </a:tr>
              <a:tr h="646327">
                <a:tc>
                  <a:txBody>
                    <a:bodyPr/>
                    <a:lstStyle/>
                    <a:p>
                      <a:pPr algn="ctr"/>
                      <a:r>
                        <a:rPr lang="en-US" sz="1000" b="1" dirty="0" smtClean="0">
                          <a:latin typeface="+mn-lt"/>
                          <a:cs typeface="Arial" pitchFamily="34" charset="0"/>
                        </a:rPr>
                        <a:t>ASSASSINATE</a:t>
                      </a:r>
                    </a:p>
                  </a:txBody>
                  <a:tcPr anchor="ctr"/>
                </a:tc>
                <a:tc>
                  <a:txBody>
                    <a:bodyPr/>
                    <a:lstStyle/>
                    <a:p>
                      <a:pPr algn="ctr"/>
                      <a:r>
                        <a:rPr lang="en-US" sz="1200" b="1" dirty="0" smtClean="0">
                          <a:solidFill>
                            <a:schemeClr val="tx1"/>
                          </a:solidFill>
                          <a:latin typeface="+mn-lt"/>
                          <a:cs typeface="Arial" pitchFamily="34" charset="0"/>
                        </a:rPr>
                        <a:t>15%</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85%</a:t>
                      </a:r>
                      <a:endParaRPr lang="en-US" sz="1200" b="1" dirty="0">
                        <a:solidFill>
                          <a:schemeClr val="tx1"/>
                        </a:solidFill>
                        <a:latin typeface="+mn-lt"/>
                        <a:cs typeface="Arial" pitchFamily="34" charset="0"/>
                      </a:endParaRPr>
                    </a:p>
                  </a:txBody>
                  <a:tcPr anchor="ctr"/>
                </a:tc>
                <a:tc>
                  <a:txBody>
                    <a:bodyPr/>
                    <a:lstStyle/>
                    <a:p>
                      <a:pPr algn="ctr"/>
                      <a:r>
                        <a:rPr lang="en-US" sz="1200" b="1" dirty="0" smtClean="0">
                          <a:solidFill>
                            <a:schemeClr val="tx1"/>
                          </a:solidFill>
                          <a:latin typeface="+mn-lt"/>
                          <a:cs typeface="Arial" pitchFamily="34" charset="0"/>
                        </a:rPr>
                        <a:t>6</a:t>
                      </a:r>
                      <a:endParaRPr lang="en-US" sz="1200" b="1" dirty="0">
                        <a:solidFill>
                          <a:schemeClr val="tx1"/>
                        </a:solidFill>
                        <a:latin typeface="+mn-lt"/>
                        <a:cs typeface="Arial" pitchFamily="34" charset="0"/>
                      </a:endParaRPr>
                    </a:p>
                  </a:txBody>
                  <a:tcPr anchor="ctr"/>
                </a:tc>
                <a:tc>
                  <a:txBody>
                    <a:bodyPr/>
                    <a:lstStyle/>
                    <a:p>
                      <a:pPr algn="ctr"/>
                      <a:r>
                        <a:rPr lang="en-US" sz="1000" dirty="0" smtClean="0">
                          <a:latin typeface="+mn-lt"/>
                          <a:cs typeface="Arial" pitchFamily="34" charset="0"/>
                        </a:rPr>
                        <a:t>Eliminate</a:t>
                      </a:r>
                      <a:r>
                        <a:rPr lang="en-US" sz="1000" baseline="0" dirty="0" smtClean="0">
                          <a:latin typeface="+mn-lt"/>
                          <a:cs typeface="Arial" pitchFamily="34" charset="0"/>
                        </a:rPr>
                        <a:t> a rival </a:t>
                      </a:r>
                      <a:r>
                        <a:rPr lang="en-US" sz="1000" baseline="0" dirty="0" smtClean="0">
                          <a:latin typeface="+mn-lt"/>
                          <a:cs typeface="Arial" pitchFamily="34" charset="0"/>
                        </a:rPr>
                        <a:t>leader. </a:t>
                      </a:r>
                      <a:r>
                        <a:rPr lang="en-US" sz="1000" dirty="0" smtClean="0">
                          <a:latin typeface="+mn-lt"/>
                          <a:cs typeface="Arial" pitchFamily="34" charset="0"/>
                        </a:rPr>
                        <a:t>Clockwork </a:t>
                      </a:r>
                      <a:r>
                        <a:rPr lang="en-US" sz="1000" dirty="0" smtClean="0">
                          <a:latin typeface="+mn-lt"/>
                          <a:cs typeface="Arial" pitchFamily="34" charset="0"/>
                        </a:rPr>
                        <a:t>God determines consequences for target.</a:t>
                      </a:r>
                    </a:p>
                  </a:txBody>
                  <a:tcPr anchor="ctr"/>
                </a:tc>
              </a:tr>
              <a:tr h="426563">
                <a:tc>
                  <a:txBody>
                    <a:bodyPr/>
                    <a:lstStyle/>
                    <a:p>
                      <a:pPr algn="ctr"/>
                      <a:r>
                        <a:rPr lang="en-US" sz="1000" b="1" dirty="0" smtClean="0">
                          <a:solidFill>
                            <a:schemeClr val="tx1">
                              <a:lumMod val="65000"/>
                              <a:lumOff val="35000"/>
                            </a:schemeClr>
                          </a:solidFill>
                          <a:latin typeface="+mn-lt"/>
                          <a:cs typeface="Arial" pitchFamily="34" charset="0"/>
                        </a:rPr>
                        <a:t>[OTHER]</a:t>
                      </a:r>
                    </a:p>
                  </a:txBody>
                  <a:tcPr anchor="ctr"/>
                </a:tc>
                <a:tc>
                  <a:txBody>
                    <a:bodyPr/>
                    <a:lstStyle/>
                    <a:p>
                      <a:pPr algn="ctr"/>
                      <a:endParaRPr lang="en-US" sz="1000" i="1" dirty="0">
                        <a:solidFill>
                          <a:schemeClr val="tx1">
                            <a:lumMod val="65000"/>
                            <a:lumOff val="35000"/>
                          </a:schemeClr>
                        </a:solidFill>
                        <a:latin typeface="+mn-lt"/>
                        <a:cs typeface="Arial" pitchFamily="34" charset="0"/>
                      </a:endParaRPr>
                    </a:p>
                  </a:txBody>
                  <a:tcPr anchor="ctr"/>
                </a:tc>
                <a:tc>
                  <a:txBody>
                    <a:bodyPr/>
                    <a:lstStyle/>
                    <a:p>
                      <a:pPr algn="ctr"/>
                      <a:r>
                        <a:rPr lang="en-US" sz="1000" i="1" dirty="0" smtClean="0">
                          <a:solidFill>
                            <a:schemeClr val="tx1">
                              <a:lumMod val="65000"/>
                              <a:lumOff val="35000"/>
                            </a:schemeClr>
                          </a:solidFill>
                          <a:latin typeface="+mn-lt"/>
                          <a:cs typeface="Arial" pitchFamily="34" charset="0"/>
                        </a:rPr>
                        <a:t>Clockwork</a:t>
                      </a:r>
                      <a:r>
                        <a:rPr lang="en-US" sz="1000" i="1" baseline="0" dirty="0" smtClean="0">
                          <a:solidFill>
                            <a:schemeClr val="tx1">
                              <a:lumMod val="65000"/>
                              <a:lumOff val="35000"/>
                            </a:schemeClr>
                          </a:solidFill>
                          <a:latin typeface="+mn-lt"/>
                          <a:cs typeface="Arial" pitchFamily="34" charset="0"/>
                        </a:rPr>
                        <a:t> </a:t>
                      </a:r>
                    </a:p>
                    <a:p>
                      <a:pPr algn="ctr"/>
                      <a:r>
                        <a:rPr lang="en-US" sz="1000" i="1" baseline="0" dirty="0" smtClean="0">
                          <a:solidFill>
                            <a:schemeClr val="tx1">
                              <a:lumMod val="65000"/>
                              <a:lumOff val="35000"/>
                            </a:schemeClr>
                          </a:solidFill>
                          <a:latin typeface="+mn-lt"/>
                          <a:cs typeface="Arial" pitchFamily="34" charset="0"/>
                        </a:rPr>
                        <a:t>God</a:t>
                      </a:r>
                      <a:endParaRPr lang="en-US" sz="1000" i="1" dirty="0">
                        <a:solidFill>
                          <a:schemeClr val="tx1">
                            <a:lumMod val="65000"/>
                            <a:lumOff val="35000"/>
                          </a:schemeClr>
                        </a:solidFill>
                        <a:latin typeface="+mn-lt"/>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solidFill>
                            <a:schemeClr val="tx1">
                              <a:lumMod val="65000"/>
                              <a:lumOff val="35000"/>
                            </a:schemeClr>
                          </a:solidFill>
                          <a:latin typeface="+mn-lt"/>
                          <a:cs typeface="Arial" pitchFamily="34" charset="0"/>
                        </a:rPr>
                        <a:t>Clockwork</a:t>
                      </a:r>
                      <a:r>
                        <a:rPr lang="en-US" sz="1000" i="1" baseline="0" dirty="0" smtClean="0">
                          <a:solidFill>
                            <a:schemeClr val="tx1">
                              <a:lumMod val="65000"/>
                              <a:lumOff val="35000"/>
                            </a:schemeClr>
                          </a:solidFill>
                          <a:latin typeface="+mn-lt"/>
                          <a:cs typeface="Arial" pitchFamily="34" charset="0"/>
                        </a:rPr>
                        <a:t> God</a:t>
                      </a:r>
                      <a:endParaRPr lang="en-US" sz="1000" i="1" dirty="0" smtClean="0">
                        <a:solidFill>
                          <a:schemeClr val="tx1">
                            <a:lumMod val="65000"/>
                            <a:lumOff val="35000"/>
                          </a:schemeClr>
                        </a:solidFill>
                        <a:latin typeface="+mn-lt"/>
                        <a:cs typeface="Arial" pitchFamily="34" charset="0"/>
                      </a:endParaRPr>
                    </a:p>
                  </a:txBody>
                  <a:tcPr anchor="ctr"/>
                </a:tc>
                <a:tc>
                  <a:txBody>
                    <a:bodyPr/>
                    <a:lstStyle/>
                    <a:p>
                      <a:pPr algn="ctr"/>
                      <a:r>
                        <a:rPr lang="en-US" sz="1000" i="1" dirty="0" smtClean="0">
                          <a:solidFill>
                            <a:schemeClr val="tx1">
                              <a:lumMod val="65000"/>
                              <a:lumOff val="35000"/>
                            </a:schemeClr>
                          </a:solidFill>
                          <a:latin typeface="+mn-lt"/>
                          <a:cs typeface="Arial" pitchFamily="34" charset="0"/>
                        </a:rPr>
                        <a:t>Consult</a:t>
                      </a:r>
                      <a:r>
                        <a:rPr lang="en-US" sz="1000" i="1" baseline="0" dirty="0" smtClean="0">
                          <a:solidFill>
                            <a:schemeClr val="tx1">
                              <a:lumMod val="65000"/>
                              <a:lumOff val="35000"/>
                            </a:schemeClr>
                          </a:solidFill>
                          <a:latin typeface="+mn-lt"/>
                          <a:cs typeface="Arial" pitchFamily="34" charset="0"/>
                        </a:rPr>
                        <a:t> </a:t>
                      </a:r>
                      <a:r>
                        <a:rPr lang="en-US" sz="1000" i="1" dirty="0" smtClean="0">
                          <a:solidFill>
                            <a:schemeClr val="tx1">
                              <a:lumMod val="65000"/>
                              <a:lumOff val="35000"/>
                            </a:schemeClr>
                          </a:solidFill>
                          <a:latin typeface="+mn-lt"/>
                          <a:cs typeface="Arial" pitchFamily="34" charset="0"/>
                        </a:rPr>
                        <a:t>Clockwork God</a:t>
                      </a:r>
                      <a:endParaRPr lang="en-US" sz="1000" i="1" baseline="0" dirty="0" smtClean="0">
                        <a:solidFill>
                          <a:schemeClr val="tx1">
                            <a:lumMod val="65000"/>
                            <a:lumOff val="35000"/>
                          </a:schemeClr>
                        </a:solidFill>
                        <a:latin typeface="+mn-lt"/>
                        <a:cs typeface="Arial" pitchFamily="34" charset="0"/>
                      </a:endParaRPr>
                    </a:p>
                  </a:txBody>
                  <a:tcPr anchor="ctr"/>
                </a:tc>
              </a:tr>
            </a:tbl>
          </a:graphicData>
        </a:graphic>
      </p:graphicFrame>
      <p:sp>
        <p:nvSpPr>
          <p:cNvPr id="22" name="TextBox 21"/>
          <p:cNvSpPr txBox="1"/>
          <p:nvPr/>
        </p:nvSpPr>
        <p:spPr>
          <a:xfrm>
            <a:off x="914400" y="542836"/>
            <a:ext cx="7315200" cy="600164"/>
          </a:xfrm>
          <a:prstGeom prst="rect">
            <a:avLst/>
          </a:prstGeom>
          <a:noFill/>
        </p:spPr>
        <p:txBody>
          <a:bodyPr wrap="square" rtlCol="0">
            <a:spAutoFit/>
          </a:bodyPr>
          <a:lstStyle/>
          <a:p>
            <a:pPr algn="just"/>
            <a:r>
              <a:rPr lang="en-US" sz="1100" dirty="0" smtClean="0">
                <a:cs typeface="Arial" pitchFamily="34" charset="0"/>
              </a:rPr>
              <a:t>Your nation may conduct espionage and covert action against any Great, Secondary, or Minor Power.  Spying results in mild suspicion of your motives and you will acquire ROGUE POINTS consistent with your covert behavior.  However, your agents may be unsuccessful, and your nation faces higher consequences if their missions are detected.</a:t>
            </a:r>
            <a:endParaRPr lang="en-US" sz="1100" dirty="0" smtClean="0">
              <a:solidFill>
                <a:srgbClr val="FF0000"/>
              </a:solidFill>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318</Words>
  <Application>Microsoft Office PowerPoint</Application>
  <PresentationFormat>On-screen Show (4:3)</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dc:creator>
  <cp:lastModifiedBy>Eric</cp:lastModifiedBy>
  <cp:revision>41</cp:revision>
  <dcterms:created xsi:type="dcterms:W3CDTF">2012-06-11T04:22:48Z</dcterms:created>
  <dcterms:modified xsi:type="dcterms:W3CDTF">2015-05-26T18:12:53Z</dcterms:modified>
</cp:coreProperties>
</file>