
<file path=[Content_Types].xml><?xml version="1.0" encoding="utf-8"?>
<Types xmlns="http://schemas.openxmlformats.org/package/2006/content-types"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68" r:id="rId4"/>
    <p:sldId id="2196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3366"/>
    <a:srgbClr val="FFFF66"/>
    <a:srgbClr val="33CC33"/>
    <a:srgbClr val="008000"/>
    <a:srgbClr val="FFFF00"/>
    <a:srgbClr val="889208"/>
    <a:srgbClr val="727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/>
    <p:restoredTop sz="94619"/>
  </p:normalViewPr>
  <p:slideViewPr>
    <p:cSldViewPr showGuides="1">
      <p:cViewPr varScale="1">
        <p:scale>
          <a:sx n="81" d="100"/>
          <a:sy n="81" d="100"/>
        </p:scale>
        <p:origin x="-1056" y="-102"/>
      </p:cViewPr>
      <p:guideLst>
        <p:guide orient="horz" pos="21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  <a:defRPr sz="1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  <a:defRPr sz="1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9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Font typeface="Wingdings 3" panose="05040102010807070707" pitchFamily="18" charset="2"/>
              <a:buChar char="•"/>
            </a:pPr>
            <a:fld id="{9A0DB2DC-4C9A-4742-B13C-FB6460FD3503}" type="slidenum">
              <a:rPr lang="en-US" altLang="zh-CN" sz="1400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400" strike="noStrike" noProof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34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直接连接符 10"/>
          <p:cNvSpPr/>
          <p:nvPr userDrawn="1"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矩形 16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6" name="矩形 18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7" name="矩形 19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8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9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zh-CN" altLang="en-US" sz="3600" b="1" kern="12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队列 </a:t>
            </a:r>
            <a:endParaRPr lang="zh-CN" altLang="en-US" sz="3600" b="1" kern="1200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152400" y="1219200"/>
            <a:ext cx="8080375" cy="4910138"/>
          </a:xfrm>
        </p:spPr>
        <p:txBody>
          <a:bodyPr wrap="square" lIns="91440" tIns="45720" rIns="91440" bIns="45720" anchor="t"/>
          <a:p>
            <a:pPr lvl="1" eaLnBrk="1" hangingPunct="1">
              <a:lnSpc>
                <a:spcPct val="130000"/>
              </a:lnSpc>
            </a:pPr>
            <a:r>
              <a:rPr lang="zh-CN" altLang="en-US" b="1" dirty="0"/>
              <a:t>规定：</a:t>
            </a:r>
            <a:r>
              <a:rPr lang="en-US" altLang="zh-CN" b="1" dirty="0"/>
              <a:t>front</a:t>
            </a:r>
            <a:r>
              <a:rPr lang="zh-CN" altLang="en-US" b="1" dirty="0"/>
              <a:t>指向队头元素的位置</a:t>
            </a:r>
            <a:r>
              <a:rPr lang="en-US" altLang="zh-CN" b="1" dirty="0"/>
              <a:t>;</a:t>
            </a:r>
            <a:r>
              <a:rPr lang="zh-CN" altLang="en-US" b="1" dirty="0"/>
              <a:t> </a:t>
            </a:r>
            <a:r>
              <a:rPr lang="en-US" altLang="zh-CN" b="1" dirty="0"/>
              <a:t>rear</a:t>
            </a:r>
            <a:r>
              <a:rPr lang="zh-CN" altLang="en-US" b="1" dirty="0"/>
              <a:t>指向队尾元素的下一个位置。</a:t>
            </a:r>
            <a:endParaRPr lang="zh-CN" altLang="en-US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/>
              <a:t>在队列操作过程中，为了提高效率，以调整指针代替队列元素的移动，并将数组作为循环队列的操作空间。</a:t>
            </a:r>
            <a:endParaRPr lang="zh-CN" altLang="en-US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/>
              <a:t>为区别空队和满队，满队元素个数比数组元素个数少一个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00800" y="152400"/>
            <a:ext cx="25146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zh-CN" altLang="en-US" sz="3600" b="1" kern="12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队列</a:t>
            </a:r>
            <a:endParaRPr lang="zh-CN" altLang="en-US" sz="3600" b="1" kern="1200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476250" y="1234440"/>
            <a:ext cx="8229600" cy="4910138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循环队列</a:t>
            </a:r>
            <a:endParaRPr lang="zh-CN" alt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34925" y="1865313"/>
            <a:ext cx="2733675" cy="2765425"/>
            <a:chOff x="0" y="0"/>
            <a:chExt cx="1722" cy="1742"/>
          </a:xfrm>
        </p:grpSpPr>
        <p:grpSp>
          <p:nvGrpSpPr>
            <p:cNvPr id="7173" name="Group 6"/>
            <p:cNvGrpSpPr/>
            <p:nvPr/>
          </p:nvGrpSpPr>
          <p:grpSpPr>
            <a:xfrm>
              <a:off x="0" y="0"/>
              <a:ext cx="1722" cy="1742"/>
              <a:chOff x="0" y="0"/>
              <a:chExt cx="1722" cy="1742"/>
            </a:xfrm>
          </p:grpSpPr>
          <p:sp>
            <p:nvSpPr>
              <p:cNvPr id="7174" name="Line 6"/>
              <p:cNvSpPr/>
              <p:nvPr/>
            </p:nvSpPr>
            <p:spPr>
              <a:xfrm>
                <a:off x="567" y="1511"/>
                <a:ext cx="2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5" name="Text Box 7"/>
              <p:cNvSpPr txBox="1"/>
              <p:nvPr/>
            </p:nvSpPr>
            <p:spPr>
              <a:xfrm>
                <a:off x="0" y="1300"/>
                <a:ext cx="797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Q.front=0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Q.rear=0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176" name="Group 9"/>
              <p:cNvGrpSpPr/>
              <p:nvPr/>
            </p:nvGrpSpPr>
            <p:grpSpPr>
              <a:xfrm>
                <a:off x="845" y="0"/>
                <a:ext cx="877" cy="1532"/>
                <a:chOff x="0" y="0"/>
                <a:chExt cx="1362" cy="1532"/>
              </a:xfrm>
            </p:grpSpPr>
            <p:grpSp>
              <p:nvGrpSpPr>
                <p:cNvPr id="7177" name="Group 10"/>
                <p:cNvGrpSpPr/>
                <p:nvPr/>
              </p:nvGrpSpPr>
              <p:grpSpPr>
                <a:xfrm>
                  <a:off x="0" y="0"/>
                  <a:ext cx="1133" cy="1498"/>
                  <a:chOff x="0" y="0"/>
                  <a:chExt cx="1133" cy="1498"/>
                </a:xfrm>
              </p:grpSpPr>
              <p:sp>
                <p:nvSpPr>
                  <p:cNvPr id="7178" name="Rectangle 10"/>
                  <p:cNvSpPr/>
                  <p:nvPr/>
                </p:nvSpPr>
                <p:spPr>
                  <a:xfrm>
                    <a:off x="11" y="0"/>
                    <a:ext cx="1122" cy="1498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>
                    <a:spAutoFit/>
                  </a:bodyPr>
                  <a:p>
                    <a:pPr algn="ctr">
                      <a:spcBef>
                        <a:spcPts val="600"/>
                      </a:spcBef>
                      <a:buClr>
                        <a:schemeClr val="accent1"/>
                      </a:buClr>
                      <a:buSzPct val="76000"/>
                      <a:buFont typeface="Wingdings 3" panose="05040102010807070707" pitchFamily="18" charset="2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79" name="Line 11"/>
                  <p:cNvSpPr/>
                  <p:nvPr/>
                </p:nvSpPr>
                <p:spPr>
                  <a:xfrm>
                    <a:off x="0" y="499"/>
                    <a:ext cx="112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eaLnBrk="0" hangingPunc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80" name="Line 12"/>
                  <p:cNvSpPr/>
                  <p:nvPr/>
                </p:nvSpPr>
                <p:spPr>
                  <a:xfrm>
                    <a:off x="11" y="1232"/>
                    <a:ext cx="1111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eaLnBrk="0" hangingPunc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81" name="Line 13"/>
                  <p:cNvSpPr/>
                  <p:nvPr/>
                </p:nvSpPr>
                <p:spPr>
                  <a:xfrm>
                    <a:off x="11" y="976"/>
                    <a:ext cx="112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eaLnBrk="0" hangingPunc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82" name="Line 14"/>
                  <p:cNvSpPr/>
                  <p:nvPr/>
                </p:nvSpPr>
                <p:spPr>
                  <a:xfrm flipV="1">
                    <a:off x="10" y="744"/>
                    <a:ext cx="112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eaLnBrk="0" hangingPunc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83" name="Line 15"/>
                  <p:cNvSpPr/>
                  <p:nvPr/>
                </p:nvSpPr>
                <p:spPr>
                  <a:xfrm>
                    <a:off x="10" y="244"/>
                    <a:ext cx="1111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eaLnBrk="0" hangingPunc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184" name="Text Box 16"/>
                <p:cNvSpPr txBox="1"/>
                <p:nvPr/>
              </p:nvSpPr>
              <p:spPr>
                <a:xfrm>
                  <a:off x="1047" y="1029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pPr algn="ctr">
                    <a:buFont typeface="Wingdings 3" panose="05040102010807070707" pitchFamily="18" charset="2"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5" name="Text Box 17"/>
                <p:cNvSpPr txBox="1"/>
                <p:nvPr/>
              </p:nvSpPr>
              <p:spPr>
                <a:xfrm>
                  <a:off x="1047" y="776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pPr algn="ctr">
                    <a:buFont typeface="Wingdings 3" panose="05040102010807070707" pitchFamily="18" charset="2"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6" name="Text Box 18"/>
                <p:cNvSpPr txBox="1"/>
                <p:nvPr/>
              </p:nvSpPr>
              <p:spPr>
                <a:xfrm>
                  <a:off x="1047" y="524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pPr algn="ctr">
                    <a:buFont typeface="Wingdings 3" panose="05040102010807070707" pitchFamily="18" charset="2"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7" name="Text Box 19"/>
                <p:cNvSpPr txBox="1"/>
                <p:nvPr/>
              </p:nvSpPr>
              <p:spPr>
                <a:xfrm>
                  <a:off x="1047" y="271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pPr algn="ctr">
                    <a:buFont typeface="Wingdings 3" panose="05040102010807070707" pitchFamily="18" charset="2"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8" name="Text Box 20"/>
                <p:cNvSpPr txBox="1"/>
                <p:nvPr/>
              </p:nvSpPr>
              <p:spPr>
                <a:xfrm>
                  <a:off x="1058" y="19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pPr algn="ctr">
                    <a:buFont typeface="Wingdings 3" panose="05040102010807070707" pitchFamily="18" charset="2"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9" name="Text Box 21"/>
                <p:cNvSpPr txBox="1"/>
                <p:nvPr/>
              </p:nvSpPr>
              <p:spPr>
                <a:xfrm>
                  <a:off x="1058" y="1282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pPr algn="ctr">
                    <a:buFont typeface="Wingdings 3" panose="05040102010807070707" pitchFamily="18" charset="2"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190" name="Text Box 22"/>
              <p:cNvSpPr txBox="1"/>
              <p:nvPr/>
            </p:nvSpPr>
            <p:spPr>
              <a:xfrm>
                <a:off x="1014" y="1486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zh-CN" altLang="en-US" sz="2000" dirty="0">
                    <a:solidFill>
                      <a:srgbClr val="00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队空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91" name="Line 23"/>
            <p:cNvSpPr/>
            <p:nvPr/>
          </p:nvSpPr>
          <p:spPr>
            <a:xfrm>
              <a:off x="585" y="1611"/>
              <a:ext cx="2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2286000" y="1857375"/>
            <a:ext cx="2460625" cy="2790825"/>
            <a:chOff x="0" y="0"/>
            <a:chExt cx="1550" cy="1758"/>
          </a:xfrm>
        </p:grpSpPr>
        <p:grpSp>
          <p:nvGrpSpPr>
            <p:cNvPr id="7193" name="Group 26"/>
            <p:cNvGrpSpPr/>
            <p:nvPr/>
          </p:nvGrpSpPr>
          <p:grpSpPr>
            <a:xfrm>
              <a:off x="673" y="0"/>
              <a:ext cx="877" cy="1532"/>
              <a:chOff x="0" y="0"/>
              <a:chExt cx="1362" cy="1532"/>
            </a:xfrm>
          </p:grpSpPr>
          <p:grpSp>
            <p:nvGrpSpPr>
              <p:cNvPr id="7194" name="Group 27"/>
              <p:cNvGrpSpPr/>
              <p:nvPr/>
            </p:nvGrpSpPr>
            <p:grpSpPr>
              <a:xfrm>
                <a:off x="0" y="0"/>
                <a:ext cx="1133" cy="1498"/>
                <a:chOff x="0" y="0"/>
                <a:chExt cx="1133" cy="1498"/>
              </a:xfrm>
            </p:grpSpPr>
            <p:sp>
              <p:nvSpPr>
                <p:cNvPr id="7195" name="Rectangle 27"/>
                <p:cNvSpPr/>
                <p:nvPr/>
              </p:nvSpPr>
              <p:spPr>
                <a:xfrm>
                  <a:off x="11" y="0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p>
                  <a:pPr algn="ctr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96" name="Line 28"/>
                <p:cNvSpPr/>
                <p:nvPr/>
              </p:nvSpPr>
              <p:spPr>
                <a:xfrm>
                  <a:off x="0" y="499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97" name="Line 29"/>
                <p:cNvSpPr/>
                <p:nvPr/>
              </p:nvSpPr>
              <p:spPr>
                <a:xfrm>
                  <a:off x="11" y="123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98" name="Line 30"/>
                <p:cNvSpPr/>
                <p:nvPr/>
              </p:nvSpPr>
              <p:spPr>
                <a:xfrm>
                  <a:off x="11" y="976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99" name="Line 31"/>
                <p:cNvSpPr/>
                <p:nvPr/>
              </p:nvSpPr>
              <p:spPr>
                <a:xfrm flipV="1">
                  <a:off x="10" y="74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00" name="Line 32"/>
                <p:cNvSpPr/>
                <p:nvPr/>
              </p:nvSpPr>
              <p:spPr>
                <a:xfrm>
                  <a:off x="10" y="244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01" name="Text Box 33"/>
              <p:cNvSpPr txBox="1"/>
              <p:nvPr/>
            </p:nvSpPr>
            <p:spPr>
              <a:xfrm>
                <a:off x="1047" y="102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2" name="Text Box 34"/>
              <p:cNvSpPr txBox="1"/>
              <p:nvPr/>
            </p:nvSpPr>
            <p:spPr>
              <a:xfrm>
                <a:off x="1047" y="776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3" name="Text Box 35"/>
              <p:cNvSpPr txBox="1"/>
              <p:nvPr/>
            </p:nvSpPr>
            <p:spPr>
              <a:xfrm>
                <a:off x="1047" y="52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4" name="Text Box 36"/>
              <p:cNvSpPr txBox="1"/>
              <p:nvPr/>
            </p:nvSpPr>
            <p:spPr>
              <a:xfrm>
                <a:off x="1047" y="271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5" name="Text Box 37"/>
              <p:cNvSpPr txBox="1"/>
              <p:nvPr/>
            </p:nvSpPr>
            <p:spPr>
              <a:xfrm>
                <a:off x="1058" y="1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6" name="Text Box 38"/>
              <p:cNvSpPr txBox="1"/>
              <p:nvPr/>
            </p:nvSpPr>
            <p:spPr>
              <a:xfrm>
                <a:off x="1058" y="128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07" name="Line 39"/>
            <p:cNvSpPr/>
            <p:nvPr/>
          </p:nvSpPr>
          <p:spPr>
            <a:xfrm>
              <a:off x="373" y="1522"/>
              <a:ext cx="25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8" name="Text Box 40"/>
            <p:cNvSpPr txBox="1"/>
            <p:nvPr/>
          </p:nvSpPr>
          <p:spPr>
            <a:xfrm>
              <a:off x="0" y="1428"/>
              <a:ext cx="48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9" name="Text Box 41"/>
            <p:cNvSpPr txBox="1"/>
            <p:nvPr/>
          </p:nvSpPr>
          <p:spPr>
            <a:xfrm>
              <a:off x="450" y="1508"/>
              <a:ext cx="9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J1,J1,J3</a:t>
              </a:r>
              <a:r>
                <a:rPr lang="zh-CN" altLang="en-US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入队</a:t>
              </a:r>
              <a:endPara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31" name="Text Box 42"/>
          <p:cNvSpPr txBox="1"/>
          <p:nvPr/>
        </p:nvSpPr>
        <p:spPr>
          <a:xfrm>
            <a:off x="3794125" y="3887788"/>
            <a:ext cx="409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Font typeface="Wingdings 3" panose="05040102010807070707" pitchFamily="18" charset="2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J1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32" name="Text Box 43"/>
          <p:cNvSpPr txBox="1"/>
          <p:nvPr/>
        </p:nvSpPr>
        <p:spPr>
          <a:xfrm>
            <a:off x="3776663" y="3432175"/>
            <a:ext cx="409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Font typeface="Wingdings 3" panose="05040102010807070707" pitchFamily="18" charset="2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J2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33" name="Text Box 44"/>
          <p:cNvSpPr txBox="1"/>
          <p:nvPr/>
        </p:nvSpPr>
        <p:spPr>
          <a:xfrm>
            <a:off x="3792538" y="3041650"/>
            <a:ext cx="409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Font typeface="Wingdings 3" panose="05040102010807070707" pitchFamily="18" charset="2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J3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46"/>
          <p:cNvGrpSpPr/>
          <p:nvPr/>
        </p:nvGrpSpPr>
        <p:grpSpPr>
          <a:xfrm>
            <a:off x="2830513" y="2514600"/>
            <a:ext cx="577850" cy="396875"/>
            <a:chOff x="0" y="0"/>
            <a:chExt cx="364" cy="250"/>
          </a:xfrm>
        </p:grpSpPr>
        <p:sp>
          <p:nvSpPr>
            <p:cNvPr id="7214" name="Line 46"/>
            <p:cNvSpPr/>
            <p:nvPr/>
          </p:nvSpPr>
          <p:spPr>
            <a:xfrm>
              <a:off x="69" y="225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15" name="Text Box 47"/>
            <p:cNvSpPr txBox="1"/>
            <p:nvPr/>
          </p:nvSpPr>
          <p:spPr>
            <a:xfrm>
              <a:off x="0" y="0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6934200" y="1676400"/>
            <a:ext cx="2120900" cy="2905125"/>
            <a:chOff x="0" y="0"/>
            <a:chExt cx="1336" cy="1830"/>
          </a:xfrm>
        </p:grpSpPr>
        <p:sp>
          <p:nvSpPr>
            <p:cNvPr id="7217" name="Line 49"/>
            <p:cNvSpPr/>
            <p:nvPr/>
          </p:nvSpPr>
          <p:spPr>
            <a:xfrm>
              <a:off x="144" y="6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18" name="Text Box 50"/>
            <p:cNvSpPr txBox="1"/>
            <p:nvPr/>
          </p:nvSpPr>
          <p:spPr>
            <a:xfrm>
              <a:off x="80" y="0"/>
              <a:ext cx="4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219" name="Group 52"/>
            <p:cNvGrpSpPr/>
            <p:nvPr/>
          </p:nvGrpSpPr>
          <p:grpSpPr>
            <a:xfrm>
              <a:off x="451" y="94"/>
              <a:ext cx="877" cy="1532"/>
              <a:chOff x="0" y="0"/>
              <a:chExt cx="1362" cy="1532"/>
            </a:xfrm>
          </p:grpSpPr>
          <p:grpSp>
            <p:nvGrpSpPr>
              <p:cNvPr id="7220" name="Group 53"/>
              <p:cNvGrpSpPr/>
              <p:nvPr/>
            </p:nvGrpSpPr>
            <p:grpSpPr>
              <a:xfrm>
                <a:off x="0" y="0"/>
                <a:ext cx="1133" cy="1498"/>
                <a:chOff x="0" y="0"/>
                <a:chExt cx="1133" cy="1498"/>
              </a:xfrm>
            </p:grpSpPr>
            <p:sp>
              <p:nvSpPr>
                <p:cNvPr id="7221" name="Rectangle 53"/>
                <p:cNvSpPr/>
                <p:nvPr/>
              </p:nvSpPr>
              <p:spPr>
                <a:xfrm>
                  <a:off x="11" y="0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p>
                  <a:pPr algn="ctr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2" name="Line 54"/>
                <p:cNvSpPr/>
                <p:nvPr/>
              </p:nvSpPr>
              <p:spPr>
                <a:xfrm>
                  <a:off x="0" y="499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3" name="Line 55"/>
                <p:cNvSpPr/>
                <p:nvPr/>
              </p:nvSpPr>
              <p:spPr>
                <a:xfrm>
                  <a:off x="11" y="123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4" name="Line 56"/>
                <p:cNvSpPr/>
                <p:nvPr/>
              </p:nvSpPr>
              <p:spPr>
                <a:xfrm>
                  <a:off x="11" y="976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5" name="Line 57"/>
                <p:cNvSpPr/>
                <p:nvPr/>
              </p:nvSpPr>
              <p:spPr>
                <a:xfrm flipV="1">
                  <a:off x="10" y="74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26" name="Line 58"/>
                <p:cNvSpPr/>
                <p:nvPr/>
              </p:nvSpPr>
              <p:spPr>
                <a:xfrm>
                  <a:off x="10" y="244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27" name="Text Box 59"/>
              <p:cNvSpPr txBox="1"/>
              <p:nvPr/>
            </p:nvSpPr>
            <p:spPr>
              <a:xfrm>
                <a:off x="1047" y="102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8" name="Text Box 60"/>
              <p:cNvSpPr txBox="1"/>
              <p:nvPr/>
            </p:nvSpPr>
            <p:spPr>
              <a:xfrm>
                <a:off x="1047" y="776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9" name="Text Box 61"/>
              <p:cNvSpPr txBox="1"/>
              <p:nvPr/>
            </p:nvSpPr>
            <p:spPr>
              <a:xfrm>
                <a:off x="1047" y="52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0" name="Text Box 62"/>
              <p:cNvSpPr txBox="1"/>
              <p:nvPr/>
            </p:nvSpPr>
            <p:spPr>
              <a:xfrm>
                <a:off x="1047" y="271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1" name="Text Box 63"/>
              <p:cNvSpPr txBox="1"/>
              <p:nvPr/>
            </p:nvSpPr>
            <p:spPr>
              <a:xfrm>
                <a:off x="1058" y="1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2" name="Text Box 64"/>
              <p:cNvSpPr txBox="1"/>
              <p:nvPr/>
            </p:nvSpPr>
            <p:spPr>
              <a:xfrm>
                <a:off x="1058" y="128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33" name="Text Box 65"/>
            <p:cNvSpPr txBox="1"/>
            <p:nvPr/>
          </p:nvSpPr>
          <p:spPr>
            <a:xfrm>
              <a:off x="338" y="1580"/>
              <a:ext cx="9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J4,J5,J6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入队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34" name="Text Box 66"/>
            <p:cNvSpPr txBox="1"/>
            <p:nvPr/>
          </p:nvSpPr>
          <p:spPr>
            <a:xfrm>
              <a:off x="684" y="618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J4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35" name="Text Box 67"/>
            <p:cNvSpPr txBox="1"/>
            <p:nvPr/>
          </p:nvSpPr>
          <p:spPr>
            <a:xfrm>
              <a:off x="679" y="35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J5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36" name="Text Box 68"/>
            <p:cNvSpPr txBox="1"/>
            <p:nvPr/>
          </p:nvSpPr>
          <p:spPr>
            <a:xfrm>
              <a:off x="679" y="9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J6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237" name="Group 70"/>
            <p:cNvGrpSpPr/>
            <p:nvPr/>
          </p:nvGrpSpPr>
          <p:grpSpPr>
            <a:xfrm>
              <a:off x="0" y="534"/>
              <a:ext cx="462" cy="250"/>
              <a:chOff x="0" y="0"/>
              <a:chExt cx="462" cy="250"/>
            </a:xfrm>
          </p:grpSpPr>
          <p:sp>
            <p:nvSpPr>
              <p:cNvPr id="7238" name="Line 70"/>
              <p:cNvSpPr/>
              <p:nvPr/>
            </p:nvSpPr>
            <p:spPr>
              <a:xfrm>
                <a:off x="96" y="240"/>
                <a:ext cx="3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9" name="Text Box 71"/>
              <p:cNvSpPr txBox="1"/>
              <p:nvPr/>
            </p:nvSpPr>
            <p:spPr>
              <a:xfrm>
                <a:off x="0" y="0"/>
                <a:ext cx="46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front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4761" name="AutoShape 72"/>
          <p:cNvSpPr/>
          <p:nvPr/>
        </p:nvSpPr>
        <p:spPr>
          <a:xfrm>
            <a:off x="387350" y="5341303"/>
            <a:ext cx="4223384" cy="1322069"/>
          </a:xfrm>
          <a:prstGeom prst="wedgeRectCallout">
            <a:avLst>
              <a:gd name="adj1" fmla="val 5565"/>
              <a:gd name="adj2" fmla="val -108940"/>
            </a:avLst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>
              <a:buFont typeface="Wingdings 3" panose="05040102010807070707" pitchFamily="18" charset="2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设两个指针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front,rear,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约定：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 3" panose="05040102010807070707" pitchFamily="18" charset="2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指示队尾元素的下一个位置；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 3" panose="05040102010807070707" pitchFamily="18" charset="2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指示队头元素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 3" panose="05040102010807070707" pitchFamily="18" charset="2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初值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Q.front=Q.rear=0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62" name="AutoShape 73"/>
          <p:cNvSpPr/>
          <p:nvPr/>
        </p:nvSpPr>
        <p:spPr>
          <a:xfrm>
            <a:off x="5522119" y="5531486"/>
            <a:ext cx="3009900" cy="1014729"/>
          </a:xfrm>
          <a:prstGeom prst="wedgeRectCallout">
            <a:avLst>
              <a:gd name="adj1" fmla="val -41153"/>
              <a:gd name="adj2" fmla="val -126037"/>
            </a:avLst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>
              <a:buFont typeface="Wingdings 3" panose="05040102010807070707" pitchFamily="18" charset="2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空队列条件：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front==rear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 3" panose="05040102010807070707" pitchFamily="18" charset="2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入队列：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sq[rear++]=x;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 3" panose="05040102010807070707" pitchFamily="18" charset="2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出队列：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x=sq[front++];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Group 75"/>
          <p:cNvGrpSpPr/>
          <p:nvPr/>
        </p:nvGrpSpPr>
        <p:grpSpPr>
          <a:xfrm>
            <a:off x="2830513" y="3352800"/>
            <a:ext cx="577850" cy="396875"/>
            <a:chOff x="0" y="0"/>
            <a:chExt cx="364" cy="250"/>
          </a:xfrm>
        </p:grpSpPr>
        <p:sp>
          <p:nvSpPr>
            <p:cNvPr id="7243" name="Line 75"/>
            <p:cNvSpPr/>
            <p:nvPr/>
          </p:nvSpPr>
          <p:spPr>
            <a:xfrm>
              <a:off x="69" y="225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44" name="Text Box 76"/>
            <p:cNvSpPr txBox="1"/>
            <p:nvPr/>
          </p:nvSpPr>
          <p:spPr>
            <a:xfrm>
              <a:off x="0" y="0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78"/>
          <p:cNvGrpSpPr/>
          <p:nvPr/>
        </p:nvGrpSpPr>
        <p:grpSpPr>
          <a:xfrm>
            <a:off x="2830513" y="2895600"/>
            <a:ext cx="577850" cy="396875"/>
            <a:chOff x="0" y="0"/>
            <a:chExt cx="364" cy="250"/>
          </a:xfrm>
        </p:grpSpPr>
        <p:sp>
          <p:nvSpPr>
            <p:cNvPr id="7246" name="Line 78"/>
            <p:cNvSpPr/>
            <p:nvPr/>
          </p:nvSpPr>
          <p:spPr>
            <a:xfrm>
              <a:off x="69" y="225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47" name="Text Box 79"/>
            <p:cNvSpPr txBox="1"/>
            <p:nvPr/>
          </p:nvSpPr>
          <p:spPr>
            <a:xfrm>
              <a:off x="0" y="0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81"/>
          <p:cNvGrpSpPr/>
          <p:nvPr/>
        </p:nvGrpSpPr>
        <p:grpSpPr>
          <a:xfrm>
            <a:off x="4667250" y="3886200"/>
            <a:ext cx="881063" cy="396875"/>
            <a:chOff x="0" y="0"/>
            <a:chExt cx="555" cy="250"/>
          </a:xfrm>
        </p:grpSpPr>
        <p:sp>
          <p:nvSpPr>
            <p:cNvPr id="7249" name="Line 81"/>
            <p:cNvSpPr/>
            <p:nvPr/>
          </p:nvSpPr>
          <p:spPr>
            <a:xfrm>
              <a:off x="266" y="116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50" name="Text Box 82"/>
            <p:cNvSpPr txBox="1"/>
            <p:nvPr/>
          </p:nvSpPr>
          <p:spPr>
            <a:xfrm>
              <a:off x="0" y="0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84"/>
          <p:cNvGrpSpPr/>
          <p:nvPr/>
        </p:nvGrpSpPr>
        <p:grpSpPr>
          <a:xfrm>
            <a:off x="5105400" y="1892300"/>
            <a:ext cx="1995488" cy="2755900"/>
            <a:chOff x="0" y="0"/>
            <a:chExt cx="1257" cy="1736"/>
          </a:xfrm>
        </p:grpSpPr>
        <p:grpSp>
          <p:nvGrpSpPr>
            <p:cNvPr id="7252" name="Group 85"/>
            <p:cNvGrpSpPr/>
            <p:nvPr/>
          </p:nvGrpSpPr>
          <p:grpSpPr>
            <a:xfrm>
              <a:off x="0" y="432"/>
              <a:ext cx="409" cy="250"/>
              <a:chOff x="0" y="0"/>
              <a:chExt cx="409" cy="250"/>
            </a:xfrm>
          </p:grpSpPr>
          <p:sp>
            <p:nvSpPr>
              <p:cNvPr id="7253" name="Line 85"/>
              <p:cNvSpPr/>
              <p:nvPr/>
            </p:nvSpPr>
            <p:spPr>
              <a:xfrm>
                <a:off x="70" y="228"/>
                <a:ext cx="2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4" name="Text Box 86"/>
              <p:cNvSpPr txBox="1"/>
              <p:nvPr/>
            </p:nvSpPr>
            <p:spPr>
              <a:xfrm>
                <a:off x="0" y="0"/>
                <a:ext cx="40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rear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255" name="Group 88"/>
            <p:cNvGrpSpPr/>
            <p:nvPr/>
          </p:nvGrpSpPr>
          <p:grpSpPr>
            <a:xfrm>
              <a:off x="371" y="0"/>
              <a:ext cx="877" cy="1532"/>
              <a:chOff x="0" y="0"/>
              <a:chExt cx="1362" cy="1532"/>
            </a:xfrm>
          </p:grpSpPr>
          <p:grpSp>
            <p:nvGrpSpPr>
              <p:cNvPr id="7256" name="Group 89"/>
              <p:cNvGrpSpPr/>
              <p:nvPr/>
            </p:nvGrpSpPr>
            <p:grpSpPr>
              <a:xfrm>
                <a:off x="0" y="0"/>
                <a:ext cx="1133" cy="1498"/>
                <a:chOff x="0" y="0"/>
                <a:chExt cx="1133" cy="1498"/>
              </a:xfrm>
            </p:grpSpPr>
            <p:sp>
              <p:nvSpPr>
                <p:cNvPr id="7257" name="Rectangle 89"/>
                <p:cNvSpPr/>
                <p:nvPr/>
              </p:nvSpPr>
              <p:spPr>
                <a:xfrm>
                  <a:off x="11" y="0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p>
                  <a:pPr algn="ctr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58" name="Line 90"/>
                <p:cNvSpPr/>
                <p:nvPr/>
              </p:nvSpPr>
              <p:spPr>
                <a:xfrm>
                  <a:off x="0" y="499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59" name="Line 91"/>
                <p:cNvSpPr/>
                <p:nvPr/>
              </p:nvSpPr>
              <p:spPr>
                <a:xfrm>
                  <a:off x="11" y="123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60" name="Line 92"/>
                <p:cNvSpPr/>
                <p:nvPr/>
              </p:nvSpPr>
              <p:spPr>
                <a:xfrm>
                  <a:off x="11" y="976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61" name="Line 93"/>
                <p:cNvSpPr/>
                <p:nvPr/>
              </p:nvSpPr>
              <p:spPr>
                <a:xfrm flipV="1">
                  <a:off x="10" y="74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62" name="Line 94"/>
                <p:cNvSpPr/>
                <p:nvPr/>
              </p:nvSpPr>
              <p:spPr>
                <a:xfrm>
                  <a:off x="10" y="244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63" name="Text Box 95"/>
              <p:cNvSpPr txBox="1"/>
              <p:nvPr/>
            </p:nvSpPr>
            <p:spPr>
              <a:xfrm>
                <a:off x="1047" y="102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4" name="Text Box 96"/>
              <p:cNvSpPr txBox="1"/>
              <p:nvPr/>
            </p:nvSpPr>
            <p:spPr>
              <a:xfrm>
                <a:off x="1047" y="776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5" name="Text Box 97"/>
              <p:cNvSpPr txBox="1"/>
              <p:nvPr/>
            </p:nvSpPr>
            <p:spPr>
              <a:xfrm>
                <a:off x="1047" y="52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6" name="Text Box 98"/>
              <p:cNvSpPr txBox="1"/>
              <p:nvPr/>
            </p:nvSpPr>
            <p:spPr>
              <a:xfrm>
                <a:off x="1047" y="271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7" name="Text Box 99"/>
              <p:cNvSpPr txBox="1"/>
              <p:nvPr/>
            </p:nvSpPr>
            <p:spPr>
              <a:xfrm>
                <a:off x="1058" y="1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8" name="Text Box 100"/>
              <p:cNvSpPr txBox="1"/>
              <p:nvPr/>
            </p:nvSpPr>
            <p:spPr>
              <a:xfrm>
                <a:off x="1058" y="128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Font typeface="Wingdings 3" panose="05040102010807070707" pitchFamily="18" charset="2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69" name="Text Box 101"/>
            <p:cNvSpPr txBox="1"/>
            <p:nvPr/>
          </p:nvSpPr>
          <p:spPr>
            <a:xfrm>
              <a:off x="259" y="1486"/>
              <a:ext cx="9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J1,J2,J3</a:t>
              </a:r>
              <a:r>
                <a:rPr lang="zh-CN" altLang="en-US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出队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0" name="Text Box 102"/>
            <p:cNvSpPr txBox="1"/>
            <p:nvPr/>
          </p:nvSpPr>
          <p:spPr>
            <a:xfrm>
              <a:off x="597" y="1246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J1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" name="Text Box 103"/>
            <p:cNvSpPr txBox="1"/>
            <p:nvPr/>
          </p:nvSpPr>
          <p:spPr>
            <a:xfrm>
              <a:off x="586" y="95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J2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" name="Text Box 104"/>
            <p:cNvSpPr txBox="1"/>
            <p:nvPr/>
          </p:nvSpPr>
          <p:spPr>
            <a:xfrm>
              <a:off x="596" y="71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J3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94" name="Rectangle 105"/>
          <p:cNvSpPr/>
          <p:nvPr/>
        </p:nvSpPr>
        <p:spPr>
          <a:xfrm>
            <a:off x="5810250" y="3871595"/>
            <a:ext cx="895350" cy="368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wrap="square" anchor="ctr">
            <a:spAutoFit/>
          </a:bodyPr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" name="Group 107"/>
          <p:cNvGrpSpPr/>
          <p:nvPr/>
        </p:nvGrpSpPr>
        <p:grpSpPr>
          <a:xfrm>
            <a:off x="5048250" y="3657600"/>
            <a:ext cx="676275" cy="396875"/>
            <a:chOff x="0" y="0"/>
            <a:chExt cx="426" cy="250"/>
          </a:xfrm>
        </p:grpSpPr>
        <p:sp>
          <p:nvSpPr>
            <p:cNvPr id="7275" name="Line 107"/>
            <p:cNvSpPr/>
            <p:nvPr/>
          </p:nvSpPr>
          <p:spPr>
            <a:xfrm>
              <a:off x="86" y="32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6" name="Text Box 108"/>
            <p:cNvSpPr txBox="1"/>
            <p:nvPr/>
          </p:nvSpPr>
          <p:spPr>
            <a:xfrm>
              <a:off x="0" y="0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110"/>
          <p:cNvGrpSpPr/>
          <p:nvPr/>
        </p:nvGrpSpPr>
        <p:grpSpPr>
          <a:xfrm>
            <a:off x="4991100" y="3257550"/>
            <a:ext cx="676275" cy="396875"/>
            <a:chOff x="0" y="0"/>
            <a:chExt cx="426" cy="250"/>
          </a:xfrm>
        </p:grpSpPr>
        <p:sp>
          <p:nvSpPr>
            <p:cNvPr id="7278" name="Line 110"/>
            <p:cNvSpPr/>
            <p:nvPr/>
          </p:nvSpPr>
          <p:spPr>
            <a:xfrm>
              <a:off x="86" y="32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9" name="Text Box 111"/>
            <p:cNvSpPr txBox="1"/>
            <p:nvPr/>
          </p:nvSpPr>
          <p:spPr>
            <a:xfrm>
              <a:off x="0" y="0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801" name="Rectangle 112"/>
          <p:cNvSpPr/>
          <p:nvPr/>
        </p:nvSpPr>
        <p:spPr>
          <a:xfrm>
            <a:off x="5810250" y="3505200"/>
            <a:ext cx="8953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anchor="ctr">
            <a:spAutoFit/>
          </a:bodyPr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802" name="Rectangle 113"/>
          <p:cNvSpPr/>
          <p:nvPr/>
        </p:nvSpPr>
        <p:spPr>
          <a:xfrm>
            <a:off x="5810250" y="3116263"/>
            <a:ext cx="895350" cy="3127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anchor="ctr">
            <a:spAutoFit/>
          </a:bodyPr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" name="Group 115"/>
          <p:cNvGrpSpPr/>
          <p:nvPr/>
        </p:nvGrpSpPr>
        <p:grpSpPr>
          <a:xfrm>
            <a:off x="4991100" y="2971800"/>
            <a:ext cx="676275" cy="396875"/>
            <a:chOff x="0" y="0"/>
            <a:chExt cx="426" cy="250"/>
          </a:xfrm>
        </p:grpSpPr>
        <p:sp>
          <p:nvSpPr>
            <p:cNvPr id="7283" name="Line 115"/>
            <p:cNvSpPr/>
            <p:nvPr/>
          </p:nvSpPr>
          <p:spPr>
            <a:xfrm>
              <a:off x="86" y="32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84" name="Text Box 116"/>
            <p:cNvSpPr txBox="1"/>
            <p:nvPr/>
          </p:nvSpPr>
          <p:spPr>
            <a:xfrm>
              <a:off x="0" y="0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Font typeface="Wingdings 3" panose="05040102010807070707" pitchFamily="18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85" name="AutoShape 117">
            <a:hlinkClick r:id="" action="ppaction://hlinkshowjump?jump=nextslide"/>
          </p:cNvPr>
          <p:cNvSpPr/>
          <p:nvPr/>
        </p:nvSpPr>
        <p:spPr>
          <a:xfrm>
            <a:off x="8764588" y="6461125"/>
            <a:ext cx="423862" cy="334963"/>
          </a:xfrm>
          <a:prstGeom prst="actionButtonForwardNex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0800" y="152400"/>
            <a:ext cx="25146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4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14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14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14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1" grpId="0"/>
      <p:bldP spid="114732" grpId="0"/>
      <p:bldP spid="114733" grpId="0"/>
      <p:bldP spid="114761" grpId="0" bldLvl="0" animBg="1"/>
      <p:bldP spid="114762" grpId="0" bldLvl="0" animBg="1"/>
      <p:bldP spid="114794" grpId="0" bldLvl="0" animBg="1"/>
      <p:bldP spid="114801" grpId="0" bldLvl="0" animBg="1"/>
      <p:bldP spid="114802" grpId="0" bldLvl="0" animBg="1"/>
    </p:bldLst>
  </p:timing>
</p:sld>
</file>

<file path=ppt/theme/theme1.xml><?xml version="1.0" encoding="utf-8"?>
<a:theme xmlns:a="http://schemas.openxmlformats.org/drawingml/2006/main" name="质朴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ts val="600"/>
          </a:spcBef>
          <a:spcAft>
            <a:spcPct val="0"/>
          </a:spcAft>
          <a:buClr>
            <a:schemeClr val="accent1"/>
          </a:buClr>
          <a:buSzPct val="76000"/>
          <a:buFont typeface="Wingdings 3" panose="05040102010807070707" pitchFamily="18" charset="2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ts val="600"/>
          </a:spcBef>
          <a:spcAft>
            <a:spcPct val="0"/>
          </a:spcAft>
          <a:buClr>
            <a:schemeClr val="accent1"/>
          </a:buClr>
          <a:buSzPct val="76000"/>
          <a:buFont typeface="Wingdings 3" panose="05040102010807070707" pitchFamily="18" charset="2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质朴">
  <a:themeElements>
    <a:clrScheme name="1_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ts val="600"/>
          </a:spcBef>
          <a:spcAft>
            <a:spcPct val="0"/>
          </a:spcAft>
          <a:buClr>
            <a:schemeClr val="accent1"/>
          </a:buClr>
          <a:buSzPct val="76000"/>
          <a:buFont typeface="Wingdings 3" panose="05040102010807070707" pitchFamily="18" charset="2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ts val="600"/>
          </a:spcBef>
          <a:spcAft>
            <a:spcPct val="0"/>
          </a:spcAft>
          <a:buClr>
            <a:schemeClr val="accent1"/>
          </a:buClr>
          <a:buSzPct val="76000"/>
          <a:buFont typeface="Wingdings 3" panose="05040102010807070707" pitchFamily="18" charset="2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WPS 演示</Application>
  <PresentationFormat>全屏显示(4:3)</PresentationFormat>
  <Paragraphs>118</Paragraphs>
  <Slides>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Wingdings 3</vt:lpstr>
      <vt:lpstr>微软雅黑</vt:lpstr>
      <vt:lpstr>Arial Unicode MS</vt:lpstr>
      <vt:lpstr>质朴</vt:lpstr>
      <vt:lpstr>1_质朴</vt:lpstr>
      <vt:lpstr>队列 </vt:lpstr>
      <vt:lpstr>队列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第1节  数据结构概述</dc:title>
  <dc:creator/>
  <cp:lastModifiedBy>flm</cp:lastModifiedBy>
  <cp:revision>28</cp:revision>
  <dcterms:created xsi:type="dcterms:W3CDTF">2015-12-14T07:51:00Z</dcterms:created>
  <dcterms:modified xsi:type="dcterms:W3CDTF">2019-09-24T03:53:27Z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