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3"/>
    <p:sldMasterId id="2147483688" r:id="rId4"/>
  </p:sldMasterIdLst>
  <p:notesMasterIdLst>
    <p:notesMasterId r:id="rId6"/>
  </p:notesMasterIdLst>
  <p:handoutMasterIdLst>
    <p:handoutMasterId r:id="rId19"/>
  </p:handoutMasterIdLst>
  <p:sldIdLst>
    <p:sldId id="1031" r:id="rId5"/>
    <p:sldId id="1045" r:id="rId7"/>
    <p:sldId id="842" r:id="rId8"/>
    <p:sldId id="1060" r:id="rId9"/>
    <p:sldId id="1061" r:id="rId10"/>
    <p:sldId id="841" r:id="rId11"/>
    <p:sldId id="819" r:id="rId12"/>
    <p:sldId id="818" r:id="rId13"/>
    <p:sldId id="843" r:id="rId14"/>
    <p:sldId id="1059" r:id="rId15"/>
    <p:sldId id="820" r:id="rId16"/>
    <p:sldId id="821" r:id="rId17"/>
    <p:sldId id="1058" r:id="rId18"/>
  </p:sldIdLst>
  <p:sldSz cx="12192000" cy="6858000"/>
  <p:notesSz cx="7099300" cy="10234295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DF7"/>
    <a:srgbClr val="99CCFF"/>
    <a:srgbClr val="33CCFF"/>
    <a:srgbClr val="FF9966"/>
    <a:srgbClr val="FF5050"/>
    <a:srgbClr val="01E1EF"/>
    <a:srgbClr val="3A3C3F"/>
    <a:srgbClr val="FF7C80"/>
    <a:srgbClr val="CC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5402" autoAdjust="0"/>
  </p:normalViewPr>
  <p:slideViewPr>
    <p:cSldViewPr>
      <p:cViewPr varScale="1">
        <p:scale>
          <a:sx n="72" d="100"/>
          <a:sy n="72" d="100"/>
        </p:scale>
        <p:origin x="516" y="60"/>
      </p:cViewPr>
      <p:guideLst>
        <p:guide orient="horz" pos="2158"/>
        <p:guide pos="400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148"/>
        <p:guide pos="23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9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07200" cy="38290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animBg="1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添加标题</a:t>
            </a:r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/>
              <a:t>添加标题</a:t>
            </a:r>
            <a:endParaRPr lang="zh-CN" altLang="en-US"/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  <a:endParaRPr lang="en-US" sz="2800" b="1" dirty="0">
              <a:solidFill>
                <a:schemeClr val="bg1"/>
              </a:solidFill>
              <a:latin typeface="方正兰亭粗黑_GBK" panose="02000000000000000000" charset="-122"/>
              <a:ea typeface="方正兰亭粗黑_GBK" panose="02000000000000000000" charset="-122"/>
              <a:sym typeface="方正兰亭粗黑_GBK" panose="020000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47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粗黑_GBK" panose="02000000000000000000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59769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59769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序号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1.pn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2" Type="http://schemas.openxmlformats.org/officeDocument/2006/relationships/image" Target="../media/image12.png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9672769" y="5954374"/>
            <a:ext cx="246814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华清远见教育集团</a:t>
            </a:r>
            <a:endParaRPr lang="zh-CN" altLang="en-US" sz="67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www.farsight.com.cn</a:t>
            </a:r>
            <a:endParaRPr lang="zh-CN" altLang="en-US" sz="67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8997097" y="113465"/>
            <a:ext cx="2880134" cy="89674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34400" y="6356350"/>
            <a:ext cx="305223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65033" y="6356350"/>
            <a:ext cx="467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 typeface="Wingdings 3" panose="05040102010807070707" pitchFamily="18" charset="2"/>
              <a:buNone/>
              <a:defRPr sz="140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</a:rPr>
              <a:t>www.embedu.org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等腰三角形 9"/>
          <p:cNvSpPr>
            <a:spLocks noChangeAspect="1" noChangeArrowheads="1"/>
          </p:cNvSpPr>
          <p:nvPr/>
        </p:nvSpPr>
        <p:spPr bwMode="auto">
          <a:xfrm rot="5400000">
            <a:off x="558800" y="6467475"/>
            <a:ext cx="2540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6632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144000" y="304800"/>
            <a:ext cx="2298700" cy="615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033" y="6356350"/>
            <a:ext cx="2641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Wingdings 3" panose="05040102010807070707" pitchFamily="18" charset="2"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en-US" altLang="zh-CN" dirty="0">
                <a:cs typeface="Arial" panose="020B0604020202020204" pitchFamily="34" charset="0"/>
              </a:rPr>
            </a:fld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34" name="文本占位符 12"/>
          <p:cNvSpPr>
            <a:spLocks noGrp="1"/>
          </p:cNvSpPr>
          <p:nvPr>
            <p:ph type="body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6490" y="3522345"/>
            <a:ext cx="72866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队列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6490" y="5363845"/>
            <a:ext cx="6598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创客学院  小美老师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6330" y="1999615"/>
            <a:ext cx="8619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endParaRPr kumimoji="0" lang="zh-CN" altLang="zh-CN" sz="6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290" y="494093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240" y="131572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866775" y="563245"/>
            <a:ext cx="10681335" cy="416560"/>
          </a:xfrm>
        </p:spPr>
        <p:txBody>
          <a:bodyPr>
            <a:normAutofit fontScale="90000"/>
          </a:bodyPr>
          <a:lstStyle/>
          <a:p>
            <a:r>
              <a:rPr kumimoji="1" lang="zh-CN" altLang="en-US" sz="4400" b="0" noProof="0" dirty="0" smtClean="0">
                <a:ln>
                  <a:noFill/>
                </a:ln>
                <a:solidFill>
                  <a:srgbClr val="01E1EF"/>
                </a:solidFill>
                <a:effectLst/>
                <a:uLnTx/>
                <a:uFillTx/>
                <a:latin typeface="华文细黑" panose="02010600040101010101" pitchFamily="2" charset="-122"/>
                <a:ea typeface="微软雅黑" panose="020B0503020204020204" pitchFamily="34" charset="-122"/>
              </a:rPr>
              <a:t>队列</a:t>
            </a:r>
            <a:endParaRPr kumimoji="1" lang="zh-CN" altLang="en-US" sz="4400" b="0" noProof="0" dirty="0" smtClean="0">
              <a:ln>
                <a:noFill/>
              </a:ln>
              <a:solidFill>
                <a:srgbClr val="01E1EF"/>
              </a:solidFill>
              <a:effectLst/>
              <a:uLnTx/>
              <a:uFillTx/>
              <a:latin typeface="华文细黑" panose="0201060004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4840" y="281622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顺序队列的实现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91783"/>
            <a:ext cx="10681335" cy="41656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4992" y="997620"/>
            <a:ext cx="8532483" cy="544763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sz="2000" b="1" dirty="0">
                <a:solidFill>
                  <a:schemeClr val="bg1"/>
                </a:solidFill>
                <a:sym typeface="+mn-ea"/>
              </a:rPr>
              <a:t>创建空队列：</a:t>
            </a:r>
            <a:endParaRPr sz="2000" b="1" dirty="0">
              <a:solidFill>
                <a:schemeClr val="bg1"/>
              </a:solidFill>
              <a:sym typeface="+mn-ea"/>
            </a:endParaRP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*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CreateQueue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()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*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*)malloc(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sizeof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));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-&gt;front 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-&gt;rear =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maxsize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-1;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return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60000"/>
              </a:lnSpc>
            </a:pPr>
            <a:r>
              <a:rPr sz="2000" b="1" dirty="0">
                <a:solidFill>
                  <a:schemeClr val="bg1"/>
                </a:solidFill>
                <a:sym typeface="+mn-ea"/>
              </a:rPr>
              <a:t>判断队列空：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EmptyQueue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 {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return (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-&gt;front  = =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-&gt;rear) ;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389890"/>
            <a:ext cx="10681335" cy="41656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3028" y="1275080"/>
            <a:ext cx="10725785" cy="448437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sz="2400" b="1" dirty="0">
                <a:solidFill>
                  <a:schemeClr val="bg1"/>
                </a:solidFill>
                <a:sym typeface="+mn-ea"/>
              </a:rPr>
              <a:t>入队：</a:t>
            </a:r>
            <a:r>
              <a:rPr sz="2400" dirty="0">
                <a:solidFill>
                  <a:schemeClr val="bg1"/>
                </a:solidFill>
                <a:sym typeface="+mn-ea"/>
              </a:rPr>
              <a:t>将新数据元素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x</a:t>
            </a:r>
            <a:r>
              <a:rPr sz="2400" dirty="0">
                <a:solidFill>
                  <a:schemeClr val="bg1"/>
                </a:solidFill>
                <a:sym typeface="+mn-ea"/>
              </a:rPr>
              <a:t>插入到队列的尾部。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x)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-&gt;data[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-&gt;rear] = x ;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-&gt;rear = 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-&gt;rear + 1) % N 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	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return 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18465" y="3816350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8F0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，获取更多信息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825" y="4365943"/>
            <a:ext cx="2286000" cy="2152650"/>
          </a:xfrm>
          <a:prstGeom prst="rect">
            <a:avLst/>
          </a:prstGeom>
          <a:solidFill>
            <a:srgbClr val="4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创客学院微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433" y="4714875"/>
            <a:ext cx="1454785" cy="14547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44850" y="4925060"/>
            <a:ext cx="54768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zh-CN" altLang="en-US" sz="6000">
                <a:solidFill>
                  <a:srgbClr val="F8F0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>
              <a:solidFill>
                <a:srgbClr val="F8F0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755015" y="583565"/>
            <a:ext cx="10681335" cy="416560"/>
          </a:xfrm>
        </p:spPr>
        <p:txBody>
          <a:bodyPr>
            <a:normAutofit fontScale="90000"/>
          </a:bodyPr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755015" y="1453515"/>
            <a:ext cx="7247890" cy="275463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队列是限制在两端进行插入操作和删除操作的线性表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允许进行存入操作的一端称为“队尾”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允许进行删除操作的一端称为“队头”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当线性表中没有元素时，称为“空队”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 ：</a:t>
            </a: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先进先出（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FIFO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05225"/>
            <a:ext cx="10681335" cy="41656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44785" y="1317308"/>
            <a:ext cx="10725785" cy="4484370"/>
          </a:xfrm>
        </p:spPr>
        <p:txBody>
          <a:bodyPr/>
          <a:lstStyle/>
          <a:p>
            <a:pPr marL="0" lvl="1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816610" y="2091000"/>
            <a:ext cx="6302375" cy="1354138"/>
            <a:chOff x="0" y="0"/>
            <a:chExt cx="3970" cy="853"/>
          </a:xfrm>
        </p:grpSpPr>
        <p:grpSp>
          <p:nvGrpSpPr>
            <p:cNvPr id="111621" name="Group 6"/>
            <p:cNvGrpSpPr/>
            <p:nvPr/>
          </p:nvGrpSpPr>
          <p:grpSpPr>
            <a:xfrm>
              <a:off x="0" y="0"/>
              <a:ext cx="3970" cy="664"/>
              <a:chOff x="0" y="0"/>
              <a:chExt cx="3970" cy="664"/>
            </a:xfrm>
          </p:grpSpPr>
          <p:sp>
            <p:nvSpPr>
              <p:cNvPr id="111622" name="Line 6"/>
              <p:cNvSpPr/>
              <p:nvPr/>
            </p:nvSpPr>
            <p:spPr>
              <a:xfrm>
                <a:off x="629" y="3"/>
                <a:ext cx="272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23" name="Line 7"/>
              <p:cNvSpPr/>
              <p:nvPr/>
            </p:nvSpPr>
            <p:spPr>
              <a:xfrm>
                <a:off x="636" y="266"/>
                <a:ext cx="272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624" name="Text Box 8"/>
              <p:cNvSpPr txBox="1"/>
              <p:nvPr/>
            </p:nvSpPr>
            <p:spPr>
              <a:xfrm>
                <a:off x="785" y="12"/>
                <a:ext cx="2485" cy="250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a1    a2     a3…………………….an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625" name="Line 9"/>
              <p:cNvSpPr/>
              <p:nvPr/>
            </p:nvSpPr>
            <p:spPr>
              <a:xfrm flipH="1">
                <a:off x="3274" y="137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26" name="Line 10"/>
              <p:cNvSpPr/>
              <p:nvPr/>
            </p:nvSpPr>
            <p:spPr>
              <a:xfrm flipH="1">
                <a:off x="429" y="137"/>
                <a:ext cx="300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27" name="Text Box 11"/>
              <p:cNvSpPr txBox="1"/>
              <p:nvPr/>
            </p:nvSpPr>
            <p:spPr>
              <a:xfrm>
                <a:off x="3534" y="24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入队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628" name="Text Box 12"/>
              <p:cNvSpPr txBox="1"/>
              <p:nvPr/>
            </p:nvSpPr>
            <p:spPr>
              <a:xfrm>
                <a:off x="0" y="0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出队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629" name="Line 13"/>
              <p:cNvSpPr/>
              <p:nvPr/>
            </p:nvSpPr>
            <p:spPr>
              <a:xfrm flipV="1">
                <a:off x="907" y="270"/>
                <a:ext cx="0" cy="22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30" name="Line 14"/>
              <p:cNvSpPr/>
              <p:nvPr/>
            </p:nvSpPr>
            <p:spPr>
              <a:xfrm flipV="1">
                <a:off x="3018" y="270"/>
                <a:ext cx="0" cy="21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31" name="Text Box 15"/>
              <p:cNvSpPr txBox="1"/>
              <p:nvPr/>
            </p:nvSpPr>
            <p:spPr>
              <a:xfrm>
                <a:off x="659" y="411"/>
                <a:ext cx="49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front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632" name="Text Box 16"/>
              <p:cNvSpPr txBox="1"/>
              <p:nvPr/>
            </p:nvSpPr>
            <p:spPr>
              <a:xfrm>
                <a:off x="2835" y="412"/>
                <a:ext cx="41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rear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633" name="AutoShape 17"/>
            <p:cNvSpPr/>
            <p:nvPr/>
          </p:nvSpPr>
          <p:spPr>
            <a:xfrm>
              <a:off x="1172" y="601"/>
              <a:ext cx="1735" cy="252"/>
            </a:xfrm>
            <a:prstGeom prst="wedgeRectCallout">
              <a:avLst>
                <a:gd name="adj1" fmla="val -3250"/>
                <a:gd name="adj2" fmla="val -177736"/>
              </a:avLst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Q=(a1,a2,……,an)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59" name="Rectangle 18"/>
          <p:cNvSpPr/>
          <p:nvPr/>
        </p:nvSpPr>
        <p:spPr>
          <a:xfrm>
            <a:off x="467836" y="3749171"/>
            <a:ext cx="2655888" cy="3984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74955" lvl="1" eaLnBrk="1" hangingPunct="1">
              <a:spcBef>
                <a:spcPts val="500"/>
              </a:spcBef>
              <a:buClr>
                <a:schemeClr val="accent2"/>
              </a:buClr>
              <a:buSzPct val="76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双端队列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745806" y="4595653"/>
            <a:ext cx="6284913" cy="1208088"/>
            <a:chOff x="0" y="0"/>
            <a:chExt cx="3959" cy="761"/>
          </a:xfrm>
        </p:grpSpPr>
        <p:sp>
          <p:nvSpPr>
            <p:cNvPr id="111636" name="Line 20"/>
            <p:cNvSpPr/>
            <p:nvPr/>
          </p:nvSpPr>
          <p:spPr>
            <a:xfrm>
              <a:off x="577" y="100"/>
              <a:ext cx="272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7" name="Line 21"/>
            <p:cNvSpPr/>
            <p:nvPr/>
          </p:nvSpPr>
          <p:spPr>
            <a:xfrm>
              <a:off x="584" y="363"/>
              <a:ext cx="272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8" name="Text Box 22"/>
            <p:cNvSpPr txBox="1"/>
            <p:nvPr/>
          </p:nvSpPr>
          <p:spPr>
            <a:xfrm>
              <a:off x="733" y="109"/>
              <a:ext cx="24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a1    a2     a3…………………….an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639" name="Line 23"/>
            <p:cNvSpPr/>
            <p:nvPr/>
          </p:nvSpPr>
          <p:spPr>
            <a:xfrm flipV="1">
              <a:off x="855" y="367"/>
              <a:ext cx="0" cy="22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0" name="Line 24"/>
            <p:cNvSpPr/>
            <p:nvPr/>
          </p:nvSpPr>
          <p:spPr>
            <a:xfrm flipV="1">
              <a:off x="2966" y="367"/>
              <a:ext cx="0" cy="21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1" name="Text Box 25"/>
            <p:cNvSpPr txBox="1"/>
            <p:nvPr/>
          </p:nvSpPr>
          <p:spPr>
            <a:xfrm>
              <a:off x="669" y="508"/>
              <a:ext cx="37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642" name="Text Box 26"/>
            <p:cNvSpPr txBox="1"/>
            <p:nvPr/>
          </p:nvSpPr>
          <p:spPr>
            <a:xfrm>
              <a:off x="2805" y="509"/>
              <a:ext cx="373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643" name="Group 28"/>
            <p:cNvGrpSpPr/>
            <p:nvPr/>
          </p:nvGrpSpPr>
          <p:grpSpPr>
            <a:xfrm>
              <a:off x="3233" y="4"/>
              <a:ext cx="726" cy="445"/>
              <a:chOff x="0" y="0"/>
              <a:chExt cx="726" cy="445"/>
            </a:xfrm>
          </p:grpSpPr>
          <p:sp>
            <p:nvSpPr>
              <p:cNvPr id="111644" name="Line 28"/>
              <p:cNvSpPr/>
              <p:nvPr/>
            </p:nvSpPr>
            <p:spPr>
              <a:xfrm flipH="1">
                <a:off x="0" y="308"/>
                <a:ext cx="28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45" name="Text Box 29"/>
              <p:cNvSpPr txBox="1"/>
              <p:nvPr/>
            </p:nvSpPr>
            <p:spPr>
              <a:xfrm>
                <a:off x="260" y="195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入队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646" name="Line 30"/>
              <p:cNvSpPr/>
              <p:nvPr/>
            </p:nvSpPr>
            <p:spPr>
              <a:xfrm>
                <a:off x="15" y="167"/>
                <a:ext cx="300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1647" name="Text Box 31"/>
              <p:cNvSpPr txBox="1"/>
              <p:nvPr/>
            </p:nvSpPr>
            <p:spPr>
              <a:xfrm>
                <a:off x="290" y="0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出队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648" name="Line 32"/>
            <p:cNvSpPr/>
            <p:nvPr/>
          </p:nvSpPr>
          <p:spPr>
            <a:xfrm flipH="1">
              <a:off x="385" y="308"/>
              <a:ext cx="28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49" name="Text Box 33"/>
            <p:cNvSpPr txBox="1"/>
            <p:nvPr/>
          </p:nvSpPr>
          <p:spPr>
            <a:xfrm>
              <a:off x="0" y="195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650" name="Line 34"/>
            <p:cNvSpPr/>
            <p:nvPr/>
          </p:nvSpPr>
          <p:spPr>
            <a:xfrm>
              <a:off x="400" y="167"/>
              <a:ext cx="3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51" name="Text Box 35"/>
            <p:cNvSpPr txBox="1"/>
            <p:nvPr/>
          </p:nvSpPr>
          <p:spPr>
            <a:xfrm>
              <a:off x="30" y="0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49580" y="449580"/>
            <a:ext cx="10681335" cy="416560"/>
          </a:xfrm>
        </p:spPr>
        <p:txBody>
          <a:bodyPr>
            <a:normAutofit fontScale="90000"/>
          </a:bodyPr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队列的应用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531620"/>
            <a:ext cx="417195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49580" y="635000"/>
            <a:ext cx="10681335" cy="416560"/>
          </a:xfrm>
        </p:spPr>
        <p:txBody>
          <a:bodyPr>
            <a:normAutofit fontScale="90000"/>
          </a:bodyPr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队列的应用</a:t>
            </a:r>
            <a:endParaRPr lang="zh-CN" altLang="en-US" dirty="0"/>
          </a:p>
        </p:txBody>
      </p:sp>
      <p:grpSp>
        <p:nvGrpSpPr>
          <p:cNvPr id="148482" name="Group 3"/>
          <p:cNvGrpSpPr/>
          <p:nvPr/>
        </p:nvGrpSpPr>
        <p:grpSpPr>
          <a:xfrm>
            <a:off x="2145665" y="1623855"/>
            <a:ext cx="3657600" cy="4343400"/>
            <a:chOff x="0" y="0"/>
            <a:chExt cx="2304" cy="2736"/>
          </a:xfrm>
        </p:grpSpPr>
        <p:sp>
          <p:nvSpPr>
            <p:cNvPr id="148483" name="Oval 3"/>
            <p:cNvSpPr/>
            <p:nvPr/>
          </p:nvSpPr>
          <p:spPr>
            <a:xfrm>
              <a:off x="768" y="0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4" name="Oval 4"/>
            <p:cNvSpPr/>
            <p:nvPr/>
          </p:nvSpPr>
          <p:spPr>
            <a:xfrm>
              <a:off x="0" y="5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5" name="Oval 5"/>
            <p:cNvSpPr/>
            <p:nvPr/>
          </p:nvSpPr>
          <p:spPr>
            <a:xfrm>
              <a:off x="432" y="11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6" name="Oval 6"/>
            <p:cNvSpPr/>
            <p:nvPr/>
          </p:nvSpPr>
          <p:spPr>
            <a:xfrm>
              <a:off x="144" y="17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7" name="Oval 7"/>
            <p:cNvSpPr/>
            <p:nvPr/>
          </p:nvSpPr>
          <p:spPr>
            <a:xfrm>
              <a:off x="1536" y="57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8" name="Oval 8"/>
            <p:cNvSpPr/>
            <p:nvPr/>
          </p:nvSpPr>
          <p:spPr>
            <a:xfrm>
              <a:off x="1968" y="11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89" name="Oval 9"/>
            <p:cNvSpPr/>
            <p:nvPr/>
          </p:nvSpPr>
          <p:spPr>
            <a:xfrm>
              <a:off x="1536" y="172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0" name="Oval 10"/>
            <p:cNvSpPr/>
            <p:nvPr/>
          </p:nvSpPr>
          <p:spPr>
            <a:xfrm>
              <a:off x="1200" y="23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1" name="Oval 11"/>
            <p:cNvSpPr/>
            <p:nvPr/>
          </p:nvSpPr>
          <p:spPr>
            <a:xfrm>
              <a:off x="1872" y="235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492" name="Line 12"/>
            <p:cNvSpPr/>
            <p:nvPr/>
          </p:nvSpPr>
          <p:spPr>
            <a:xfrm flipH="1">
              <a:off x="192" y="192"/>
              <a:ext cx="576" cy="384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3" name="Line 13"/>
            <p:cNvSpPr/>
            <p:nvPr/>
          </p:nvSpPr>
          <p:spPr>
            <a:xfrm>
              <a:off x="336" y="768"/>
              <a:ext cx="240" cy="384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4" name="Line 14"/>
            <p:cNvSpPr/>
            <p:nvPr/>
          </p:nvSpPr>
          <p:spPr>
            <a:xfrm flipH="1">
              <a:off x="336" y="1344"/>
              <a:ext cx="96" cy="43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5" name="Line 15"/>
            <p:cNvSpPr/>
            <p:nvPr/>
          </p:nvSpPr>
          <p:spPr>
            <a:xfrm>
              <a:off x="1104" y="192"/>
              <a:ext cx="624" cy="384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6" name="Line 16"/>
            <p:cNvSpPr/>
            <p:nvPr/>
          </p:nvSpPr>
          <p:spPr>
            <a:xfrm>
              <a:off x="1872" y="768"/>
              <a:ext cx="240" cy="384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7" name="Line 17"/>
            <p:cNvSpPr/>
            <p:nvPr/>
          </p:nvSpPr>
          <p:spPr>
            <a:xfrm flipH="1">
              <a:off x="1728" y="1344"/>
              <a:ext cx="240" cy="384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8" name="Line 18"/>
            <p:cNvSpPr/>
            <p:nvPr/>
          </p:nvSpPr>
          <p:spPr>
            <a:xfrm flipH="1">
              <a:off x="1344" y="1920"/>
              <a:ext cx="192" cy="43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8499" name="Line 19"/>
            <p:cNvSpPr/>
            <p:nvPr/>
          </p:nvSpPr>
          <p:spPr>
            <a:xfrm>
              <a:off x="1872" y="1920"/>
              <a:ext cx="192" cy="432"/>
            </a:xfrm>
            <a:prstGeom prst="line">
              <a:avLst/>
            </a:prstGeom>
            <a:ln w="28575" cap="sq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91783"/>
            <a:ext cx="10681335" cy="41656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04240" y="1147445"/>
            <a:ext cx="7247890" cy="363093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创建队列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CreateQueue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清空队列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ClearQueue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(Q)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判断队列空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EmptyQueue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(Q)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判断队列满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FullQueue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(Q)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入队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(Q , x)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40000"/>
              </a:lnSpc>
            </a:pPr>
            <a:r>
              <a:rPr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出队</a:t>
            </a:r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：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DeQueue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(Q)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722" y="389890"/>
            <a:ext cx="10681335" cy="416560"/>
          </a:xfrm>
        </p:spPr>
        <p:txBody>
          <a:bodyPr/>
          <a:lstStyle/>
          <a:p>
            <a:r>
              <a:rPr sz="4400" b="0" dirty="0">
                <a:solidFill>
                  <a:srgbClr val="01E1EF"/>
                </a:solidFill>
              </a:rPr>
              <a:t>顺序队列</a:t>
            </a:r>
            <a:endParaRPr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1475" y="1377315"/>
            <a:ext cx="8616315" cy="388239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typedef  int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;    /*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定义队列中数据元素的数据类型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ct val="17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#define  N  64	    /*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定义队列的容量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ct val="17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typedef  struct {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3" indent="0" eaLnBrk="1" hangingPunct="1">
              <a:lnSpc>
                <a:spcPct val="170000"/>
              </a:lnSpc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data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data[N] ;   /*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用数组作为队列的储存空间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3" indent="0" eaLnBrk="1" hangingPunct="1">
              <a:lnSpc>
                <a:spcPct val="17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int 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front, rear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;     /*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指示队头位置和队尾位置的指针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eaLnBrk="1" hangingPunct="1">
              <a:lnSpc>
                <a:spcPct val="17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sequeue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_t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; 	     /*</a:t>
            </a:r>
            <a:r>
              <a:rPr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顺序队列类型定义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256859"/>
            <a:ext cx="10681335" cy="416560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4840" y="281622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队列演示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队列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0874" y="1393189"/>
            <a:ext cx="7920880" cy="4546441"/>
          </a:xfrm>
        </p:spPr>
        <p:txBody>
          <a:bodyPr/>
          <a:lstStyle/>
          <a:p>
            <a:pPr lvl="1" eaLnBrk="1" hangingPunct="1">
              <a:lnSpc>
                <a:spcPct val="190000"/>
              </a:lnSpc>
            </a:pPr>
            <a:r>
              <a:rPr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规定：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front</a:t>
            </a:r>
            <a:r>
              <a:rPr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指向队头元素的位置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rear</a:t>
            </a:r>
            <a:r>
              <a:rPr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指向队尾元素的下一个位置</a:t>
            </a:r>
            <a:r>
              <a:rPr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90000"/>
              </a:lnSpc>
            </a:pPr>
            <a:r>
              <a:rPr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在队列操作过程中，为了提高效率，以调整指针代替队列元素的移动，并将数组作为循环队列的操作空间</a:t>
            </a:r>
            <a:r>
              <a:rPr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90000"/>
              </a:lnSpc>
            </a:pPr>
            <a:r>
              <a:rPr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为区别空队和满队，满队元素个数比数组元素个数少一个</a:t>
            </a:r>
            <a:r>
              <a:rPr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90000"/>
              </a:lnSpc>
            </a:pPr>
            <a:endParaRPr lang="zh-CN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质朴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spcBef>
            <a:spcPts val="600"/>
          </a:spcBef>
          <a:spcAft>
            <a:spcPct val="0"/>
          </a:spcAft>
          <a:buClr>
            <a:schemeClr val="accent1"/>
          </a:buClr>
          <a:buSzPct val="76000"/>
          <a:buFont typeface="Wingdings 3" panose="05040102010807070707" pitchFamily="18" charset="2"/>
          <a:buNone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华清远见PPT模板（宽屏）-移动互联网学院20160413</Template>
  <TotalTime>0</TotalTime>
  <Words>1092</Words>
  <Application>WPS 演示</Application>
  <PresentationFormat>宽屏</PresentationFormat>
  <Paragraphs>135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Wingdings 3</vt:lpstr>
      <vt:lpstr>微软雅黑</vt:lpstr>
      <vt:lpstr>华文细黑</vt:lpstr>
      <vt:lpstr>Calibri</vt:lpstr>
      <vt:lpstr>方正兰亭粗黑_GBK</vt:lpstr>
      <vt:lpstr>黑体</vt:lpstr>
      <vt:lpstr>Microsoft YaHei UI</vt:lpstr>
      <vt:lpstr>Times New Roman</vt:lpstr>
      <vt:lpstr>AR PL UMing CN</vt:lpstr>
      <vt:lpstr>Calibri</vt:lpstr>
      <vt:lpstr>Arial Unicode MS</vt:lpstr>
      <vt:lpstr>Segoe Print</vt:lpstr>
      <vt:lpstr>1_华清远见PPT模板（宽屏）-华清远见教育集团</vt:lpstr>
      <vt:lpstr>Office 主题</vt:lpstr>
      <vt:lpstr>质朴</vt:lpstr>
      <vt:lpstr>PowerPoint 演示文稿</vt:lpstr>
      <vt:lpstr>队列</vt:lpstr>
      <vt:lpstr>队列</vt:lpstr>
      <vt:lpstr>队列的应用</vt:lpstr>
      <vt:lpstr>队列的应用</vt:lpstr>
      <vt:lpstr>队列</vt:lpstr>
      <vt:lpstr>顺序队列</vt:lpstr>
      <vt:lpstr>队列</vt:lpstr>
      <vt:lpstr>队列</vt:lpstr>
      <vt:lpstr>队列</vt:lpstr>
      <vt:lpstr>队列</vt:lpstr>
      <vt:lpstr>队列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flm</cp:lastModifiedBy>
  <cp:revision>1107</cp:revision>
  <cp:lastPrinted>2011-09-16T06:19:00Z</cp:lastPrinted>
  <dcterms:created xsi:type="dcterms:W3CDTF">2016-04-14T04:36:00Z</dcterms:created>
  <dcterms:modified xsi:type="dcterms:W3CDTF">2019-09-24T04:08:43Z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