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73F263-4A6E-4A71-87F1-B1C4567143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A55899-7070-4900-AFDE-919DAC902F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E8F3CF-738B-4DDC-B410-2B5A13D773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60C1CE-F6F5-4949-B090-DB88CF8FF8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0828AD-D1CF-441D-A2B0-C454025A44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37FCF6-0E66-4EF0-BF28-0874BE1746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8103EE-CED2-439D-97A1-82BC8FF5DA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11A8A6-89A9-438A-9069-3C21023479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542A0F-F9A1-4FAD-BB93-EAD5B0F4AC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ED0590-8A9C-44E2-B3D7-42285DC0E9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C823B3-336A-4EF1-B707-E06650EEEC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AB3DC9-ED29-4D83-BEE0-94427530FA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237011-7625-482F-B529-31B9822A7D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97ADB9-F9A6-4DD0-A478-1886ED5964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02B553-BDD9-4FE6-A104-4C7D156930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F9A561-E121-4166-975B-9E50327D49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7C7EA3-9518-4864-BCAD-388F0853DA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3914F8-761B-4772-B113-CA8F7C3BF3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419BB9-0181-489A-B5B3-FA2122217B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A4555D-51A5-4B79-8FBA-86EF851879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DC04C8-E22A-4BE0-8C6A-2A3C6C0EEA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CE451E-DEFB-4099-8CD2-7E585B8DFE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2C208C-1EBD-45B4-9BD6-AF53A6C296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60E329-1D8E-417D-B0AC-BD933FFEAF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062E26-CA86-47A0-A180-952D332338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F047E1-F19C-42CA-BE50-355693DD59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AE7444-61BB-4999-BA08-86707BC426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C06A45-F8CF-4A7C-8C1F-CCCA09232C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380499-B7BA-474E-9967-FBE6A7F8AB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C72AA2-DDDA-44E3-89AD-4A47B74A43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3F2999-9EEA-4141-BD7D-8404173467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6C13DF-75F3-406B-8CC7-5257084ACE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D530BC-CD10-4E13-8854-292AB977CF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610F44-F9B3-4577-BA33-F5E256AB31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86CD59-8F35-47EE-9859-FF5F5C5630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B1C3EC-B8E5-4FB8-B2C3-ED06CB2ECF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9402764F-1776-458A-AE38-7217E78CB35D}" type="slidenum">
              <a:rPr b="0" lang="en-US" sz="2400" spc="-1" strike="noStrike">
                <a:latin typeface="Times New Roman"/>
              </a:rPr>
              <a:t>7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D16520B3-8EB2-4B03-9DB8-3AA4F91959D2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AA375B34-D9B8-4A0D-815C-3E3A1529F21A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71960" y="821160"/>
            <a:ext cx="8436960" cy="17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Student </a:t>
            </a:r>
            <a:r>
              <a:rPr b="1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Dropout </a:t>
            </a:r>
            <a:r>
              <a:rPr b="1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Prediction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81760" y="5360760"/>
            <a:ext cx="11026440" cy="8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Verdana"/>
                <a:ea typeface="Verdana"/>
              </a:rPr>
              <a:t>Jack Xin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1</a:t>
            </a:r>
            <a:endParaRPr b="0" lang="en-US" sz="2400" spc="-1" strike="noStrike">
              <a:latin typeface="Times New Roman"/>
            </a:endParaRPr>
          </a:p>
        </p:txBody>
      </p:sp>
      <p:pic>
        <p:nvPicPr>
          <p:cNvPr id="126" name="Image 5" descr=""/>
          <p:cNvPicPr/>
          <p:nvPr/>
        </p:nvPicPr>
        <p:blipFill>
          <a:blip r:embed="rId1"/>
          <a:stretch/>
        </p:blipFill>
        <p:spPr>
          <a:xfrm>
            <a:off x="19080" y="457200"/>
            <a:ext cx="3356280" cy="335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re 1"/>
          <p:cNvSpPr/>
          <p:nvPr/>
        </p:nvSpPr>
        <p:spPr>
          <a:xfrm>
            <a:off x="838080" y="365040"/>
            <a:ext cx="1051416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Step 4: Apply your model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68" name=""/>
          <p:cNvGraphicFramePr/>
          <p:nvPr/>
        </p:nvGraphicFramePr>
        <p:xfrm>
          <a:off x="1371600" y="1292760"/>
          <a:ext cx="8457840" cy="4319280"/>
        </p:xfrm>
        <a:graphic>
          <a:graphicData uri="http://schemas.openxmlformats.org/drawingml/2006/table">
            <a:tbl>
              <a:tblPr/>
              <a:tblGrid>
                <a:gridCol w="4228200"/>
                <a:gridCol w="4230000"/>
              </a:tblGrid>
              <a:tr h="719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BE" sz="2000" spc="-1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</a:rPr>
                        <a:t>Model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BE" sz="2000" spc="-1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</a:rPr>
                        <a:t>Accuracy Score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19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Ensemble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0.7356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19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Random Forest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0.6957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19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AdaBoosting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0.7304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19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Stochastic GradientBoosting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0.7750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21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Multi-layer Perception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0.7394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F240B6-D098-4537-A09A-451E93F26AF2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re 2"/>
          <p:cNvSpPr/>
          <p:nvPr/>
        </p:nvSpPr>
        <p:spPr>
          <a:xfrm>
            <a:off x="838080" y="365040"/>
            <a:ext cx="1051416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Step 5: Avoid Overfitting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70" name=""/>
          <p:cNvGraphicFramePr/>
          <p:nvPr/>
        </p:nvGraphicFramePr>
        <p:xfrm>
          <a:off x="1767600" y="2048760"/>
          <a:ext cx="8457840" cy="4319280"/>
        </p:xfrm>
        <a:graphic>
          <a:graphicData uri="http://schemas.openxmlformats.org/drawingml/2006/table">
            <a:tbl>
              <a:tblPr/>
              <a:tblGrid>
                <a:gridCol w="4228200"/>
                <a:gridCol w="4230000"/>
              </a:tblGrid>
              <a:tr h="71964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BE" sz="2000" spc="-1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</a:rPr>
                        <a:t>ROC_AUC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19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Times New Roman"/>
                        </a:rPr>
                        <a:t>Train set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Times New Roman"/>
                        </a:rPr>
                        <a:t>0.9211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19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Times New Roman"/>
                        </a:rPr>
                        <a:t>Validation set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Times New Roman"/>
                        </a:rPr>
                        <a:t>0.8364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1964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19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Times New Roman"/>
                        </a:rPr>
                        <a:t>Train set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Times New Roman"/>
                        </a:rPr>
                        <a:t>0.8604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21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Times New Roman"/>
                        </a:rPr>
                        <a:t>Validation set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Times New Roman"/>
                        </a:rPr>
                        <a:t>0.8364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171" name="Rectangle : coins arrondis 2"/>
          <p:cNvSpPr/>
          <p:nvPr/>
        </p:nvSpPr>
        <p:spPr>
          <a:xfrm>
            <a:off x="838080" y="1237680"/>
            <a:ext cx="10514160" cy="590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Verdana Pro Black"/>
                <a:ea typeface="Verdana"/>
              </a:rPr>
              <a:t>Check ROC_AUC value to make sure no overfitting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5E3B46-E86D-411E-8124-8921FEC33061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re 1"/>
          <p:cNvSpPr/>
          <p:nvPr/>
        </p:nvSpPr>
        <p:spPr>
          <a:xfrm>
            <a:off x="838080" y="365040"/>
            <a:ext cx="1051416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Step 6: HyperParameters Tuning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377640" y="2514960"/>
            <a:ext cx="11501640" cy="25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Max_depth: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Max_features: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0.6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N_estimators: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30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Subsample: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0.9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852A6D-004A-4F01-9BD7-539D55365D3B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76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Mission &amp; </a:t>
            </a: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initial </a:t>
            </a: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dataset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2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129" name="Rectangle : coins arrondis 14"/>
          <p:cNvSpPr/>
          <p:nvPr/>
        </p:nvSpPr>
        <p:spPr>
          <a:xfrm>
            <a:off x="838080" y="1237680"/>
            <a:ext cx="10514160" cy="23148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Verdana Pro Black"/>
                <a:ea typeface="Verdana"/>
              </a:rPr>
              <a:t>Build Machine Learning Model for dropout classification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Rectangle : coins arrondis 16"/>
          <p:cNvSpPr/>
          <p:nvPr/>
        </p:nvSpPr>
        <p:spPr>
          <a:xfrm>
            <a:off x="852120" y="3858120"/>
            <a:ext cx="10514160" cy="24966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Verdana Pro Black"/>
                <a:ea typeface="DejaVu Sans"/>
              </a:rPr>
              <a:t>Initial dataset </a:t>
            </a:r>
            <a:r>
              <a:rPr b="0" lang="en-GB" sz="2400" spc="-1" strike="noStrike">
                <a:solidFill>
                  <a:srgbClr val="000000"/>
                </a:solidFill>
                <a:latin typeface="Verdana"/>
                <a:ea typeface="Verdana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from Kaggle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latin typeface="Verdana"/>
                <a:ea typeface="Verdana"/>
              </a:rPr>
              <a:t>Pre-processed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Rectangle : coins arrondis 7"/>
          <p:cNvSpPr/>
          <p:nvPr/>
        </p:nvSpPr>
        <p:spPr>
          <a:xfrm>
            <a:off x="8323920" y="4835880"/>
            <a:ext cx="2840040" cy="12715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Verdana Pro Black"/>
                <a:ea typeface="DejaVu Sans"/>
              </a:rPr>
              <a:t>2,476 rows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Verdana Pro Black"/>
                <a:ea typeface="DejaVu Sans"/>
              </a:rPr>
              <a:t>x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DejaVu Sans"/>
              </a:rPr>
              <a:t>36</a:t>
            </a:r>
            <a:r>
              <a:rPr b="0" lang="en-GB" sz="2400" spc="-1" strike="noStrike">
                <a:solidFill>
                  <a:srgbClr val="000000"/>
                </a:solidFill>
                <a:latin typeface="Verdana Pro Black"/>
                <a:ea typeface="DejaVu Sans"/>
              </a:rPr>
              <a:t> columns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Num" idx="12"/>
          </p:nvPr>
        </p:nvSpPr>
        <p:spPr>
          <a:xfrm>
            <a:off x="8610480" y="654480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3" name="Titre 1"/>
          <p:cNvSpPr/>
          <p:nvPr/>
        </p:nvSpPr>
        <p:spPr>
          <a:xfrm>
            <a:off x="838080" y="365040"/>
            <a:ext cx="1051416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Step 1: Data cleaning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Rectangle : coins arrondis 15"/>
          <p:cNvSpPr/>
          <p:nvPr/>
        </p:nvSpPr>
        <p:spPr>
          <a:xfrm>
            <a:off x="388080" y="1108440"/>
            <a:ext cx="2986200" cy="940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Duplicates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Rectangle : coins arrondis 15"/>
          <p:cNvSpPr/>
          <p:nvPr/>
        </p:nvSpPr>
        <p:spPr>
          <a:xfrm>
            <a:off x="388080" y="5612040"/>
            <a:ext cx="2986200" cy="940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Features with strong correlation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Rectangle : coins arrondis 15"/>
          <p:cNvSpPr/>
          <p:nvPr/>
        </p:nvSpPr>
        <p:spPr>
          <a:xfrm>
            <a:off x="388080" y="4484520"/>
            <a:ext cx="2986200" cy="940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Features selection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Rectangle : coins arrondis 15"/>
          <p:cNvSpPr/>
          <p:nvPr/>
        </p:nvSpPr>
        <p:spPr>
          <a:xfrm>
            <a:off x="388080" y="3357000"/>
            <a:ext cx="2986200" cy="940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Categorical data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8" name="Rectangle : coins arrondis 15"/>
          <p:cNvSpPr/>
          <p:nvPr/>
        </p:nvSpPr>
        <p:spPr>
          <a:xfrm>
            <a:off x="388080" y="2229480"/>
            <a:ext cx="2986200" cy="940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Missing &amp; “Not a number” values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Espace réservé du contenu 2"/>
          <p:cNvSpPr/>
          <p:nvPr/>
        </p:nvSpPr>
        <p:spPr>
          <a:xfrm>
            <a:off x="3502080" y="1108440"/>
            <a:ext cx="785052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Remove remaining duplicates (if any)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0" name="Espace réservé du contenu 2"/>
          <p:cNvSpPr/>
          <p:nvPr/>
        </p:nvSpPr>
        <p:spPr>
          <a:xfrm>
            <a:off x="3502080" y="2229480"/>
            <a:ext cx="785052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Espace réservé du contenu 2"/>
          <p:cNvSpPr/>
          <p:nvPr/>
        </p:nvSpPr>
        <p:spPr>
          <a:xfrm>
            <a:off x="3502080" y="3357000"/>
            <a:ext cx="785052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All in numerical values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2" name="Espace réservé du contenu 2"/>
          <p:cNvSpPr/>
          <p:nvPr/>
        </p:nvSpPr>
        <p:spPr>
          <a:xfrm>
            <a:off x="3502080" y="4484520"/>
            <a:ext cx="785052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Only ID is not selected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3" name="Espace réservé du contenu 2"/>
          <p:cNvSpPr/>
          <p:nvPr/>
        </p:nvSpPr>
        <p:spPr>
          <a:xfrm>
            <a:off x="3502080" y="5612040"/>
            <a:ext cx="785052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Remove features too strongly correlated with each other (inter-collinearity) (PCA)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980000" y="18720"/>
            <a:ext cx="8296560" cy="68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980000" y="360"/>
            <a:ext cx="8296560" cy="68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"/>
          <p:cNvGraphicFramePr/>
          <p:nvPr/>
        </p:nvGraphicFramePr>
        <p:xfrm>
          <a:off x="457200" y="32760"/>
          <a:ext cx="11429280" cy="6829200"/>
        </p:xfrm>
        <a:graphic>
          <a:graphicData uri="http://schemas.openxmlformats.org/drawingml/2006/table">
            <a:tbl>
              <a:tblPr/>
              <a:tblGrid>
                <a:gridCol w="3735720"/>
                <a:gridCol w="4068720"/>
                <a:gridCol w="3625200"/>
              </a:tblGrid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Feature1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Feature2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Corr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International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Nacionality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0.9, Delete International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(enrolled)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(credited)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  <a:ea typeface="Noto Sans CJK SC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 sem (credited)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  <a:ea typeface="Noto Sans CJK SC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 sem (credited)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(approved)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(enrolled)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(enrolled)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(enrolled)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(evaluations)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(evaluations)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  <a:ea typeface="Noto Sans CJK SC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 sem (approved)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(approved)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2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(grade)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(grade)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(grade)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  <a:ea typeface="Noto Sans CJK SC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 sem  (approved)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re 3"/>
          <p:cNvSpPr/>
          <p:nvPr/>
        </p:nvSpPr>
        <p:spPr>
          <a:xfrm>
            <a:off x="838080" y="365040"/>
            <a:ext cx="1051416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Principal </a:t>
            </a: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Component </a:t>
            </a: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Analysis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8" name="Espace réservé du contenu 3"/>
          <p:cNvSpPr/>
          <p:nvPr/>
        </p:nvSpPr>
        <p:spPr>
          <a:xfrm>
            <a:off x="838080" y="1886760"/>
            <a:ext cx="10514160" cy="266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791760" y="1248120"/>
            <a:ext cx="5400360" cy="378108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1838520" y="5391360"/>
            <a:ext cx="3876480" cy="100944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6505920" y="5229720"/>
            <a:ext cx="4009680" cy="117108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4"/>
          <a:stretch/>
        </p:blipFill>
        <p:spPr>
          <a:xfrm>
            <a:off x="1800720" y="2257920"/>
            <a:ext cx="4142880" cy="18568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C37D35-4575-4B12-99CD-211A4BF15D00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re 1"/>
          <p:cNvSpPr/>
          <p:nvPr/>
        </p:nvSpPr>
        <p:spPr>
          <a:xfrm>
            <a:off x="838080" y="365040"/>
            <a:ext cx="1051416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Step 2: Data formatting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4" name="Espace réservé du contenu 2"/>
          <p:cNvSpPr/>
          <p:nvPr/>
        </p:nvSpPr>
        <p:spPr>
          <a:xfrm>
            <a:off x="838080" y="1357560"/>
            <a:ext cx="10514160" cy="19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5" name="Group 13"/>
          <p:cNvGrpSpPr/>
          <p:nvPr/>
        </p:nvGrpSpPr>
        <p:grpSpPr>
          <a:xfrm>
            <a:off x="383400" y="1854000"/>
            <a:ext cx="11539440" cy="4555800"/>
            <a:chOff x="383400" y="1854000"/>
            <a:chExt cx="11539440" cy="4555800"/>
          </a:xfrm>
        </p:grpSpPr>
        <p:sp>
          <p:nvSpPr>
            <p:cNvPr id="156" name="Rectangle : coins arrondis 3"/>
            <p:cNvSpPr/>
            <p:nvPr/>
          </p:nvSpPr>
          <p:spPr>
            <a:xfrm>
              <a:off x="383400" y="3327840"/>
              <a:ext cx="5217120" cy="94068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24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Dataset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7" name="Rectangle : coins arrondis 4"/>
            <p:cNvSpPr/>
            <p:nvPr/>
          </p:nvSpPr>
          <p:spPr>
            <a:xfrm>
              <a:off x="6705720" y="4920120"/>
              <a:ext cx="5217120" cy="94068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24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Testing set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8" name="Connecteur : en angle 24"/>
            <p:cNvSpPr/>
            <p:nvPr/>
          </p:nvSpPr>
          <p:spPr>
            <a:xfrm>
              <a:off x="5601960" y="3682800"/>
              <a:ext cx="1102320" cy="181476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Rectangle : coins arrondis 15"/>
            <p:cNvSpPr/>
            <p:nvPr/>
          </p:nvSpPr>
          <p:spPr>
            <a:xfrm>
              <a:off x="6705720" y="1854000"/>
              <a:ext cx="5217120" cy="94068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24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Training set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0" name="Connecteur : en angle 22"/>
            <p:cNvSpPr/>
            <p:nvPr/>
          </p:nvSpPr>
          <p:spPr>
            <a:xfrm flipV="1">
              <a:off x="5602320" y="2309760"/>
              <a:ext cx="1102320" cy="137052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Espace réservé du contenu 2"/>
            <p:cNvSpPr/>
            <p:nvPr/>
          </p:nvSpPr>
          <p:spPr>
            <a:xfrm>
              <a:off x="7851960" y="5754240"/>
              <a:ext cx="2741760" cy="65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50000"/>
                </a:lnSpc>
                <a:spcBef>
                  <a:spcPts val="1001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(X_test)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2" name="Espace réservé du contenu 2"/>
            <p:cNvSpPr/>
            <p:nvPr/>
          </p:nvSpPr>
          <p:spPr>
            <a:xfrm>
              <a:off x="7851960" y="2668680"/>
              <a:ext cx="2741760" cy="65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50000"/>
                </a:lnSpc>
                <a:spcBef>
                  <a:spcPts val="1001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(X_train, y_train)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3" name="Rectangle : coins arrondis 1"/>
            <p:cNvSpPr/>
            <p:nvPr/>
          </p:nvSpPr>
          <p:spPr>
            <a:xfrm>
              <a:off x="6705360" y="3330360"/>
              <a:ext cx="5217120" cy="94068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24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Validation set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4" name="Espace réservé du contenu 1"/>
            <p:cNvSpPr/>
            <p:nvPr/>
          </p:nvSpPr>
          <p:spPr>
            <a:xfrm>
              <a:off x="6858000" y="4180680"/>
              <a:ext cx="5028120" cy="65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50000"/>
                </a:lnSpc>
                <a:spcBef>
                  <a:spcPts val="1001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(X_validation, y_validation)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BD6BD9-27E6-4BD1-A24C-2D367759FEB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re 1"/>
          <p:cNvSpPr/>
          <p:nvPr/>
        </p:nvSpPr>
        <p:spPr>
          <a:xfrm>
            <a:off x="838080" y="365040"/>
            <a:ext cx="1051416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Step 3: Model selection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6" name="Espace réservé du contenu 2"/>
          <p:cNvSpPr/>
          <p:nvPr/>
        </p:nvSpPr>
        <p:spPr>
          <a:xfrm>
            <a:off x="838080" y="1886760"/>
            <a:ext cx="10514160" cy="266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Ensemble (Logistic Regression, K Nearest Neighbours, Classification Tree)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Random forests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AdaBoosting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Stochastic GradientBoosting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Multi-layer Perception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13EC4D-4C3D-4533-BAF0-7F6D4D8AD3DA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Application>LibreOffice/7.3.6.2$Linux_X86_64 LibreOffice_project/30$Build-2</Application>
  <AppVersion>15.0000</AppVersion>
  <Words>2027</Words>
  <Paragraphs>217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2022-09-17T06:57:00Z</dcterms:created>
  <dc:creator>Olivier De Timmerman</dc:creator>
  <dc:description/>
  <dc:language>en-US</dc:language>
  <cp:lastModifiedBy/>
  <dcterms:modified xsi:type="dcterms:W3CDTF">2022-11-04T11:25:53Z</dcterms:modified>
  <cp:revision>408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A6D7FACF52A14C5C9A73E23A0CADBA1F</vt:lpwstr>
  </property>
  <property fmtid="{D5CDD505-2E9C-101B-9397-08002B2CF9AE}" pid="3" name="KSOProductBuildVer">
    <vt:lpwstr>2052-11.1.0.12598</vt:lpwstr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