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7A40B1-1B0D-4BED-94A0-0F402F116B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FF1725-DA5C-4519-928F-B4EFD9F1E8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1993BD-C5EF-4541-90E8-0BA90A2D82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FAE1E2-2F34-4260-8EC6-0319918C97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1CEA02-BB02-4BE5-AF0F-DA61803D2F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DF6AD1-5771-4CDC-BD60-F5359B5A71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A4CE29-080D-4207-9D4B-F1964040E2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A8206D-68D3-4DB8-AF45-64160316D2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0DD370-2B01-49F4-AA14-CDC97C729B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4B3DC5-D7A6-40C5-B8C4-EEB21F0B8E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D36B5C-797E-451F-8E8B-3FF623FC0E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329FE0-7E0A-4674-8EF1-DC34C386B4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871A56-E850-45F4-926D-6580B351B6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C551CC-02EA-45C2-A668-81F00D84B4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CB4674-1C70-4DED-818A-577D5D50E3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02DF0A-C291-4D71-9C4A-DE62CCFF8F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461958-3349-4377-8118-04E8F41F9F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4F77C5-4092-4387-A39C-8CBD74E45E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2E7417-E84C-411B-8956-27B25E8A1D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A8D53B-3713-4390-BF8E-64267BAD86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BC944C-9566-4EDB-A1E5-393B7F6808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4938F8-ADE4-4F90-9E79-35AD0B6BC0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7FA7D7-FCA4-4AE6-8E09-1E43137643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4F7796-2E9B-49EC-A588-6CF6E3F14D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297104-01A0-43DE-95E4-5042DC548D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07EBCB-4A1E-4E6E-8DA6-07BF6C63F3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245EDB-16FB-4BEB-8C16-36B91E71BF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D51562-6671-4263-9E5F-EC49215D6B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1BA9B3-507B-440A-8995-AA657F2A83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7DB43B-8579-463E-BE58-7AC100FE15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90CDD8-5BD9-4E18-AB5E-3450D8241C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03565C-5B2F-4EB8-8725-DF4AB140DD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5961E8-D771-4E64-BA74-9B6AA41F94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6614CF-DF51-421F-B993-F1DCE8FB60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4C7E57-6686-425A-A23C-B54A361857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217D32-1BD9-4FA8-AA60-6C194531EF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7C94FBEC-7C71-4AE0-9F1B-E58F884DF520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AD5BEDD7-C399-4347-8615-4E0E6AD0F53D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1FA84F65-7AB5-4040-A4C0-457761FBA5F3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71960" y="821160"/>
            <a:ext cx="843768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Student </a:t>
            </a:r>
            <a:r>
              <a:rPr b="1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Dropout </a:t>
            </a:r>
            <a:r>
              <a:rPr b="1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Prediction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81760" y="5360760"/>
            <a:ext cx="11027160" cy="8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Verdana"/>
              </a:rPr>
              <a:t>Jack Xin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1</a:t>
            </a:r>
            <a:endParaRPr b="0" lang="en-US" sz="2400" spc="-1" strike="noStrike">
              <a:latin typeface="Times New Roman"/>
            </a:endParaRPr>
          </a:p>
        </p:txBody>
      </p:sp>
      <p:pic>
        <p:nvPicPr>
          <p:cNvPr id="126" name="Image 5" descr=""/>
          <p:cNvPicPr/>
          <p:nvPr/>
        </p:nvPicPr>
        <p:blipFill>
          <a:blip r:embed="rId1"/>
          <a:stretch/>
        </p:blipFill>
        <p:spPr>
          <a:xfrm>
            <a:off x="19080" y="457200"/>
            <a:ext cx="3357000" cy="33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re 1"/>
          <p:cNvSpPr/>
          <p:nvPr/>
        </p:nvSpPr>
        <p:spPr>
          <a:xfrm>
            <a:off x="838080" y="365040"/>
            <a:ext cx="105148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5: HyperParameters Tuning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77640" y="2514960"/>
            <a:ext cx="11502360" cy="25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Max_depth: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Max_features: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0.8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N_estimators: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200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Subsample: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0.7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BF7148-B346-412A-B2D0-142FE5BBA8A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Mission &amp; initial dataset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2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129" name="Rectangle : coins arrondis 14"/>
          <p:cNvSpPr/>
          <p:nvPr/>
        </p:nvSpPr>
        <p:spPr>
          <a:xfrm>
            <a:off x="838080" y="1237680"/>
            <a:ext cx="10514880" cy="2315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 Pro Black"/>
                <a:ea typeface="Verdana"/>
              </a:rPr>
              <a:t>Build Machine Learning Model for dropout classification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Rectangle : coins arrondis 16"/>
          <p:cNvSpPr/>
          <p:nvPr/>
        </p:nvSpPr>
        <p:spPr>
          <a:xfrm>
            <a:off x="852120" y="3858120"/>
            <a:ext cx="10514880" cy="2497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Verdana Pro Black"/>
                <a:ea typeface="DejaVu Sans"/>
              </a:rPr>
              <a:t>Initial dataset </a:t>
            </a: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from Kaggle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Verdana"/>
              </a:rPr>
              <a:t>Pre-processed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Rectangle : coins arrondis 7"/>
          <p:cNvSpPr/>
          <p:nvPr/>
        </p:nvSpPr>
        <p:spPr>
          <a:xfrm>
            <a:off x="8323920" y="4835880"/>
            <a:ext cx="2840760" cy="1272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Verdana Pro Black"/>
                <a:ea typeface="DejaVu Sans"/>
              </a:rPr>
              <a:t>2,476 rows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Verdana Pro Black"/>
                <a:ea typeface="DejaVu Sans"/>
              </a:rPr>
              <a:t>x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DejaVu Sans"/>
              </a:rPr>
              <a:t>36</a:t>
            </a:r>
            <a:r>
              <a:rPr b="0" lang="en-GB" sz="2400" spc="-1" strike="noStrike">
                <a:solidFill>
                  <a:srgbClr val="000000"/>
                </a:solidFill>
                <a:latin typeface="Verdana Pro Black"/>
                <a:ea typeface="DejaVu Sans"/>
              </a:rPr>
              <a:t> columns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Num" idx="12"/>
          </p:nvPr>
        </p:nvSpPr>
        <p:spPr>
          <a:xfrm>
            <a:off x="8610480" y="65448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3" name="Titre 1"/>
          <p:cNvSpPr/>
          <p:nvPr/>
        </p:nvSpPr>
        <p:spPr>
          <a:xfrm>
            <a:off x="838080" y="365040"/>
            <a:ext cx="105148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1: Data cleaning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Rectangle : coins arrondis 15"/>
          <p:cNvSpPr/>
          <p:nvPr/>
        </p:nvSpPr>
        <p:spPr>
          <a:xfrm>
            <a:off x="388080" y="1108440"/>
            <a:ext cx="2986920" cy="941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Duplicates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Rectangle : coins arrondis 15"/>
          <p:cNvSpPr/>
          <p:nvPr/>
        </p:nvSpPr>
        <p:spPr>
          <a:xfrm>
            <a:off x="388080" y="5612040"/>
            <a:ext cx="2986920" cy="941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Features with strong correlation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Rectangle : coins arrondis 15"/>
          <p:cNvSpPr/>
          <p:nvPr/>
        </p:nvSpPr>
        <p:spPr>
          <a:xfrm>
            <a:off x="388080" y="4484520"/>
            <a:ext cx="2986920" cy="941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Features selection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Rectangle : coins arrondis 15"/>
          <p:cNvSpPr/>
          <p:nvPr/>
        </p:nvSpPr>
        <p:spPr>
          <a:xfrm>
            <a:off x="388080" y="3357000"/>
            <a:ext cx="2986920" cy="941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Categorical 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8" name="Rectangle : coins arrondis 15"/>
          <p:cNvSpPr/>
          <p:nvPr/>
        </p:nvSpPr>
        <p:spPr>
          <a:xfrm>
            <a:off x="388080" y="2229480"/>
            <a:ext cx="2986920" cy="941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Missing &amp; “Not a number” values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Espace réservé du contenu 2"/>
          <p:cNvSpPr/>
          <p:nvPr/>
        </p:nvSpPr>
        <p:spPr>
          <a:xfrm>
            <a:off x="3502080" y="1108440"/>
            <a:ext cx="785124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Remove remaining duplicates (if any)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0" name="Espace réservé du contenu 2"/>
          <p:cNvSpPr/>
          <p:nvPr/>
        </p:nvSpPr>
        <p:spPr>
          <a:xfrm>
            <a:off x="3502080" y="2229480"/>
            <a:ext cx="785124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Espace réservé du contenu 2"/>
          <p:cNvSpPr/>
          <p:nvPr/>
        </p:nvSpPr>
        <p:spPr>
          <a:xfrm>
            <a:off x="3502080" y="3357000"/>
            <a:ext cx="785124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All in numerical values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" name="Espace réservé du contenu 2"/>
          <p:cNvSpPr/>
          <p:nvPr/>
        </p:nvSpPr>
        <p:spPr>
          <a:xfrm>
            <a:off x="3502080" y="4484520"/>
            <a:ext cx="785124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Only ID is not selected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Espace réservé du contenu 2"/>
          <p:cNvSpPr/>
          <p:nvPr/>
        </p:nvSpPr>
        <p:spPr>
          <a:xfrm>
            <a:off x="3502080" y="5612040"/>
            <a:ext cx="785124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Verdana Pro Black"/>
                <a:ea typeface="Verdana"/>
              </a:rPr>
              <a:t>Remove features too strongly correlated with each other (inter-collinearity) (PCA)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980000" y="18720"/>
            <a:ext cx="829728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980000" y="360"/>
            <a:ext cx="829728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"/>
          <p:cNvGraphicFramePr/>
          <p:nvPr/>
        </p:nvGraphicFramePr>
        <p:xfrm>
          <a:off x="457200" y="32760"/>
          <a:ext cx="11429280" cy="6829200"/>
        </p:xfrm>
        <a:graphic>
          <a:graphicData uri="http://schemas.openxmlformats.org/drawingml/2006/table">
            <a:tbl>
              <a:tblPr/>
              <a:tblGrid>
                <a:gridCol w="3735720"/>
                <a:gridCol w="4068720"/>
                <a:gridCol w="362520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Feature1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Feature2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Corr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International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Nacionality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0.9, Delete International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(credited)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(credited)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(credited)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(enrolled)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(evaluations)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(evaluations)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2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(grade)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1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(grade)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sem (grade)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Curricular units 2</a:t>
                      </a:r>
                      <a:r>
                        <a:rPr b="0" lang="en-US" sz="1800" spc="-1" strike="noStrike" baseline="33000">
                          <a:latin typeface="Arial"/>
                          <a:ea typeface="Noto Sans CJK SC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sem  (approved)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re 1"/>
          <p:cNvSpPr/>
          <p:nvPr/>
        </p:nvSpPr>
        <p:spPr>
          <a:xfrm>
            <a:off x="838080" y="365040"/>
            <a:ext cx="105148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2: Data formatting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Espace réservé du contenu 2"/>
          <p:cNvSpPr/>
          <p:nvPr/>
        </p:nvSpPr>
        <p:spPr>
          <a:xfrm>
            <a:off x="838080" y="1357560"/>
            <a:ext cx="10514880" cy="19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9" name="Group 13"/>
          <p:cNvGrpSpPr/>
          <p:nvPr/>
        </p:nvGrpSpPr>
        <p:grpSpPr>
          <a:xfrm>
            <a:off x="383400" y="1854000"/>
            <a:ext cx="11540160" cy="4556520"/>
            <a:chOff x="383400" y="1854000"/>
            <a:chExt cx="11540160" cy="4556520"/>
          </a:xfrm>
        </p:grpSpPr>
        <p:sp>
          <p:nvSpPr>
            <p:cNvPr id="150" name="Rectangle : coins arrondis 3"/>
            <p:cNvSpPr/>
            <p:nvPr/>
          </p:nvSpPr>
          <p:spPr>
            <a:xfrm>
              <a:off x="383400" y="3327840"/>
              <a:ext cx="5217840" cy="9414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Dataset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1" name="Rectangle : coins arrondis 4"/>
            <p:cNvSpPr/>
            <p:nvPr/>
          </p:nvSpPr>
          <p:spPr>
            <a:xfrm>
              <a:off x="6705720" y="4920120"/>
              <a:ext cx="5217840" cy="9414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Testing 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2" name="Connecteur : en angle 24"/>
            <p:cNvSpPr/>
            <p:nvPr/>
          </p:nvSpPr>
          <p:spPr>
            <a:xfrm>
              <a:off x="5601960" y="3682800"/>
              <a:ext cx="1103040" cy="181548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tangle : coins arrondis 15"/>
            <p:cNvSpPr/>
            <p:nvPr/>
          </p:nvSpPr>
          <p:spPr>
            <a:xfrm>
              <a:off x="6705720" y="1854000"/>
              <a:ext cx="5217840" cy="9414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Training 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4" name="Connecteur : en angle 22"/>
            <p:cNvSpPr/>
            <p:nvPr/>
          </p:nvSpPr>
          <p:spPr>
            <a:xfrm flipV="1">
              <a:off x="5602320" y="2310480"/>
              <a:ext cx="1103040" cy="137124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Espace réservé du contenu 2"/>
            <p:cNvSpPr/>
            <p:nvPr/>
          </p:nvSpPr>
          <p:spPr>
            <a:xfrm>
              <a:off x="7851960" y="5754240"/>
              <a:ext cx="2742480" cy="65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50000"/>
                </a:lnSpc>
                <a:spcBef>
                  <a:spcPts val="1001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(X_test)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" name="Espace réservé du contenu 2"/>
            <p:cNvSpPr/>
            <p:nvPr/>
          </p:nvSpPr>
          <p:spPr>
            <a:xfrm>
              <a:off x="7851960" y="2668680"/>
              <a:ext cx="2742480" cy="65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50000"/>
                </a:lnSpc>
                <a:spcBef>
                  <a:spcPts val="1001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(X_train, y_train)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7" name="Rectangle : coins arrondis 1"/>
            <p:cNvSpPr/>
            <p:nvPr/>
          </p:nvSpPr>
          <p:spPr>
            <a:xfrm>
              <a:off x="6705360" y="3330360"/>
              <a:ext cx="5217840" cy="9414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24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Validation set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8" name="Espace réservé du contenu 1"/>
            <p:cNvSpPr/>
            <p:nvPr/>
          </p:nvSpPr>
          <p:spPr>
            <a:xfrm>
              <a:off x="6858000" y="4180680"/>
              <a:ext cx="5028840" cy="65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50000"/>
                </a:lnSpc>
                <a:spcBef>
                  <a:spcPts val="1001"/>
                </a:spcBef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(X_validation, y_validation)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6A14F5-A478-4B1F-A219-5F00F3F627A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re 1"/>
          <p:cNvSpPr/>
          <p:nvPr/>
        </p:nvSpPr>
        <p:spPr>
          <a:xfrm>
            <a:off x="838080" y="365040"/>
            <a:ext cx="105148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3: 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0" name="Espace réservé du contenu 2"/>
          <p:cNvSpPr/>
          <p:nvPr/>
        </p:nvSpPr>
        <p:spPr>
          <a:xfrm>
            <a:off x="838080" y="1886760"/>
            <a:ext cx="10514880" cy="26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Ensemble (Logistic Regression, K Nearest Neighbours, Classification Tree)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Random forests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AdaBoosting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Stochastic GradientBoosting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 Pro Black"/>
                <a:ea typeface="Verdana"/>
              </a:rPr>
              <a:t>Multi-layer Perception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0CE21A-A5E5-42EE-A33E-D5ACE724829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re 1"/>
          <p:cNvSpPr/>
          <p:nvPr/>
        </p:nvSpPr>
        <p:spPr>
          <a:xfrm>
            <a:off x="838080" y="365040"/>
            <a:ext cx="105148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Verdana Pro Black"/>
                <a:ea typeface="Verdana"/>
              </a:rPr>
              <a:t>Step 4: Apply your model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62" name=""/>
          <p:cNvGraphicFramePr/>
          <p:nvPr/>
        </p:nvGraphicFramePr>
        <p:xfrm>
          <a:off x="1371600" y="1292760"/>
          <a:ext cx="8458200" cy="4319280"/>
        </p:xfrm>
        <a:graphic>
          <a:graphicData uri="http://schemas.openxmlformats.org/drawingml/2006/table">
            <a:tbl>
              <a:tblPr/>
              <a:tblGrid>
                <a:gridCol w="4228200"/>
                <a:gridCol w="4230000"/>
              </a:tblGrid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BE" sz="20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Model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BE" sz="20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Accuracy Score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Ensemble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0.7356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Random Forest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0.6957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AdaBoosting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0.7304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19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Stochastic GradientBoosting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0.7750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21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Multi-layer Perception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fr-BE" sz="20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0.7394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06A73A-3D38-4094-8247-75EA983B9F6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Application>LibreOffice/7.3.6.2$Linux_X86_64 LibreOffice_project/30$Build-2</Application>
  <AppVersion>15.0000</AppVersion>
  <Words>2027</Words>
  <Paragraphs>217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2022-09-17T06:57:00Z</dcterms:created>
  <dc:creator>Olivier De Timmerman</dc:creator>
  <dc:description/>
  <dc:language>en-US</dc:language>
  <cp:lastModifiedBy/>
  <dcterms:modified xsi:type="dcterms:W3CDTF">2022-11-02T15:25:48Z</dcterms:modified>
  <cp:revision>405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A6D7FACF52A14C5C9A73E23A0CADBA1F</vt:lpwstr>
  </property>
  <property fmtid="{D5CDD505-2E9C-101B-9397-08002B2CF9AE}" pid="3" name="KSOProductBuildVer">
    <vt:lpwstr>2052-11.1.0.12598</vt:lpwstr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