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E194B0-882C-470F-A518-6BCBF5F82F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3E60B-29D4-49EF-90D6-7B566FD078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CEBA6B-E5AB-40B6-8A65-9608706A88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89048A-5F33-4380-BDE2-6CD0B0DF90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06F590-E7CB-4015-8C55-BBC9ED0732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739D30-16DE-4DB6-B6B3-05F48C59DE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621BE7-DD1D-415D-80A4-95DB0A5EB0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38C7E4-085A-4856-AA11-CA278B2F55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9C4A57-2546-4434-A406-57DF5C820F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BE4636-8EE1-4104-AF3C-B19AD16156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135163-2747-4285-9552-742CC71599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5C3C9-1AE2-4A03-A48C-5D59D90F4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A5DCD-A444-440C-A748-08F54A15D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B288C6-860D-4E1D-AD91-01A765905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8E174E-54EC-4B57-9722-12AAD35535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1D6063-131D-4E6B-B28D-7F1B819E03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5D6161-F4A8-44EE-B292-BCB0285113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D46291-4E64-47FC-9EF4-9433DF6EA9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526A30-B557-4EC0-A411-5287C27D00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7AA626-D6EB-40E6-A2CA-A2C015FD93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A8E4A3-8E19-42A0-892A-5976AC6CA8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34D317-C75D-42BE-A448-1D205E762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282D88-E376-40A9-B93A-6C55B08ACC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A0E80D-BB82-4830-AC00-D321A92B45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A75020-6D9D-4B98-893C-CF28E34D53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086796-BF7D-4A90-9BE6-00EB728956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F54A24-8265-4F1F-AB6A-B717841B3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725E61-7811-4E8F-A6B0-3C514103A8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45A078-3F7B-4645-9C67-D4D6298AAF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A645C5-C021-43D1-9B5D-F2AB1D584A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99364E-F8EC-4553-BEA0-F689033827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A188A-902B-4A09-93D4-3018BA3C0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62A1F3-FE5D-4AD2-87CE-8A6D700EC6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601B12-3B48-44BA-BBE6-AE8E3101AE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291DB7-9C3A-4627-AA18-9645E7C42D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E7682C-B60C-42CD-87F1-C4448879B9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style du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71960" y="821160"/>
            <a:ext cx="8438040" cy="1711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Student </a:t>
            </a: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Dropout </a:t>
            </a: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Prediction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81760" y="5360760"/>
            <a:ext cx="11027520" cy="88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Jack Xin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126" name="Image 5" descr=""/>
          <p:cNvPicPr/>
          <p:nvPr/>
        </p:nvPicPr>
        <p:blipFill>
          <a:blip r:embed="rId1"/>
          <a:stretch/>
        </p:blipFill>
        <p:spPr>
          <a:xfrm>
            <a:off x="19080" y="457200"/>
            <a:ext cx="3357360" cy="33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037960" y="1210680"/>
            <a:ext cx="8181720" cy="629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335716-33A6-4543-86D1-0BCF0C982B8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043000" y="1086840"/>
            <a:ext cx="8172000" cy="6543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D502CB-B429-4281-82B2-7C2C695EB43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043000" y="1086840"/>
            <a:ext cx="8172000" cy="6543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125635-9CAD-4299-93F3-59EE1A2F764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043000" y="1086840"/>
            <a:ext cx="8172000" cy="6543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C579A8-2C10-41AD-9DF1-3E41384F1F0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043000" y="2008440"/>
            <a:ext cx="8172000" cy="654336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 txBox="1"/>
          <p:nvPr/>
        </p:nvSpPr>
        <p:spPr>
          <a:xfrm>
            <a:off x="2971800" y="685800"/>
            <a:ext cx="6325560" cy="62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j2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1B21CD-EFB5-40FA-B3AC-453EFA7FD6C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re 1"/>
          <p:cNvSpPr/>
          <p:nvPr/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2: Data formatting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Espace réservé du contenu 2"/>
          <p:cNvSpPr/>
          <p:nvPr/>
        </p:nvSpPr>
        <p:spPr>
          <a:xfrm>
            <a:off x="838080" y="1357560"/>
            <a:ext cx="10515240" cy="19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3" name="Group 13"/>
          <p:cNvGrpSpPr/>
          <p:nvPr/>
        </p:nvGrpSpPr>
        <p:grpSpPr>
          <a:xfrm>
            <a:off x="383400" y="1854000"/>
            <a:ext cx="11540520" cy="4556880"/>
            <a:chOff x="383400" y="1854000"/>
            <a:chExt cx="11540520" cy="4556880"/>
          </a:xfrm>
        </p:grpSpPr>
        <p:sp>
          <p:nvSpPr>
            <p:cNvPr id="164" name="Rectangle : coins arrondis 3"/>
            <p:cNvSpPr/>
            <p:nvPr/>
          </p:nvSpPr>
          <p:spPr>
            <a:xfrm>
              <a:off x="383400" y="3327840"/>
              <a:ext cx="5218200" cy="9417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Dataset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5" name="Rectangle : coins arrondis 4"/>
            <p:cNvSpPr/>
            <p:nvPr/>
          </p:nvSpPr>
          <p:spPr>
            <a:xfrm>
              <a:off x="6705720" y="4920120"/>
              <a:ext cx="5218200" cy="9417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Testing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6" name="Connecteur : en angle 24"/>
            <p:cNvSpPr/>
            <p:nvPr/>
          </p:nvSpPr>
          <p:spPr>
            <a:xfrm>
              <a:off x="5601960" y="3682800"/>
              <a:ext cx="1103400" cy="181584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Rectangle : coins arrondis 15"/>
            <p:cNvSpPr/>
            <p:nvPr/>
          </p:nvSpPr>
          <p:spPr>
            <a:xfrm>
              <a:off x="6705720" y="1854000"/>
              <a:ext cx="5218200" cy="9417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Training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8" name="Connecteur : en angle 22"/>
            <p:cNvSpPr/>
            <p:nvPr/>
          </p:nvSpPr>
          <p:spPr>
            <a:xfrm flipV="1">
              <a:off x="5602320" y="2311200"/>
              <a:ext cx="1103400" cy="1371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Espace réservé du contenu 2"/>
            <p:cNvSpPr/>
            <p:nvPr/>
          </p:nvSpPr>
          <p:spPr>
            <a:xfrm>
              <a:off x="7851960" y="5754240"/>
              <a:ext cx="2742840" cy="65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(X_test)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" name="Espace réservé du contenu 2"/>
            <p:cNvSpPr/>
            <p:nvPr/>
          </p:nvSpPr>
          <p:spPr>
            <a:xfrm>
              <a:off x="7851960" y="2668680"/>
              <a:ext cx="2742840" cy="65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(X_train, y_train)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" name="Rectangle : coins arrondis 1"/>
            <p:cNvSpPr/>
            <p:nvPr/>
          </p:nvSpPr>
          <p:spPr>
            <a:xfrm>
              <a:off x="6705360" y="3330360"/>
              <a:ext cx="5218200" cy="9417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Validation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2" name="Espace réservé du contenu 1"/>
            <p:cNvSpPr/>
            <p:nvPr/>
          </p:nvSpPr>
          <p:spPr>
            <a:xfrm>
              <a:off x="6858000" y="4180680"/>
              <a:ext cx="5029200" cy="65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(X_validation, </a:t>
              </a: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y_validation)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856422-743E-4903-8908-0DA15DAB0EC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re 1"/>
          <p:cNvSpPr/>
          <p:nvPr/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3: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Espace réservé du contenu 2"/>
          <p:cNvSpPr/>
          <p:nvPr/>
        </p:nvSpPr>
        <p:spPr>
          <a:xfrm>
            <a:off x="838080" y="1886760"/>
            <a:ext cx="10515240" cy="26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Ensemble (Logistic Regression, K Nearest Neighbours,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Classification Tree)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Random forests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AdaBoosting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Stochastic GradientBoosting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Multi-layer Perception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8DC308-D900-4B7E-BDDF-303937E2582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re 1"/>
          <p:cNvSpPr/>
          <p:nvPr/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4: Apply your model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76" name="Table 5"/>
          <p:cNvGraphicFramePr/>
          <p:nvPr/>
        </p:nvGraphicFramePr>
        <p:xfrm>
          <a:off x="392400" y="1050480"/>
          <a:ext cx="11037240" cy="3750120"/>
        </p:xfrm>
        <a:graphic>
          <a:graphicData uri="http://schemas.openxmlformats.org/drawingml/2006/table">
            <a:tbl>
              <a:tblPr/>
              <a:tblGrid>
                <a:gridCol w="6339600"/>
                <a:gridCol w="4698000"/>
              </a:tblGrid>
              <a:tr h="62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Accuracy Score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4960"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Ensemble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0.7356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24960"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Random Forest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0.6957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24960"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AdaBoosting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0.7304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24960"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Stochastic GradientBoosting</a:t>
                      </a:r>
                      <a:endParaRPr b="0" lang="fr-BE" sz="2000" spc="-1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0.7750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0">
                <a:tc vMerge="1"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24960"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Multi-layer Perception</a:t>
                      </a:r>
                      <a:endParaRPr b="0" lang="fr-BE" sz="2000" spc="-1" strike="noStrike">
                        <a:solidFill>
                          <a:srgbClr val="000000"/>
                        </a:solidFill>
                        <a:latin typeface="Verdana"/>
                        <a:ea typeface="Verdana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0.4819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0">
                <a:tc vMerge="1"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4D3FA6-67F2-4292-A5B4-10289291E7A4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re 1"/>
          <p:cNvSpPr/>
          <p:nvPr/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5: HyperParameters Tuning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77640" y="2514960"/>
            <a:ext cx="11502720" cy="257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Max_depth: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4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Max_features: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0.6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N_estimators: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200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Subsample: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0.9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BDC95A-ADA7-44D4-A521-119B9375F72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Mission &amp; </a:t>
            </a: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initial </a:t>
            </a: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dataset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Rectangle : coins arrondis 14"/>
          <p:cNvSpPr/>
          <p:nvPr/>
        </p:nvSpPr>
        <p:spPr>
          <a:xfrm>
            <a:off x="838080" y="1237680"/>
            <a:ext cx="10515240" cy="2315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 Pro Black"/>
                <a:ea typeface="Verdana"/>
              </a:rPr>
              <a:t>Build Machine Learning Model for dropout classification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Rectangle : coins arrondis 16"/>
          <p:cNvSpPr/>
          <p:nvPr/>
        </p:nvSpPr>
        <p:spPr>
          <a:xfrm>
            <a:off x="852120" y="3858120"/>
            <a:ext cx="10515240" cy="2497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Verdana Pro Black"/>
              </a:rPr>
              <a:t>Initial dataset </a:t>
            </a: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from Kaggle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Pre-processed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Rectangle : coins arrondis 7"/>
          <p:cNvSpPr/>
          <p:nvPr/>
        </p:nvSpPr>
        <p:spPr>
          <a:xfrm>
            <a:off x="8323920" y="4835880"/>
            <a:ext cx="2841120" cy="1272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Verdana Pro Black"/>
              </a:rPr>
              <a:t>2,476 rows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Verdana Pro Black"/>
              </a:rPr>
              <a:t>x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</a:rPr>
              <a:t>36</a:t>
            </a:r>
            <a:r>
              <a:rPr b="0" lang="en-GB" sz="2400" spc="-1" strike="noStrike">
                <a:solidFill>
                  <a:srgbClr val="000000"/>
                </a:solidFill>
                <a:latin typeface="Verdana Pro Black"/>
              </a:rPr>
              <a:t> columns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Num" idx="12"/>
          </p:nvPr>
        </p:nvSpPr>
        <p:spPr>
          <a:xfrm>
            <a:off x="8610480" y="65448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Titre 1"/>
          <p:cNvSpPr/>
          <p:nvPr/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1: Data cleaning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Rectangle : coins arrondis 15"/>
          <p:cNvSpPr/>
          <p:nvPr/>
        </p:nvSpPr>
        <p:spPr>
          <a:xfrm>
            <a:off x="388080" y="1108440"/>
            <a:ext cx="2987280" cy="941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Duplicates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Rectangle : coins arrondis 15"/>
          <p:cNvSpPr/>
          <p:nvPr/>
        </p:nvSpPr>
        <p:spPr>
          <a:xfrm>
            <a:off x="388080" y="5612040"/>
            <a:ext cx="2987280" cy="941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Features with strong correlation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Rectangle : coins arrondis 15"/>
          <p:cNvSpPr/>
          <p:nvPr/>
        </p:nvSpPr>
        <p:spPr>
          <a:xfrm>
            <a:off x="388080" y="4484520"/>
            <a:ext cx="2987280" cy="941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Features selection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Rectangle : coins arrondis 15"/>
          <p:cNvSpPr/>
          <p:nvPr/>
        </p:nvSpPr>
        <p:spPr>
          <a:xfrm>
            <a:off x="388080" y="3357000"/>
            <a:ext cx="2987280" cy="941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Categorical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Rectangle : coins arrondis 15"/>
          <p:cNvSpPr/>
          <p:nvPr/>
        </p:nvSpPr>
        <p:spPr>
          <a:xfrm>
            <a:off x="388080" y="2229480"/>
            <a:ext cx="2987280" cy="941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Missing &amp; “Not a number”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Espace réservé du contenu 2"/>
          <p:cNvSpPr/>
          <p:nvPr/>
        </p:nvSpPr>
        <p:spPr>
          <a:xfrm>
            <a:off x="3502080" y="1108440"/>
            <a:ext cx="78516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Remove remaining duplicates (if any)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Espace réservé du contenu 2"/>
          <p:cNvSpPr/>
          <p:nvPr/>
        </p:nvSpPr>
        <p:spPr>
          <a:xfrm>
            <a:off x="3502080" y="2229480"/>
            <a:ext cx="78516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Espace réservé du contenu 2"/>
          <p:cNvSpPr/>
          <p:nvPr/>
        </p:nvSpPr>
        <p:spPr>
          <a:xfrm>
            <a:off x="3502080" y="3357000"/>
            <a:ext cx="78516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All in numerical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Espace réservé du contenu 2"/>
          <p:cNvSpPr/>
          <p:nvPr/>
        </p:nvSpPr>
        <p:spPr>
          <a:xfrm>
            <a:off x="3502080" y="4484520"/>
            <a:ext cx="78516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Only ID is not selected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Espace réservé du contenu 2"/>
          <p:cNvSpPr/>
          <p:nvPr/>
        </p:nvSpPr>
        <p:spPr>
          <a:xfrm>
            <a:off x="3502080" y="5612040"/>
            <a:ext cx="785160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Remove features too strongly correlated with each other (inter-collinearity) (PCA)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980000" y="18720"/>
            <a:ext cx="8297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80000" y="360"/>
            <a:ext cx="8297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"/>
          <p:cNvGraphicFramePr/>
          <p:nvPr/>
        </p:nvGraphicFramePr>
        <p:xfrm>
          <a:off x="457200" y="32760"/>
          <a:ext cx="11429280" cy="5045040"/>
        </p:xfrm>
        <a:graphic>
          <a:graphicData uri="http://schemas.openxmlformats.org/drawingml/2006/table">
            <a:tbl>
              <a:tblPr/>
              <a:tblGrid>
                <a:gridCol w="3735720"/>
                <a:gridCol w="4068720"/>
                <a:gridCol w="362520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Feature1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Feature2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Corr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International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Nacionality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0.9, Delete International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</a:rPr>
                        <a:t>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</a:rPr>
                        <a:t>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(</a:t>
                      </a:r>
                      <a:r>
                        <a:rPr b="0" lang="en-US" sz="1800" spc="-1" strike="noStrike">
                          <a:latin typeface="Arial"/>
                        </a:rPr>
                        <a:t>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(</a:t>
                      </a:r>
                      <a:r>
                        <a:rPr b="0" lang="en-US" sz="1800" spc="-1" strike="noStrike">
                          <a:latin typeface="Arial"/>
                        </a:rPr>
                        <a:t>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</a:rPr>
                        <a:t>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(evaluations)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(evaluations)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</a:rPr>
                        <a:t>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2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</a:t>
                      </a:r>
                      <a:r>
                        <a:rPr b="0" lang="en-US" sz="1800" spc="-1" strike="noStrike">
                          <a:latin typeface="Arial"/>
                        </a:rPr>
                        <a:t>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re 1"/>
          <p:cNvSpPr/>
          <p:nvPr/>
        </p:nvSpPr>
        <p:spPr>
          <a:xfrm>
            <a:off x="838080" y="365040"/>
            <a:ext cx="105152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Rectangle : coins arrondis 15"/>
          <p:cNvSpPr/>
          <p:nvPr/>
        </p:nvSpPr>
        <p:spPr>
          <a:xfrm>
            <a:off x="3677040" y="2728800"/>
            <a:ext cx="4837680" cy="74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abitable surface (0.5)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Rectangle : coins arrondis 15"/>
          <p:cNvSpPr/>
          <p:nvPr/>
        </p:nvSpPr>
        <p:spPr>
          <a:xfrm>
            <a:off x="3677040" y="3649320"/>
            <a:ext cx="4837680" cy="74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number of bedrooms (0.4)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Rectangle : coins arrondis 15"/>
          <p:cNvSpPr/>
          <p:nvPr/>
        </p:nvSpPr>
        <p:spPr>
          <a:xfrm>
            <a:off x="3677040" y="5490720"/>
            <a:ext cx="4837680" cy="74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building condition (0.2)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Rectangle : coins arrondis 15"/>
          <p:cNvSpPr/>
          <p:nvPr/>
        </p:nvSpPr>
        <p:spPr>
          <a:xfrm>
            <a:off x="3677040" y="4570200"/>
            <a:ext cx="4837680" cy="74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swimming pool (0.3)</a:t>
            </a: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Espace réservé du contenu 2"/>
          <p:cNvSpPr/>
          <p:nvPr/>
        </p:nvSpPr>
        <p:spPr>
          <a:xfrm>
            <a:off x="838080" y="1357560"/>
            <a:ext cx="10515240" cy="10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5327CD-4C09-449E-AC31-FE286522ADC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423880" y="1004760"/>
            <a:ext cx="7410240" cy="4885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6FB6E6-6015-4515-868A-A5CE46916D4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423880" y="1004760"/>
            <a:ext cx="7410240" cy="4885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9130B1-A4F9-4C22-B5E5-A623812C064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LibreOffice/7.3.6.2$Linux_X86_64 LibreOffice_project/30$Build-2</Application>
  <AppVersion>15.0000</AppVersion>
  <Words>2027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2022-09-17T06:57:00Z</dcterms:created>
  <dc:creator>Olivier De Timmerman</dc:creator>
  <dc:description/>
  <dc:language>en-US</dc:language>
  <cp:lastModifiedBy/>
  <dcterms:modified xsi:type="dcterms:W3CDTF">2022-11-02T15:02:18Z</dcterms:modified>
  <cp:revision>401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A6D7FACF52A14C5C9A73E23A0CADBA1F</vt:lpwstr>
  </property>
  <property fmtid="{D5CDD505-2E9C-101B-9397-08002B2CF9AE}" pid="3" name="KSOProductBuildVer">
    <vt:lpwstr>2052-11.1.0.12598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