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7" r:id="rId5"/>
    <p:sldId id="27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8" autoAdjust="0"/>
    <p:restoredTop sz="93863" autoAdjust="0"/>
  </p:normalViewPr>
  <p:slideViewPr>
    <p:cSldViewPr snapToGrid="0">
      <p:cViewPr varScale="1">
        <p:scale>
          <a:sx n="127" d="100"/>
          <a:sy n="127" d="100"/>
        </p:scale>
        <p:origin x="1208"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9/30/20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9/30/20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Bi-Weekly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Oct 2,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635001" y="81661"/>
            <a:ext cx="10515600" cy="1134161"/>
          </a:xfrm>
        </p:spPr>
        <p:txBody>
          <a:bodyPr/>
          <a:lstStyle/>
          <a:p>
            <a:r>
              <a:rPr lang="en-US" b="1" dirty="0">
                <a:solidFill>
                  <a:schemeClr val="tx2"/>
                </a:solidFill>
              </a:rPr>
              <a:t>Recent Plan</a:t>
            </a:r>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673217"/>
            <a:ext cx="10515600" cy="1682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Transfer server-side code to AWS</a:t>
            </a:r>
          </a:p>
          <a:p>
            <a:endParaRPr lang="en-US" dirty="0">
              <a:solidFill>
                <a:schemeClr val="tx2"/>
              </a:solidFill>
            </a:endParaRPr>
          </a:p>
          <a:p>
            <a:r>
              <a:rPr lang="en-US" dirty="0">
                <a:solidFill>
                  <a:schemeClr val="tx2"/>
                </a:solidFill>
              </a:rPr>
              <a:t>Market study about Contact Tracing on wearable devices</a:t>
            </a:r>
          </a:p>
          <a:p>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896A9-C78D-7844-8807-FA3CF3802149}"/>
              </a:ext>
            </a:extLst>
          </p:cNvPr>
          <p:cNvSpPr>
            <a:spLocks noGrp="1"/>
          </p:cNvSpPr>
          <p:nvPr>
            <p:ph type="title"/>
          </p:nvPr>
        </p:nvSpPr>
        <p:spPr>
          <a:xfrm>
            <a:off x="596462" y="412524"/>
            <a:ext cx="10515600" cy="643868"/>
          </a:xfrm>
        </p:spPr>
        <p:txBody>
          <a:bodyPr/>
          <a:lstStyle/>
          <a:p>
            <a:r>
              <a:rPr lang="en-US" b="1" dirty="0">
                <a:solidFill>
                  <a:schemeClr val="tx2"/>
                </a:solidFill>
              </a:rPr>
              <a:t>Transferring</a:t>
            </a:r>
            <a:r>
              <a:rPr lang="zh-CN" altLang="en-US" b="1" dirty="0">
                <a:solidFill>
                  <a:schemeClr val="tx2"/>
                </a:solidFill>
              </a:rPr>
              <a:t> </a:t>
            </a:r>
            <a:r>
              <a:rPr lang="en-US" b="1" dirty="0">
                <a:solidFill>
                  <a:schemeClr val="tx2"/>
                </a:solidFill>
              </a:rPr>
              <a:t>to AWS </a:t>
            </a:r>
            <a:r>
              <a:rPr lang="en-US" altLang="zh-CN" b="1" dirty="0">
                <a:solidFill>
                  <a:schemeClr val="tx2"/>
                </a:solidFill>
              </a:rPr>
              <a:t>-</a:t>
            </a:r>
            <a:r>
              <a:rPr lang="zh-CN" altLang="en-US" b="1" dirty="0">
                <a:solidFill>
                  <a:schemeClr val="tx2"/>
                </a:solidFill>
              </a:rPr>
              <a:t> </a:t>
            </a:r>
            <a:r>
              <a:rPr lang="en-US" altLang="zh-CN" b="1" dirty="0">
                <a:solidFill>
                  <a:schemeClr val="tx2"/>
                </a:solidFill>
              </a:rPr>
              <a:t>Overview</a:t>
            </a:r>
            <a:endParaRPr lang="en-US" b="1" dirty="0">
              <a:solidFill>
                <a:schemeClr val="tx2"/>
              </a:solidFill>
            </a:endParaRPr>
          </a:p>
        </p:txBody>
      </p:sp>
      <p:pic>
        <p:nvPicPr>
          <p:cNvPr id="4" name="Picture 3">
            <a:extLst>
              <a:ext uri="{FF2B5EF4-FFF2-40B4-BE49-F238E27FC236}">
                <a16:creationId xmlns:a16="http://schemas.microsoft.com/office/drawing/2014/main" id="{9A611A11-0381-FE42-82BE-77C3C21F81FF}"/>
              </a:ext>
            </a:extLst>
          </p:cNvPr>
          <p:cNvPicPr>
            <a:picLocks noChangeAspect="1"/>
          </p:cNvPicPr>
          <p:nvPr/>
        </p:nvPicPr>
        <p:blipFill>
          <a:blip r:embed="rId2"/>
          <a:stretch>
            <a:fillRect/>
          </a:stretch>
        </p:blipFill>
        <p:spPr>
          <a:xfrm>
            <a:off x="838200" y="2593645"/>
            <a:ext cx="4131826" cy="2438455"/>
          </a:xfrm>
          <a:prstGeom prst="rect">
            <a:avLst/>
          </a:prstGeom>
        </p:spPr>
      </p:pic>
      <p:pic>
        <p:nvPicPr>
          <p:cNvPr id="6" name="Picture 5">
            <a:extLst>
              <a:ext uri="{FF2B5EF4-FFF2-40B4-BE49-F238E27FC236}">
                <a16:creationId xmlns:a16="http://schemas.microsoft.com/office/drawing/2014/main" id="{3572A106-1D1A-1040-A1E2-8AADCC0EFA51}"/>
              </a:ext>
            </a:extLst>
          </p:cNvPr>
          <p:cNvPicPr>
            <a:picLocks noChangeAspect="1"/>
          </p:cNvPicPr>
          <p:nvPr/>
        </p:nvPicPr>
        <p:blipFill>
          <a:blip r:embed="rId3"/>
          <a:stretch>
            <a:fillRect/>
          </a:stretch>
        </p:blipFill>
        <p:spPr>
          <a:xfrm>
            <a:off x="6244230" y="2744955"/>
            <a:ext cx="5109570" cy="2135833"/>
          </a:xfrm>
          <a:prstGeom prst="rect">
            <a:avLst/>
          </a:prstGeom>
        </p:spPr>
      </p:pic>
      <p:sp>
        <p:nvSpPr>
          <p:cNvPr id="9" name="TextBox 8">
            <a:extLst>
              <a:ext uri="{FF2B5EF4-FFF2-40B4-BE49-F238E27FC236}">
                <a16:creationId xmlns:a16="http://schemas.microsoft.com/office/drawing/2014/main" id="{016C3949-AD49-F042-8F1C-7CA1490F00A4}"/>
              </a:ext>
            </a:extLst>
          </p:cNvPr>
          <p:cNvSpPr txBox="1"/>
          <p:nvPr/>
        </p:nvSpPr>
        <p:spPr>
          <a:xfrm>
            <a:off x="2080008" y="1889089"/>
            <a:ext cx="1748413" cy="369332"/>
          </a:xfrm>
          <a:prstGeom prst="rect">
            <a:avLst/>
          </a:prstGeom>
          <a:noFill/>
        </p:spPr>
        <p:txBody>
          <a:bodyPr wrap="square" rtlCol="0">
            <a:spAutoFit/>
          </a:bodyPr>
          <a:lstStyle/>
          <a:p>
            <a:r>
              <a:rPr lang="en-US" dirty="0">
                <a:solidFill>
                  <a:schemeClr val="tx2"/>
                </a:solidFill>
              </a:rPr>
              <a:t>Google Cloud</a:t>
            </a:r>
          </a:p>
        </p:txBody>
      </p:sp>
      <p:sp>
        <p:nvSpPr>
          <p:cNvPr id="11" name="TextBox 10">
            <a:extLst>
              <a:ext uri="{FF2B5EF4-FFF2-40B4-BE49-F238E27FC236}">
                <a16:creationId xmlns:a16="http://schemas.microsoft.com/office/drawing/2014/main" id="{C3F0AF18-34A3-6D4B-816C-292B5A820CCE}"/>
              </a:ext>
            </a:extLst>
          </p:cNvPr>
          <p:cNvSpPr txBox="1"/>
          <p:nvPr/>
        </p:nvSpPr>
        <p:spPr>
          <a:xfrm>
            <a:off x="8191081" y="1879040"/>
            <a:ext cx="1748413" cy="369332"/>
          </a:xfrm>
          <a:prstGeom prst="rect">
            <a:avLst/>
          </a:prstGeom>
          <a:noFill/>
        </p:spPr>
        <p:txBody>
          <a:bodyPr wrap="square" rtlCol="0">
            <a:spAutoFit/>
          </a:bodyPr>
          <a:lstStyle/>
          <a:p>
            <a:r>
              <a:rPr lang="en-US" dirty="0">
                <a:solidFill>
                  <a:schemeClr val="tx2"/>
                </a:solidFill>
              </a:rPr>
              <a:t>AWS</a:t>
            </a:r>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DB339-BA5B-924C-9FD3-3A5C2C18B835}"/>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5BE83483-FAAD-E949-B26A-C85654273C75}"/>
              </a:ext>
            </a:extLst>
          </p:cNvPr>
          <p:cNvSpPr>
            <a:spLocks noGrp="1"/>
          </p:cNvSpPr>
          <p:nvPr>
            <p:ph type="sldNum" sz="quarter" idx="12"/>
          </p:nvPr>
        </p:nvSpPr>
        <p:spPr/>
        <p:txBody>
          <a:bodyPr/>
          <a:lstStyle/>
          <a:p>
            <a:fld id="{3B917CB5-27BD-4ECA-9D86-80D4B900A204}" type="slidenum">
              <a:rPr lang="en-US" smtClean="0"/>
              <a:t>4</a:t>
            </a:fld>
            <a:endParaRPr lang="en-US"/>
          </a:p>
        </p:txBody>
      </p:sp>
      <p:pic>
        <p:nvPicPr>
          <p:cNvPr id="15" name="Picture 14">
            <a:extLst>
              <a:ext uri="{FF2B5EF4-FFF2-40B4-BE49-F238E27FC236}">
                <a16:creationId xmlns:a16="http://schemas.microsoft.com/office/drawing/2014/main" id="{32986465-CBBC-2743-BB1A-BA9BA72D8E3F}"/>
              </a:ext>
            </a:extLst>
          </p:cNvPr>
          <p:cNvPicPr>
            <a:picLocks noChangeAspect="1"/>
          </p:cNvPicPr>
          <p:nvPr/>
        </p:nvPicPr>
        <p:blipFill>
          <a:blip r:embed="rId2"/>
          <a:stretch>
            <a:fillRect/>
          </a:stretch>
        </p:blipFill>
        <p:spPr>
          <a:xfrm>
            <a:off x="6805552" y="1178936"/>
            <a:ext cx="5109570" cy="2135833"/>
          </a:xfrm>
          <a:prstGeom prst="rect">
            <a:avLst/>
          </a:prstGeom>
        </p:spPr>
      </p:pic>
      <p:sp>
        <p:nvSpPr>
          <p:cNvPr id="16" name="Title 2">
            <a:extLst>
              <a:ext uri="{FF2B5EF4-FFF2-40B4-BE49-F238E27FC236}">
                <a16:creationId xmlns:a16="http://schemas.microsoft.com/office/drawing/2014/main" id="{C81CA445-256A-E54F-ABF4-2E7EE7A895D1}"/>
              </a:ext>
            </a:extLst>
          </p:cNvPr>
          <p:cNvSpPr>
            <a:spLocks noGrp="1"/>
          </p:cNvSpPr>
          <p:nvPr>
            <p:ph type="title"/>
          </p:nvPr>
        </p:nvSpPr>
        <p:spPr>
          <a:xfrm>
            <a:off x="476112" y="374295"/>
            <a:ext cx="10515600" cy="643868"/>
          </a:xfrm>
        </p:spPr>
        <p:txBody>
          <a:bodyPr/>
          <a:lstStyle/>
          <a:p>
            <a:r>
              <a:rPr lang="en-US" b="1" dirty="0">
                <a:solidFill>
                  <a:schemeClr val="tx2"/>
                </a:solidFill>
              </a:rPr>
              <a:t>Transferring to AWS - Procedure</a:t>
            </a:r>
          </a:p>
        </p:txBody>
      </p:sp>
      <p:sp>
        <p:nvSpPr>
          <p:cNvPr id="2" name="TextBox 1">
            <a:extLst>
              <a:ext uri="{FF2B5EF4-FFF2-40B4-BE49-F238E27FC236}">
                <a16:creationId xmlns:a16="http://schemas.microsoft.com/office/drawing/2014/main" id="{93EA0740-6121-F74E-8A68-28ECBC76D036}"/>
              </a:ext>
            </a:extLst>
          </p:cNvPr>
          <p:cNvSpPr txBox="1"/>
          <p:nvPr/>
        </p:nvSpPr>
        <p:spPr>
          <a:xfrm>
            <a:off x="657001" y="1028343"/>
            <a:ext cx="6148551"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RDB Database</a:t>
            </a:r>
          </a:p>
          <a:p>
            <a:pPr marL="742950" lvl="1" indent="-285750">
              <a:buFont typeface="Arial" panose="020B0604020202020204" pitchFamily="34" charset="0"/>
              <a:buChar char="•"/>
            </a:pPr>
            <a:r>
              <a:rPr lang="en-US" dirty="0">
                <a:solidFill>
                  <a:schemeClr val="tx2"/>
                </a:solidFill>
              </a:rPr>
              <a:t>Create all tables.</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AWS Lambda Functions</a:t>
            </a:r>
          </a:p>
          <a:p>
            <a:pPr marL="742950" lvl="1" indent="-285750">
              <a:buFont typeface="Arial" panose="020B0604020202020204" pitchFamily="34" charset="0"/>
              <a:buChar char="•"/>
            </a:pPr>
            <a:r>
              <a:rPr lang="en-US" dirty="0">
                <a:solidFill>
                  <a:schemeClr val="tx2"/>
                </a:solidFill>
              </a:rPr>
              <a:t>Make a Lambda Function for all Google Function</a:t>
            </a:r>
          </a:p>
          <a:p>
            <a:pPr marL="742950" lvl="1" indent="-285750">
              <a:buFont typeface="Arial" panose="020B0604020202020204" pitchFamily="34" charset="0"/>
              <a:buChar char="•"/>
            </a:pPr>
            <a:r>
              <a:rPr lang="en-US" dirty="0">
                <a:solidFill>
                  <a:schemeClr val="tx2"/>
                </a:solidFill>
              </a:rPr>
              <a:t>Change code to suit AWS</a:t>
            </a:r>
          </a:p>
          <a:p>
            <a:pPr marL="742950" lvl="1" indent="-285750">
              <a:buFont typeface="Arial" panose="020B0604020202020204" pitchFamily="34" charset="0"/>
              <a:buChar char="•"/>
            </a:pPr>
            <a:r>
              <a:rPr lang="en-US" dirty="0">
                <a:solidFill>
                  <a:schemeClr val="tx2"/>
                </a:solidFill>
              </a:rPr>
              <a:t>Download all dependencies and pack into a ZIP</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AWS EC2</a:t>
            </a:r>
          </a:p>
          <a:p>
            <a:pPr marL="742950" lvl="1" indent="-285750">
              <a:buFont typeface="Arial" panose="020B0604020202020204" pitchFamily="34" charset="0"/>
              <a:buChar char="•"/>
            </a:pPr>
            <a:r>
              <a:rPr lang="en-US" dirty="0">
                <a:solidFill>
                  <a:schemeClr val="tx2"/>
                </a:solidFill>
              </a:rPr>
              <a:t>Upload all Google Instance codes to it</a:t>
            </a:r>
          </a:p>
          <a:p>
            <a:pPr marL="742950" lvl="1" indent="-285750">
              <a:buFont typeface="Arial" panose="020B0604020202020204" pitchFamily="34" charset="0"/>
              <a:buChar char="•"/>
            </a:pPr>
            <a:r>
              <a:rPr lang="en-US" dirty="0">
                <a:solidFill>
                  <a:schemeClr val="tx2"/>
                </a:solidFill>
              </a:rPr>
              <a:t>Change code to suit AWS</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Connection</a:t>
            </a:r>
          </a:p>
          <a:p>
            <a:pPr marL="742950" lvl="1" indent="-285750">
              <a:buFont typeface="Arial" panose="020B0604020202020204" pitchFamily="34" charset="0"/>
              <a:buChar char="•"/>
            </a:pPr>
            <a:r>
              <a:rPr lang="en-US" b="1" dirty="0">
                <a:solidFill>
                  <a:schemeClr val="tx2"/>
                </a:solidFill>
              </a:rPr>
              <a:t>Making connection among all components</a:t>
            </a:r>
          </a:p>
          <a:p>
            <a:pPr marL="742950" lvl="1" indent="-285750">
              <a:buFont typeface="Arial" panose="020B0604020202020204" pitchFamily="34" charset="0"/>
              <a:buChar char="•"/>
            </a:pPr>
            <a:r>
              <a:rPr lang="en-US" b="1" dirty="0">
                <a:solidFill>
                  <a:schemeClr val="tx2"/>
                </a:solidFill>
              </a:rPr>
              <a:t>Manage permissions</a:t>
            </a:r>
          </a:p>
          <a:p>
            <a:pPr marL="742950" lvl="1" indent="-285750">
              <a:buFont typeface="Arial" panose="020B0604020202020204" pitchFamily="34" charset="0"/>
              <a:buChar char="•"/>
            </a:pPr>
            <a:endParaRPr lang="en-US" b="1" dirty="0">
              <a:solidFill>
                <a:schemeClr val="tx2"/>
              </a:solidFill>
            </a:endParaRPr>
          </a:p>
          <a:p>
            <a:pPr marL="285750" indent="-285750">
              <a:buFont typeface="Arial" panose="020B0604020202020204" pitchFamily="34" charset="0"/>
              <a:buChar char="•"/>
            </a:pPr>
            <a:r>
              <a:rPr lang="en-US" dirty="0">
                <a:solidFill>
                  <a:schemeClr val="tx2"/>
                </a:solidFill>
              </a:rPr>
              <a:t>Test</a:t>
            </a:r>
          </a:p>
          <a:p>
            <a:pPr marL="742950" lvl="1" indent="-285750">
              <a:buFont typeface="Arial" panose="020B0604020202020204" pitchFamily="34" charset="0"/>
              <a:buChar char="•"/>
            </a:pPr>
            <a:r>
              <a:rPr lang="en-US" dirty="0">
                <a:solidFill>
                  <a:schemeClr val="tx2"/>
                </a:solidFill>
              </a:rPr>
              <a:t>Change Android side code</a:t>
            </a:r>
          </a:p>
          <a:p>
            <a:pPr marL="742950" lvl="1" indent="-285750">
              <a:buFont typeface="Arial" panose="020B0604020202020204" pitchFamily="34" charset="0"/>
              <a:buChar char="•"/>
            </a:pPr>
            <a:r>
              <a:rPr lang="en-US" dirty="0">
                <a:solidFill>
                  <a:schemeClr val="tx2"/>
                </a:solidFill>
              </a:rPr>
              <a:t>Test the new system</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899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F14AE1F1-A4D3-C748-9C73-282476B54909}"/>
              </a:ext>
            </a:extLst>
          </p:cNvPr>
          <p:cNvSpPr>
            <a:spLocks noGrp="1"/>
          </p:cNvSpPr>
          <p:nvPr>
            <p:ph type="title"/>
          </p:nvPr>
        </p:nvSpPr>
        <p:spPr>
          <a:xfrm>
            <a:off x="476112" y="374294"/>
            <a:ext cx="10828284" cy="771217"/>
          </a:xfrm>
        </p:spPr>
        <p:txBody>
          <a:bodyPr>
            <a:normAutofit fontScale="90000"/>
          </a:bodyPr>
          <a:lstStyle/>
          <a:p>
            <a:r>
              <a:rPr lang="en-US" b="1" dirty="0">
                <a:solidFill>
                  <a:schemeClr val="tx2"/>
                </a:solidFill>
              </a:rPr>
              <a:t>Market study about Contact Tracing on wearable devices</a:t>
            </a:r>
          </a:p>
        </p:txBody>
      </p:sp>
      <p:sp>
        <p:nvSpPr>
          <p:cNvPr id="3" name="TextBox 2">
            <a:extLst>
              <a:ext uri="{FF2B5EF4-FFF2-40B4-BE49-F238E27FC236}">
                <a16:creationId xmlns:a16="http://schemas.microsoft.com/office/drawing/2014/main" id="{40CA949B-94A6-784E-AEDA-B69642A5C4FB}"/>
              </a:ext>
            </a:extLst>
          </p:cNvPr>
          <p:cNvSpPr txBox="1"/>
          <p:nvPr/>
        </p:nvSpPr>
        <p:spPr>
          <a:xfrm>
            <a:off x="612949" y="1507253"/>
            <a:ext cx="10691447" cy="923330"/>
          </a:xfrm>
          <a:prstGeom prst="rect">
            <a:avLst/>
          </a:prstGeom>
          <a:noFill/>
        </p:spPr>
        <p:txBody>
          <a:bodyPr wrap="square" rtlCol="0">
            <a:spAutoFit/>
          </a:bodyPr>
          <a:lstStyle/>
          <a:p>
            <a:pPr marL="342900" indent="-342900">
              <a:buAutoNum type="arabicPeriod"/>
            </a:pPr>
            <a:r>
              <a:rPr lang="en-US" dirty="0">
                <a:solidFill>
                  <a:schemeClr val="tx2"/>
                </a:solidFill>
              </a:rPr>
              <a:t>How Google and Apple do contact tracing on watches</a:t>
            </a:r>
          </a:p>
          <a:p>
            <a:pPr marL="342900" indent="-342900">
              <a:buAutoNum type="arabicPeriod"/>
            </a:pPr>
            <a:endParaRPr lang="en-US" dirty="0">
              <a:solidFill>
                <a:schemeClr val="tx2"/>
              </a:solidFill>
            </a:endParaRPr>
          </a:p>
          <a:p>
            <a:pPr marL="342900" indent="-342900">
              <a:buAutoNum type="arabicPeriod"/>
            </a:pPr>
            <a:r>
              <a:rPr lang="en-US" dirty="0">
                <a:solidFill>
                  <a:schemeClr val="tx2"/>
                </a:solidFill>
              </a:rPr>
              <a:t>Propose a way to do contact tracing on Huawei Watches</a:t>
            </a:r>
          </a:p>
        </p:txBody>
      </p:sp>
    </p:spTree>
    <p:extLst>
      <p:ext uri="{BB962C8B-B14F-4D97-AF65-F5344CB8AC3E}">
        <p14:creationId xmlns:p14="http://schemas.microsoft.com/office/powerpoint/2010/main" val="355777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8158</TotalTime>
  <Words>131</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Bi-Weekly Status Report</vt:lpstr>
      <vt:lpstr>Recent Plan</vt:lpstr>
      <vt:lpstr>Transferring to AWS - Overview</vt:lpstr>
      <vt:lpstr>Transferring to AWS - Procedure</vt:lpstr>
      <vt:lpstr>Market study about Contact Tracing on wearable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52</cp:revision>
  <dcterms:created xsi:type="dcterms:W3CDTF">2020-07-17T16:53:53Z</dcterms:created>
  <dcterms:modified xsi:type="dcterms:W3CDTF">2020-10-01T03:28:14Z</dcterms:modified>
</cp:coreProperties>
</file>