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7" r:id="rId3"/>
    <p:sldId id="274" r:id="rId4"/>
    <p:sldId id="268" r:id="rId5"/>
    <p:sldId id="275" r:id="rId6"/>
    <p:sldId id="269"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6" autoAdjust="0"/>
    <p:restoredTop sz="93839" autoAdjust="0"/>
  </p:normalViewPr>
  <p:slideViewPr>
    <p:cSldViewPr snapToGrid="0">
      <p:cViewPr varScale="1">
        <p:scale>
          <a:sx n="150" d="100"/>
          <a:sy n="150" d="100"/>
        </p:scale>
        <p:origin x="1088" y="16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8/6/20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8/6/20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4</a:t>
            </a:fld>
            <a:endParaRPr lang="en-US"/>
          </a:p>
        </p:txBody>
      </p:sp>
    </p:spTree>
    <p:extLst>
      <p:ext uri="{BB962C8B-B14F-4D97-AF65-F5344CB8AC3E}">
        <p14:creationId xmlns:p14="http://schemas.microsoft.com/office/powerpoint/2010/main" val="3025587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Aug 7,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0323D2D4-963E-BA4C-8F16-0F35BC88CADF}"/>
              </a:ext>
            </a:extLst>
          </p:cNvPr>
          <p:cNvSpPr>
            <a:spLocks noGrp="1"/>
          </p:cNvSpPr>
          <p:nvPr>
            <p:ph idx="1"/>
          </p:nvPr>
        </p:nvSpPr>
        <p:spPr>
          <a:xfrm>
            <a:off x="635001" y="1280321"/>
            <a:ext cx="10515600" cy="5331087"/>
          </a:xfrm>
        </p:spPr>
        <p:txBody>
          <a:bodyPr>
            <a:normAutofit/>
          </a:bodyPr>
          <a:lstStyle/>
          <a:p>
            <a:pPr marL="457200" indent="-457200">
              <a:buAutoNum type="arabicPeriod"/>
            </a:pPr>
            <a:r>
              <a:rPr lang="en-US" dirty="0">
                <a:solidFill>
                  <a:schemeClr val="tx2"/>
                </a:solidFill>
              </a:rPr>
              <a:t>Transferred all codes to company’s account</a:t>
            </a:r>
          </a:p>
          <a:p>
            <a:pPr lvl="1"/>
            <a:r>
              <a:rPr lang="en-US" dirty="0">
                <a:solidFill>
                  <a:schemeClr val="tx2"/>
                </a:solidFill>
              </a:rPr>
              <a:t>Both client side and server side</a:t>
            </a:r>
          </a:p>
          <a:p>
            <a:pPr marL="457200" lvl="1" indent="0">
              <a:buNone/>
            </a:pPr>
            <a:endParaRPr lang="en-US" dirty="0">
              <a:solidFill>
                <a:schemeClr val="tx2"/>
              </a:solidFill>
            </a:endParaRPr>
          </a:p>
          <a:p>
            <a:pPr marL="457200" indent="-457200">
              <a:buAutoNum type="arabicPeriod" startAt="2"/>
            </a:pPr>
            <a:r>
              <a:rPr lang="en-US" dirty="0">
                <a:solidFill>
                  <a:schemeClr val="tx2"/>
                </a:solidFill>
              </a:rPr>
              <a:t>Made app work on two pair of testing devices</a:t>
            </a:r>
          </a:p>
          <a:p>
            <a:pPr marL="457200" indent="-457200">
              <a:buAutoNum type="arabicPeriod" startAt="2"/>
            </a:pPr>
            <a:endParaRPr lang="en-US" dirty="0">
              <a:solidFill>
                <a:schemeClr val="tx2"/>
              </a:solidFill>
            </a:endParaRPr>
          </a:p>
          <a:p>
            <a:pPr marL="457200" indent="-457200">
              <a:buAutoNum type="arabicPeriod" startAt="2"/>
            </a:pPr>
            <a:r>
              <a:rPr lang="en-US" dirty="0">
                <a:solidFill>
                  <a:schemeClr val="tx2"/>
                </a:solidFill>
              </a:rPr>
              <a:t>Made a breakthrough and get contact shield SDK work</a:t>
            </a:r>
          </a:p>
          <a:p>
            <a:pPr marL="0" indent="0">
              <a:buNone/>
            </a:pPr>
            <a:endParaRPr lang="en-US" dirty="0">
              <a:solidFill>
                <a:schemeClr val="tx2"/>
              </a:solidFill>
            </a:endParaRPr>
          </a:p>
          <a:p>
            <a:pPr marL="457200" lvl="1" indent="0">
              <a:buNone/>
            </a:pPr>
            <a:endParaRPr lang="en-US" dirty="0">
              <a:solidFill>
                <a:schemeClr val="tx2"/>
              </a:solidFill>
            </a:endParaRPr>
          </a:p>
          <a:p>
            <a:pPr lvl="1"/>
            <a:endParaRPr lang="en-US" dirty="0">
              <a:solidFill>
                <a:schemeClr val="tx2"/>
              </a:solidFill>
            </a:endParaRP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5FFE9-951C-C64C-8CF6-5295516D9284}"/>
              </a:ext>
            </a:extLst>
          </p:cNvPr>
          <p:cNvSpPr>
            <a:spLocks noGrp="1"/>
          </p:cNvSpPr>
          <p:nvPr>
            <p:ph idx="1"/>
          </p:nvPr>
        </p:nvSpPr>
        <p:spPr>
          <a:xfrm>
            <a:off x="838200" y="1573440"/>
            <a:ext cx="10515600" cy="4351338"/>
          </a:xfrm>
        </p:spPr>
        <p:txBody>
          <a:bodyPr/>
          <a:lstStyle/>
          <a:p>
            <a:r>
              <a:rPr lang="en-US" dirty="0">
                <a:solidFill>
                  <a:schemeClr val="tx2"/>
                </a:solidFill>
              </a:rPr>
              <a:t>Client-side code has been synchronized to Futurewei’s GitLab</a:t>
            </a:r>
          </a:p>
          <a:p>
            <a:pPr lvl="1"/>
            <a:r>
              <a:rPr lang="en-US" dirty="0">
                <a:solidFill>
                  <a:schemeClr val="tx2"/>
                </a:solidFill>
              </a:rPr>
              <a:t>Quality ensured by SonarQube</a:t>
            </a:r>
          </a:p>
          <a:p>
            <a:pPr lvl="1"/>
            <a:endParaRPr lang="en-US" dirty="0">
              <a:solidFill>
                <a:schemeClr val="tx2"/>
              </a:solidFill>
            </a:endParaRPr>
          </a:p>
          <a:p>
            <a:r>
              <a:rPr lang="en-US" dirty="0">
                <a:solidFill>
                  <a:schemeClr val="tx2"/>
                </a:solidFill>
              </a:rPr>
              <a:t>Server-side code has been moved to company’s google cloud account</a:t>
            </a:r>
          </a:p>
          <a:p>
            <a:pPr lvl="1"/>
            <a:r>
              <a:rPr lang="en-US" dirty="0">
                <a:solidFill>
                  <a:schemeClr val="tx2"/>
                </a:solidFill>
              </a:rPr>
              <a:t>Made documents about how to set up the server from scratch.</a:t>
            </a:r>
          </a:p>
          <a:p>
            <a:pPr lvl="1"/>
            <a:r>
              <a:rPr lang="en-US" dirty="0">
                <a:solidFill>
                  <a:schemeClr val="tx2"/>
                </a:solidFill>
              </a:rPr>
              <a:t>Four components: Google SQL, Google Storage, Google Instance, Google Functions</a:t>
            </a:r>
          </a:p>
          <a:p>
            <a:pPr lvl="1"/>
            <a:r>
              <a:rPr lang="en-US" dirty="0">
                <a:solidFill>
                  <a:schemeClr val="tx2"/>
                </a:solidFill>
              </a:rPr>
              <a:t>Three parts of code: Google Function, Flask, Google instance</a:t>
            </a:r>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id="{9B163EEF-09BE-8F4F-9FDC-4FF99B1CDCFB}"/>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FBB0BB2C-552D-064A-BDEC-6A346F9BE6FD}"/>
              </a:ext>
            </a:extLst>
          </p:cNvPr>
          <p:cNvSpPr>
            <a:spLocks noGrp="1"/>
          </p:cNvSpPr>
          <p:nvPr>
            <p:ph type="sldNum" sz="quarter" idx="12"/>
          </p:nvPr>
        </p:nvSpPr>
        <p:spPr/>
        <p:txBody>
          <a:bodyPr/>
          <a:lstStyle/>
          <a:p>
            <a:fld id="{3B917CB5-27BD-4ECA-9D86-80D4B900A204}" type="slidenum">
              <a:rPr lang="en-US" smtClean="0"/>
              <a:t>3</a:t>
            </a:fld>
            <a:endParaRPr lang="en-US"/>
          </a:p>
        </p:txBody>
      </p:sp>
      <p:sp>
        <p:nvSpPr>
          <p:cNvPr id="6" name="Title 3">
            <a:extLst>
              <a:ext uri="{FF2B5EF4-FFF2-40B4-BE49-F238E27FC236}">
                <a16:creationId xmlns:a16="http://schemas.microsoft.com/office/drawing/2014/main" id="{C803DFCA-680B-804B-BC05-006E8B265141}"/>
              </a:ext>
            </a:extLst>
          </p:cNvPr>
          <p:cNvSpPr txBox="1">
            <a:spLocks/>
          </p:cNvSpPr>
          <p:nvPr/>
        </p:nvSpPr>
        <p:spPr>
          <a:xfrm>
            <a:off x="552939" y="513556"/>
            <a:ext cx="10515600" cy="647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Transferred code to company’s account</a:t>
            </a:r>
            <a:endParaRPr lang="en-US" dirty="0"/>
          </a:p>
        </p:txBody>
      </p:sp>
      <p:pic>
        <p:nvPicPr>
          <p:cNvPr id="8" name="Picture 7">
            <a:extLst>
              <a:ext uri="{FF2B5EF4-FFF2-40B4-BE49-F238E27FC236}">
                <a16:creationId xmlns:a16="http://schemas.microsoft.com/office/drawing/2014/main" id="{8FC226E2-94C6-A145-9EDB-32CB2521DA05}"/>
              </a:ext>
            </a:extLst>
          </p:cNvPr>
          <p:cNvPicPr>
            <a:picLocks noChangeAspect="1"/>
          </p:cNvPicPr>
          <p:nvPr/>
        </p:nvPicPr>
        <p:blipFill>
          <a:blip r:embed="rId2"/>
          <a:stretch>
            <a:fillRect/>
          </a:stretch>
        </p:blipFill>
        <p:spPr>
          <a:xfrm>
            <a:off x="1581149" y="4168690"/>
            <a:ext cx="4356100" cy="1308100"/>
          </a:xfrm>
          <a:prstGeom prst="rect">
            <a:avLst/>
          </a:prstGeom>
        </p:spPr>
      </p:pic>
    </p:spTree>
    <p:extLst>
      <p:ext uri="{BB962C8B-B14F-4D97-AF65-F5344CB8AC3E}">
        <p14:creationId xmlns:p14="http://schemas.microsoft.com/office/powerpoint/2010/main" val="382550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375139" y="183356"/>
            <a:ext cx="10515600" cy="647760"/>
          </a:xfrm>
        </p:spPr>
        <p:txBody>
          <a:bodyPr>
            <a:normAutofit/>
          </a:bodyPr>
          <a:lstStyle/>
          <a:p>
            <a:r>
              <a:rPr lang="en-US" b="1" dirty="0">
                <a:solidFill>
                  <a:schemeClr val="tx2"/>
                </a:solidFill>
              </a:rPr>
              <a:t>Breakthrough for this week</a:t>
            </a:r>
            <a:endParaRPr lang="en-US" dirty="0"/>
          </a:p>
        </p:txBody>
      </p:sp>
      <p:sp>
        <p:nvSpPr>
          <p:cNvPr id="6" name="TextBox 5">
            <a:extLst>
              <a:ext uri="{FF2B5EF4-FFF2-40B4-BE49-F238E27FC236}">
                <a16:creationId xmlns:a16="http://schemas.microsoft.com/office/drawing/2014/main" id="{5C216A6D-64DC-434A-B7D5-B0946B2B08A6}"/>
              </a:ext>
            </a:extLst>
          </p:cNvPr>
          <p:cNvSpPr txBox="1"/>
          <p:nvPr/>
        </p:nvSpPr>
        <p:spPr>
          <a:xfrm>
            <a:off x="457199" y="1052623"/>
            <a:ext cx="11396134"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solidFill>
              </a:rPr>
              <a:t>Issue: </a:t>
            </a:r>
            <a:r>
              <a:rPr lang="en-US" dirty="0">
                <a:solidFill>
                  <a:schemeClr val="tx2"/>
                </a:solidFill>
              </a:rPr>
              <a:t>Values of certain fields returned by Contact shield are always fixed, even using Huawei sample code</a:t>
            </a:r>
          </a:p>
          <a:p>
            <a:pPr marL="285750" indent="-285750">
              <a:buFont typeface="Arial" panose="020B0604020202020204" pitchFamily="34" charset="0"/>
              <a:buChar char="•"/>
            </a:pPr>
            <a:r>
              <a:rPr lang="en-US" b="1" dirty="0">
                <a:solidFill>
                  <a:schemeClr val="tx2"/>
                </a:solidFill>
              </a:rPr>
              <a:t>Findings: </a:t>
            </a:r>
            <a:r>
              <a:rPr lang="en-US" dirty="0">
                <a:solidFill>
                  <a:schemeClr val="tx2"/>
                </a:solidFill>
              </a:rPr>
              <a:t>We checked the source code of contact shield to see why it does not work. We found we made the false assumption of one class.</a:t>
            </a:r>
            <a:endParaRPr lang="en-US" b="1" dirty="0">
              <a:solidFill>
                <a:schemeClr val="tx2"/>
              </a:solidFill>
            </a:endParaRPr>
          </a:p>
          <a:p>
            <a:pPr marL="285750" indent="-285750">
              <a:buFont typeface="Arial" panose="020B0604020202020204" pitchFamily="34" charset="0"/>
              <a:buChar char="•"/>
            </a:pPr>
            <a:endParaRPr lang="en-US" dirty="0">
              <a:solidFill>
                <a:schemeClr val="tx2"/>
              </a:solidFill>
            </a:endParaRPr>
          </a:p>
        </p:txBody>
      </p:sp>
      <p:pic>
        <p:nvPicPr>
          <p:cNvPr id="8" name="Picture 7">
            <a:extLst>
              <a:ext uri="{FF2B5EF4-FFF2-40B4-BE49-F238E27FC236}">
                <a16:creationId xmlns:a16="http://schemas.microsoft.com/office/drawing/2014/main" id="{24FF399F-A955-A24C-85EE-59BDBB0FF337}"/>
              </a:ext>
            </a:extLst>
          </p:cNvPr>
          <p:cNvPicPr>
            <a:picLocks noChangeAspect="1"/>
          </p:cNvPicPr>
          <p:nvPr/>
        </p:nvPicPr>
        <p:blipFill>
          <a:blip r:embed="rId3"/>
          <a:stretch>
            <a:fillRect/>
          </a:stretch>
        </p:blipFill>
        <p:spPr>
          <a:xfrm>
            <a:off x="112672" y="2614262"/>
            <a:ext cx="6220394" cy="1990787"/>
          </a:xfrm>
          <a:prstGeom prst="rect">
            <a:avLst/>
          </a:prstGeom>
        </p:spPr>
      </p:pic>
      <p:pic>
        <p:nvPicPr>
          <p:cNvPr id="13" name="Picture 12">
            <a:extLst>
              <a:ext uri="{FF2B5EF4-FFF2-40B4-BE49-F238E27FC236}">
                <a16:creationId xmlns:a16="http://schemas.microsoft.com/office/drawing/2014/main" id="{3F03A27B-EA91-D04B-93FE-0044AB3A96C6}"/>
              </a:ext>
            </a:extLst>
          </p:cNvPr>
          <p:cNvPicPr>
            <a:picLocks noChangeAspect="1"/>
          </p:cNvPicPr>
          <p:nvPr/>
        </p:nvPicPr>
        <p:blipFill>
          <a:blip r:embed="rId4"/>
          <a:stretch>
            <a:fillRect/>
          </a:stretch>
        </p:blipFill>
        <p:spPr>
          <a:xfrm>
            <a:off x="6214535" y="2508326"/>
            <a:ext cx="5864793" cy="2530152"/>
          </a:xfrm>
          <a:prstGeom prst="rect">
            <a:avLst/>
          </a:prstGeom>
        </p:spPr>
      </p:pic>
      <p:sp>
        <p:nvSpPr>
          <p:cNvPr id="14" name="TextBox 13">
            <a:extLst>
              <a:ext uri="{FF2B5EF4-FFF2-40B4-BE49-F238E27FC236}">
                <a16:creationId xmlns:a16="http://schemas.microsoft.com/office/drawing/2014/main" id="{C003D6A3-8064-0D46-8A9B-D271EA865424}"/>
              </a:ext>
            </a:extLst>
          </p:cNvPr>
          <p:cNvSpPr txBox="1"/>
          <p:nvPr/>
        </p:nvSpPr>
        <p:spPr>
          <a:xfrm>
            <a:off x="1159934" y="4850943"/>
            <a:ext cx="567266" cy="230832"/>
          </a:xfrm>
          <a:prstGeom prst="rect">
            <a:avLst/>
          </a:prstGeom>
          <a:noFill/>
        </p:spPr>
        <p:txBody>
          <a:bodyPr wrap="square" rtlCol="0">
            <a:spAutoFit/>
          </a:bodyPr>
          <a:lstStyle/>
          <a:p>
            <a:r>
              <a:rPr lang="en-US" sz="900" dirty="0">
                <a:solidFill>
                  <a:schemeClr val="accent4"/>
                </a:solidFill>
              </a:rPr>
              <a:t>1-4096</a:t>
            </a:r>
          </a:p>
        </p:txBody>
      </p:sp>
      <p:sp>
        <p:nvSpPr>
          <p:cNvPr id="15" name="TextBox 14">
            <a:extLst>
              <a:ext uri="{FF2B5EF4-FFF2-40B4-BE49-F238E27FC236}">
                <a16:creationId xmlns:a16="http://schemas.microsoft.com/office/drawing/2014/main" id="{A32B5F92-B146-0A48-8DB5-A6D4A98D3D1D}"/>
              </a:ext>
            </a:extLst>
          </p:cNvPr>
          <p:cNvSpPr txBox="1"/>
          <p:nvPr/>
        </p:nvSpPr>
        <p:spPr>
          <a:xfrm>
            <a:off x="2006600" y="4863277"/>
            <a:ext cx="567266" cy="230832"/>
          </a:xfrm>
          <a:prstGeom prst="rect">
            <a:avLst/>
          </a:prstGeom>
          <a:noFill/>
        </p:spPr>
        <p:txBody>
          <a:bodyPr wrap="square" rtlCol="0">
            <a:spAutoFit/>
          </a:bodyPr>
          <a:lstStyle/>
          <a:p>
            <a:r>
              <a:rPr lang="en-US" sz="900" dirty="0">
                <a:solidFill>
                  <a:schemeClr val="accent4"/>
                </a:solidFill>
              </a:rPr>
              <a:t>1-8</a:t>
            </a:r>
          </a:p>
        </p:txBody>
      </p:sp>
      <p:sp>
        <p:nvSpPr>
          <p:cNvPr id="16" name="TextBox 15">
            <a:extLst>
              <a:ext uri="{FF2B5EF4-FFF2-40B4-BE49-F238E27FC236}">
                <a16:creationId xmlns:a16="http://schemas.microsoft.com/office/drawing/2014/main" id="{BA6F20BF-A9FD-2F41-B5C5-694263BC76EE}"/>
              </a:ext>
            </a:extLst>
          </p:cNvPr>
          <p:cNvSpPr txBox="1"/>
          <p:nvPr/>
        </p:nvSpPr>
        <p:spPr>
          <a:xfrm>
            <a:off x="3141133" y="4861901"/>
            <a:ext cx="567266" cy="230832"/>
          </a:xfrm>
          <a:prstGeom prst="rect">
            <a:avLst/>
          </a:prstGeom>
          <a:noFill/>
        </p:spPr>
        <p:txBody>
          <a:bodyPr wrap="square" rtlCol="0">
            <a:spAutoFit/>
          </a:bodyPr>
          <a:lstStyle/>
          <a:p>
            <a:r>
              <a:rPr lang="en-US" sz="900" dirty="0">
                <a:solidFill>
                  <a:schemeClr val="accent4"/>
                </a:solidFill>
              </a:rPr>
              <a:t>1-8</a:t>
            </a:r>
          </a:p>
        </p:txBody>
      </p:sp>
      <p:sp>
        <p:nvSpPr>
          <p:cNvPr id="17" name="TextBox 16">
            <a:extLst>
              <a:ext uri="{FF2B5EF4-FFF2-40B4-BE49-F238E27FC236}">
                <a16:creationId xmlns:a16="http://schemas.microsoft.com/office/drawing/2014/main" id="{6374E9D7-C671-D04E-9464-0C4EE0F9D206}"/>
              </a:ext>
            </a:extLst>
          </p:cNvPr>
          <p:cNvSpPr txBox="1"/>
          <p:nvPr/>
        </p:nvSpPr>
        <p:spPr>
          <a:xfrm>
            <a:off x="5283200" y="4863277"/>
            <a:ext cx="567266" cy="230832"/>
          </a:xfrm>
          <a:prstGeom prst="rect">
            <a:avLst/>
          </a:prstGeom>
          <a:noFill/>
        </p:spPr>
        <p:txBody>
          <a:bodyPr wrap="square" rtlCol="0">
            <a:spAutoFit/>
          </a:bodyPr>
          <a:lstStyle/>
          <a:p>
            <a:r>
              <a:rPr lang="en-US" sz="900" dirty="0">
                <a:solidFill>
                  <a:schemeClr val="accent4"/>
                </a:solidFill>
              </a:rPr>
              <a:t>1-8</a:t>
            </a:r>
          </a:p>
        </p:txBody>
      </p:sp>
      <p:sp>
        <p:nvSpPr>
          <p:cNvPr id="18" name="TextBox 17">
            <a:extLst>
              <a:ext uri="{FF2B5EF4-FFF2-40B4-BE49-F238E27FC236}">
                <a16:creationId xmlns:a16="http://schemas.microsoft.com/office/drawing/2014/main" id="{D36376AC-6F82-4D45-86C7-CBBB110EBDF0}"/>
              </a:ext>
            </a:extLst>
          </p:cNvPr>
          <p:cNvSpPr txBox="1"/>
          <p:nvPr/>
        </p:nvSpPr>
        <p:spPr>
          <a:xfrm>
            <a:off x="4148667" y="4861901"/>
            <a:ext cx="567266" cy="230832"/>
          </a:xfrm>
          <a:prstGeom prst="rect">
            <a:avLst/>
          </a:prstGeom>
          <a:noFill/>
        </p:spPr>
        <p:txBody>
          <a:bodyPr wrap="square" rtlCol="0">
            <a:spAutoFit/>
          </a:bodyPr>
          <a:lstStyle/>
          <a:p>
            <a:r>
              <a:rPr lang="en-US" sz="900" dirty="0">
                <a:solidFill>
                  <a:schemeClr val="accent4"/>
                </a:solidFill>
              </a:rPr>
              <a:t>1-8</a:t>
            </a:r>
          </a:p>
        </p:txBody>
      </p:sp>
    </p:spTree>
    <p:extLst>
      <p:ext uri="{BB962C8B-B14F-4D97-AF65-F5344CB8AC3E}">
        <p14:creationId xmlns:p14="http://schemas.microsoft.com/office/powerpoint/2010/main" val="265530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4702667-3347-E940-BF77-1B2F1FA95B48}"/>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CE4045ED-2042-E145-B111-B2C499F7DDCD}"/>
              </a:ext>
            </a:extLst>
          </p:cNvPr>
          <p:cNvSpPr>
            <a:spLocks noGrp="1"/>
          </p:cNvSpPr>
          <p:nvPr>
            <p:ph type="sldNum" sz="quarter" idx="12"/>
          </p:nvPr>
        </p:nvSpPr>
        <p:spPr/>
        <p:txBody>
          <a:bodyPr/>
          <a:lstStyle/>
          <a:p>
            <a:fld id="{3B917CB5-27BD-4ECA-9D86-80D4B900A204}" type="slidenum">
              <a:rPr lang="en-US" smtClean="0"/>
              <a:t>5</a:t>
            </a:fld>
            <a:endParaRPr lang="en-US"/>
          </a:p>
        </p:txBody>
      </p:sp>
      <p:sp>
        <p:nvSpPr>
          <p:cNvPr id="6" name="Title 3">
            <a:extLst>
              <a:ext uri="{FF2B5EF4-FFF2-40B4-BE49-F238E27FC236}">
                <a16:creationId xmlns:a16="http://schemas.microsoft.com/office/drawing/2014/main" id="{9E91E9BA-1471-D74E-BE9D-9A123FD2EF84}"/>
              </a:ext>
            </a:extLst>
          </p:cNvPr>
          <p:cNvSpPr txBox="1">
            <a:spLocks/>
          </p:cNvSpPr>
          <p:nvPr/>
        </p:nvSpPr>
        <p:spPr>
          <a:xfrm>
            <a:off x="375139" y="183356"/>
            <a:ext cx="10515600" cy="647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Breakthrough for this week</a:t>
            </a:r>
            <a:endParaRPr lang="en-US" dirty="0"/>
          </a:p>
        </p:txBody>
      </p:sp>
      <p:sp>
        <p:nvSpPr>
          <p:cNvPr id="7" name="TextBox 6">
            <a:extLst>
              <a:ext uri="{FF2B5EF4-FFF2-40B4-BE49-F238E27FC236}">
                <a16:creationId xmlns:a16="http://schemas.microsoft.com/office/drawing/2014/main" id="{2259D29D-FA6A-004A-9D13-0DB24178DAE9}"/>
              </a:ext>
            </a:extLst>
          </p:cNvPr>
          <p:cNvSpPr txBox="1"/>
          <p:nvPr/>
        </p:nvSpPr>
        <p:spPr>
          <a:xfrm>
            <a:off x="719264" y="1726496"/>
            <a:ext cx="2235200" cy="2585323"/>
          </a:xfrm>
          <a:prstGeom prst="rect">
            <a:avLst/>
          </a:prstGeom>
          <a:noFill/>
        </p:spPr>
        <p:txBody>
          <a:bodyPr wrap="square" rtlCol="0">
            <a:spAutoFit/>
          </a:bodyPr>
          <a:lstStyle/>
          <a:p>
            <a:r>
              <a:rPr lang="en-US" dirty="0">
                <a:solidFill>
                  <a:schemeClr val="tx2"/>
                </a:solidFill>
              </a:rPr>
              <a:t>0 </a:t>
            </a:r>
            <a:r>
              <a:rPr lang="en-US" dirty="0">
                <a:solidFill>
                  <a:schemeClr val="tx2"/>
                </a:solidFill>
                <a:sym typeface="Wingdings" pitchFamily="2" charset="2"/>
              </a:rPr>
              <a:t> 1</a:t>
            </a:r>
          </a:p>
          <a:p>
            <a:r>
              <a:rPr lang="en-US" dirty="0">
                <a:solidFill>
                  <a:schemeClr val="tx2"/>
                </a:solidFill>
                <a:sym typeface="Wingdings" pitchFamily="2" charset="2"/>
              </a:rPr>
              <a:t>1  2</a:t>
            </a:r>
          </a:p>
          <a:p>
            <a:r>
              <a:rPr lang="en-US" dirty="0">
                <a:solidFill>
                  <a:schemeClr val="tx2"/>
                </a:solidFill>
                <a:sym typeface="Wingdings" pitchFamily="2" charset="2"/>
              </a:rPr>
              <a:t>2  3</a:t>
            </a:r>
            <a:endParaRPr lang="en-US" dirty="0">
              <a:solidFill>
                <a:schemeClr val="tx2"/>
              </a:solidFill>
            </a:endParaRPr>
          </a:p>
          <a:p>
            <a:r>
              <a:rPr lang="en-US" dirty="0">
                <a:solidFill>
                  <a:schemeClr val="tx2"/>
                </a:solidFill>
                <a:sym typeface="Wingdings" pitchFamily="2" charset="2"/>
              </a:rPr>
              <a:t>3  4</a:t>
            </a:r>
            <a:endParaRPr lang="en-US" dirty="0">
              <a:solidFill>
                <a:schemeClr val="tx2"/>
              </a:solidFill>
            </a:endParaRPr>
          </a:p>
          <a:p>
            <a:r>
              <a:rPr lang="en-US" dirty="0">
                <a:solidFill>
                  <a:schemeClr val="tx2"/>
                </a:solidFill>
                <a:sym typeface="Wingdings" pitchFamily="2" charset="2"/>
              </a:rPr>
              <a:t>4  5</a:t>
            </a:r>
            <a:endParaRPr lang="en-US" dirty="0">
              <a:solidFill>
                <a:schemeClr val="tx2"/>
              </a:solidFill>
            </a:endParaRPr>
          </a:p>
          <a:p>
            <a:r>
              <a:rPr lang="en-US" dirty="0">
                <a:solidFill>
                  <a:schemeClr val="tx2"/>
                </a:solidFill>
                <a:sym typeface="Wingdings" pitchFamily="2" charset="2"/>
              </a:rPr>
              <a:t>5  6</a:t>
            </a:r>
            <a:endParaRPr lang="en-US" dirty="0">
              <a:solidFill>
                <a:schemeClr val="tx2"/>
              </a:solidFill>
            </a:endParaRPr>
          </a:p>
          <a:p>
            <a:r>
              <a:rPr lang="en-US" dirty="0">
                <a:solidFill>
                  <a:schemeClr val="tx2"/>
                </a:solidFill>
                <a:sym typeface="Wingdings" pitchFamily="2" charset="2"/>
              </a:rPr>
              <a:t>6  7</a:t>
            </a:r>
            <a:endParaRPr lang="en-US" dirty="0">
              <a:solidFill>
                <a:schemeClr val="tx2"/>
              </a:solidFill>
            </a:endParaRPr>
          </a:p>
          <a:p>
            <a:r>
              <a:rPr lang="en-US" dirty="0">
                <a:solidFill>
                  <a:schemeClr val="tx2"/>
                </a:solidFill>
                <a:sym typeface="Wingdings" pitchFamily="2" charset="2"/>
              </a:rPr>
              <a:t>7  8</a:t>
            </a:r>
            <a:endParaRPr lang="en-US" dirty="0">
              <a:solidFill>
                <a:schemeClr val="tx2"/>
              </a:solidFill>
            </a:endParaRPr>
          </a:p>
          <a:p>
            <a:endParaRPr lang="en-US" dirty="0"/>
          </a:p>
        </p:txBody>
      </p:sp>
      <p:sp>
        <p:nvSpPr>
          <p:cNvPr id="8" name="TextBox 7">
            <a:extLst>
              <a:ext uri="{FF2B5EF4-FFF2-40B4-BE49-F238E27FC236}">
                <a16:creationId xmlns:a16="http://schemas.microsoft.com/office/drawing/2014/main" id="{2FBCA545-94AD-AE43-B478-16D26554EDB3}"/>
              </a:ext>
            </a:extLst>
          </p:cNvPr>
          <p:cNvSpPr txBox="1"/>
          <p:nvPr/>
        </p:nvSpPr>
        <p:spPr>
          <a:xfrm>
            <a:off x="262065" y="1094140"/>
            <a:ext cx="3023003" cy="369332"/>
          </a:xfrm>
          <a:prstGeom prst="rect">
            <a:avLst/>
          </a:prstGeom>
          <a:noFill/>
        </p:spPr>
        <p:txBody>
          <a:bodyPr wrap="square" rtlCol="0">
            <a:spAutoFit/>
          </a:bodyPr>
          <a:lstStyle/>
          <a:p>
            <a:r>
              <a:rPr lang="en-US" dirty="0">
                <a:solidFill>
                  <a:schemeClr val="tx2"/>
                </a:solidFill>
              </a:rPr>
              <a:t>What we assumed</a:t>
            </a:r>
          </a:p>
        </p:txBody>
      </p:sp>
      <p:sp>
        <p:nvSpPr>
          <p:cNvPr id="9" name="TextBox 8">
            <a:extLst>
              <a:ext uri="{FF2B5EF4-FFF2-40B4-BE49-F238E27FC236}">
                <a16:creationId xmlns:a16="http://schemas.microsoft.com/office/drawing/2014/main" id="{F9296374-379B-AD4D-A170-AE52895BF5FF}"/>
              </a:ext>
            </a:extLst>
          </p:cNvPr>
          <p:cNvSpPr txBox="1"/>
          <p:nvPr/>
        </p:nvSpPr>
        <p:spPr>
          <a:xfrm>
            <a:off x="2802907" y="1106487"/>
            <a:ext cx="2107760" cy="369332"/>
          </a:xfrm>
          <a:prstGeom prst="rect">
            <a:avLst/>
          </a:prstGeom>
          <a:noFill/>
        </p:spPr>
        <p:txBody>
          <a:bodyPr wrap="square" rtlCol="0">
            <a:spAutoFit/>
          </a:bodyPr>
          <a:lstStyle/>
          <a:p>
            <a:r>
              <a:rPr lang="en-US" dirty="0">
                <a:solidFill>
                  <a:schemeClr val="tx2"/>
                </a:solidFill>
              </a:rPr>
              <a:t>What it actually is</a:t>
            </a:r>
          </a:p>
        </p:txBody>
      </p:sp>
      <p:sp>
        <p:nvSpPr>
          <p:cNvPr id="10" name="TextBox 9">
            <a:extLst>
              <a:ext uri="{FF2B5EF4-FFF2-40B4-BE49-F238E27FC236}">
                <a16:creationId xmlns:a16="http://schemas.microsoft.com/office/drawing/2014/main" id="{EEF26436-7136-4E4E-A678-42566A457C47}"/>
              </a:ext>
            </a:extLst>
          </p:cNvPr>
          <p:cNvSpPr txBox="1"/>
          <p:nvPr/>
        </p:nvSpPr>
        <p:spPr>
          <a:xfrm>
            <a:off x="3179329" y="1726496"/>
            <a:ext cx="2235200" cy="2585323"/>
          </a:xfrm>
          <a:prstGeom prst="rect">
            <a:avLst/>
          </a:prstGeom>
          <a:noFill/>
        </p:spPr>
        <p:txBody>
          <a:bodyPr wrap="square" rtlCol="0">
            <a:spAutoFit/>
          </a:bodyPr>
          <a:lstStyle/>
          <a:p>
            <a:r>
              <a:rPr lang="en-US" dirty="0">
                <a:solidFill>
                  <a:schemeClr val="tx2"/>
                </a:solidFill>
              </a:rPr>
              <a:t>0 </a:t>
            </a:r>
            <a:r>
              <a:rPr lang="en-US" dirty="0">
                <a:solidFill>
                  <a:schemeClr val="tx2"/>
                </a:solidFill>
                <a:sym typeface="Wingdings" pitchFamily="2" charset="2"/>
              </a:rPr>
              <a:t> 4</a:t>
            </a:r>
          </a:p>
          <a:p>
            <a:r>
              <a:rPr lang="en-US" dirty="0">
                <a:solidFill>
                  <a:schemeClr val="tx2"/>
                </a:solidFill>
                <a:sym typeface="Wingdings" pitchFamily="2" charset="2"/>
              </a:rPr>
              <a:t>1  4</a:t>
            </a:r>
          </a:p>
          <a:p>
            <a:r>
              <a:rPr lang="en-US" dirty="0">
                <a:solidFill>
                  <a:schemeClr val="tx2"/>
                </a:solidFill>
                <a:sym typeface="Wingdings" pitchFamily="2" charset="2"/>
              </a:rPr>
              <a:t>2  4</a:t>
            </a:r>
            <a:endParaRPr lang="en-US" dirty="0">
              <a:solidFill>
                <a:schemeClr val="tx2"/>
              </a:solidFill>
            </a:endParaRPr>
          </a:p>
          <a:p>
            <a:r>
              <a:rPr lang="en-US" dirty="0">
                <a:solidFill>
                  <a:schemeClr val="tx2"/>
                </a:solidFill>
                <a:sym typeface="Wingdings" pitchFamily="2" charset="2"/>
              </a:rPr>
              <a:t>3  4</a:t>
            </a:r>
            <a:endParaRPr lang="en-US" dirty="0">
              <a:solidFill>
                <a:schemeClr val="tx2"/>
              </a:solidFill>
            </a:endParaRPr>
          </a:p>
          <a:p>
            <a:r>
              <a:rPr lang="en-US" dirty="0">
                <a:solidFill>
                  <a:schemeClr val="tx2"/>
                </a:solidFill>
                <a:sym typeface="Wingdings" pitchFamily="2" charset="2"/>
              </a:rPr>
              <a:t>4  4</a:t>
            </a:r>
            <a:endParaRPr lang="en-US" dirty="0">
              <a:solidFill>
                <a:schemeClr val="tx2"/>
              </a:solidFill>
            </a:endParaRPr>
          </a:p>
          <a:p>
            <a:r>
              <a:rPr lang="en-US" dirty="0">
                <a:solidFill>
                  <a:schemeClr val="tx2"/>
                </a:solidFill>
                <a:sym typeface="Wingdings" pitchFamily="2" charset="2"/>
              </a:rPr>
              <a:t>5  4</a:t>
            </a:r>
            <a:endParaRPr lang="en-US" dirty="0">
              <a:solidFill>
                <a:schemeClr val="tx2"/>
              </a:solidFill>
            </a:endParaRPr>
          </a:p>
          <a:p>
            <a:r>
              <a:rPr lang="en-US" dirty="0">
                <a:solidFill>
                  <a:schemeClr val="tx2"/>
                </a:solidFill>
                <a:sym typeface="Wingdings" pitchFamily="2" charset="2"/>
              </a:rPr>
              <a:t>6  4</a:t>
            </a:r>
            <a:endParaRPr lang="en-US" dirty="0">
              <a:solidFill>
                <a:schemeClr val="tx2"/>
              </a:solidFill>
            </a:endParaRPr>
          </a:p>
          <a:p>
            <a:r>
              <a:rPr lang="en-US" dirty="0">
                <a:solidFill>
                  <a:schemeClr val="tx2"/>
                </a:solidFill>
                <a:sym typeface="Wingdings" pitchFamily="2" charset="2"/>
              </a:rPr>
              <a:t>7  4</a:t>
            </a:r>
            <a:endParaRPr lang="en-US" dirty="0">
              <a:solidFill>
                <a:schemeClr val="tx2"/>
              </a:solidFill>
            </a:endParaRPr>
          </a:p>
          <a:p>
            <a:endParaRPr lang="en-US" dirty="0"/>
          </a:p>
        </p:txBody>
      </p:sp>
      <p:sp>
        <p:nvSpPr>
          <p:cNvPr id="11" name="TextBox 10">
            <a:extLst>
              <a:ext uri="{FF2B5EF4-FFF2-40B4-BE49-F238E27FC236}">
                <a16:creationId xmlns:a16="http://schemas.microsoft.com/office/drawing/2014/main" id="{3014A0F3-944C-CB48-B78B-FE34042C26E5}"/>
              </a:ext>
            </a:extLst>
          </p:cNvPr>
          <p:cNvSpPr txBox="1"/>
          <p:nvPr/>
        </p:nvSpPr>
        <p:spPr>
          <a:xfrm>
            <a:off x="5310726" y="1134595"/>
            <a:ext cx="2107760" cy="369332"/>
          </a:xfrm>
          <a:prstGeom prst="rect">
            <a:avLst/>
          </a:prstGeom>
          <a:noFill/>
        </p:spPr>
        <p:txBody>
          <a:bodyPr wrap="square" rtlCol="0">
            <a:spAutoFit/>
          </a:bodyPr>
          <a:lstStyle/>
          <a:p>
            <a:r>
              <a:rPr lang="en-US" dirty="0">
                <a:solidFill>
                  <a:schemeClr val="tx2"/>
                </a:solidFill>
              </a:rPr>
              <a:t>Their source code   </a:t>
            </a:r>
          </a:p>
        </p:txBody>
      </p:sp>
      <p:pic>
        <p:nvPicPr>
          <p:cNvPr id="14" name="Picture 13">
            <a:extLst>
              <a:ext uri="{FF2B5EF4-FFF2-40B4-BE49-F238E27FC236}">
                <a16:creationId xmlns:a16="http://schemas.microsoft.com/office/drawing/2014/main" id="{85443C11-7D85-0A44-8C72-A763FB49712A}"/>
              </a:ext>
            </a:extLst>
          </p:cNvPr>
          <p:cNvPicPr>
            <a:picLocks noChangeAspect="1"/>
          </p:cNvPicPr>
          <p:nvPr/>
        </p:nvPicPr>
        <p:blipFill>
          <a:blip r:embed="rId2"/>
          <a:stretch>
            <a:fillRect/>
          </a:stretch>
        </p:blipFill>
        <p:spPr>
          <a:xfrm>
            <a:off x="8212665" y="1807407"/>
            <a:ext cx="3742707" cy="861910"/>
          </a:xfrm>
          <a:prstGeom prst="rect">
            <a:avLst/>
          </a:prstGeom>
        </p:spPr>
      </p:pic>
      <p:sp>
        <p:nvSpPr>
          <p:cNvPr id="16" name="TextBox 15">
            <a:extLst>
              <a:ext uri="{FF2B5EF4-FFF2-40B4-BE49-F238E27FC236}">
                <a16:creationId xmlns:a16="http://schemas.microsoft.com/office/drawing/2014/main" id="{FD4B2831-5DD3-E044-9843-D7A1B3AE4048}"/>
              </a:ext>
            </a:extLst>
          </p:cNvPr>
          <p:cNvSpPr txBox="1"/>
          <p:nvPr/>
        </p:nvSpPr>
        <p:spPr>
          <a:xfrm>
            <a:off x="8212665" y="1134595"/>
            <a:ext cx="2645736" cy="369332"/>
          </a:xfrm>
          <a:prstGeom prst="rect">
            <a:avLst/>
          </a:prstGeom>
          <a:noFill/>
        </p:spPr>
        <p:txBody>
          <a:bodyPr wrap="square" rtlCol="0">
            <a:spAutoFit/>
          </a:bodyPr>
          <a:lstStyle/>
          <a:p>
            <a:r>
              <a:rPr lang="en-US" dirty="0">
                <a:solidFill>
                  <a:schemeClr val="tx2"/>
                </a:solidFill>
              </a:rPr>
              <a:t>What need to be done</a:t>
            </a:r>
          </a:p>
        </p:txBody>
      </p:sp>
      <p:pic>
        <p:nvPicPr>
          <p:cNvPr id="17" name="Picture 16">
            <a:extLst>
              <a:ext uri="{FF2B5EF4-FFF2-40B4-BE49-F238E27FC236}">
                <a16:creationId xmlns:a16="http://schemas.microsoft.com/office/drawing/2014/main" id="{29E7A6C5-AA2C-844D-A7D0-56438CABFFE7}"/>
              </a:ext>
            </a:extLst>
          </p:cNvPr>
          <p:cNvPicPr>
            <a:picLocks noChangeAspect="1"/>
          </p:cNvPicPr>
          <p:nvPr/>
        </p:nvPicPr>
        <p:blipFill>
          <a:blip r:embed="rId3"/>
          <a:stretch>
            <a:fillRect/>
          </a:stretch>
        </p:blipFill>
        <p:spPr>
          <a:xfrm>
            <a:off x="5414529" y="1778563"/>
            <a:ext cx="2038500" cy="1692992"/>
          </a:xfrm>
          <a:prstGeom prst="rect">
            <a:avLst/>
          </a:prstGeom>
        </p:spPr>
      </p:pic>
    </p:spTree>
    <p:extLst>
      <p:ext uri="{BB962C8B-B14F-4D97-AF65-F5344CB8AC3E}">
        <p14:creationId xmlns:p14="http://schemas.microsoft.com/office/powerpoint/2010/main" val="227476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39588"/>
            <a:ext cx="10515600" cy="5331087"/>
          </a:xfrm>
        </p:spPr>
        <p:txBody>
          <a:bodyPr>
            <a:normAutofit/>
          </a:bodyPr>
          <a:lstStyle/>
          <a:p>
            <a:r>
              <a:rPr lang="en-US" dirty="0">
                <a:solidFill>
                  <a:schemeClr val="tx2"/>
                </a:solidFill>
              </a:rPr>
              <a:t>Test more and try to make the app stable enough for deployment</a:t>
            </a:r>
          </a:p>
        </p:txBody>
      </p:sp>
    </p:spTree>
    <p:extLst>
      <p:ext uri="{BB962C8B-B14F-4D97-AF65-F5344CB8AC3E}">
        <p14:creationId xmlns:p14="http://schemas.microsoft.com/office/powerpoint/2010/main" val="155379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4388</TotalTime>
  <Words>264</Words>
  <Application>Microsoft Macintosh PowerPoint</Application>
  <PresentationFormat>Widescreen</PresentationFormat>
  <Paragraphs>57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BCW</vt:lpstr>
      <vt:lpstr>CT Project Weekly Status Report</vt:lpstr>
      <vt:lpstr>Our work this week </vt:lpstr>
      <vt:lpstr>PowerPoint Presentation</vt:lpstr>
      <vt:lpstr>Breakthrough for this week</vt:lpstr>
      <vt:lpstr>PowerPoint Presentation</vt:lpstr>
      <vt:lpstr>Plans for next week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28</cp:revision>
  <dcterms:created xsi:type="dcterms:W3CDTF">2020-07-17T16:53:53Z</dcterms:created>
  <dcterms:modified xsi:type="dcterms:W3CDTF">2020-08-07T04:55:37Z</dcterms:modified>
</cp:coreProperties>
</file>