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7" r:id="rId3"/>
    <p:sldId id="268" r:id="rId4"/>
    <p:sldId id="277" r:id="rId5"/>
    <p:sldId id="270" r:id="rId6"/>
    <p:sldId id="278" r:id="rId7"/>
    <p:sldId id="269"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8" autoAdjust="0"/>
    <p:restoredTop sz="93878" autoAdjust="0"/>
  </p:normalViewPr>
  <p:slideViewPr>
    <p:cSldViewPr snapToGrid="0">
      <p:cViewPr varScale="1">
        <p:scale>
          <a:sx n="120" d="100"/>
          <a:sy n="120" d="100"/>
        </p:scale>
        <p:origin x="984"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8/14/20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8/14/20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hyperlink" Target="https://datastudio.google.com/u/2/reporting/cc880395-e48c-4163-93cf-c76c2a71b503/page/1M"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                              Aug 14,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Our work this week</a:t>
            </a:r>
            <a:br>
              <a:rPr lang="en-US" sz="2000" dirty="0"/>
            </a:br>
            <a:endParaRPr lang="en-US" dirty="0"/>
          </a:p>
        </p:txBody>
      </p:sp>
      <p:sp>
        <p:nvSpPr>
          <p:cNvPr id="6" name="Content Placeholder 4">
            <a:extLst>
              <a:ext uri="{FF2B5EF4-FFF2-40B4-BE49-F238E27FC236}">
                <a16:creationId xmlns:a16="http://schemas.microsoft.com/office/drawing/2014/main" id="{6669D7E9-927B-0543-A44F-05E99F5A041F}"/>
              </a:ext>
            </a:extLst>
          </p:cNvPr>
          <p:cNvSpPr txBox="1">
            <a:spLocks/>
          </p:cNvSpPr>
          <p:nvPr/>
        </p:nvSpPr>
        <p:spPr>
          <a:xfrm>
            <a:off x="635001" y="1280321"/>
            <a:ext cx="10515600" cy="5331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Packed our application into an APK</a:t>
            </a:r>
          </a:p>
          <a:p>
            <a:endParaRPr lang="en-US" dirty="0">
              <a:solidFill>
                <a:schemeClr val="tx2"/>
              </a:solidFill>
            </a:endParaRPr>
          </a:p>
          <a:p>
            <a:r>
              <a:rPr lang="en-US" dirty="0">
                <a:solidFill>
                  <a:schemeClr val="tx2"/>
                </a:solidFill>
              </a:rPr>
              <a:t>Implemented extra methods to collect data from testers</a:t>
            </a:r>
          </a:p>
          <a:p>
            <a:endParaRPr lang="en-US" dirty="0">
              <a:solidFill>
                <a:schemeClr val="tx2"/>
              </a:solidFill>
            </a:endParaRPr>
          </a:p>
          <a:p>
            <a:r>
              <a:rPr lang="en-US" dirty="0">
                <a:solidFill>
                  <a:schemeClr val="tx2"/>
                </a:solidFill>
              </a:rPr>
              <a:t>Worked on alternative approach that avoids network requests from being banned by Great Firewall</a:t>
            </a:r>
          </a:p>
          <a:p>
            <a:endParaRPr lang="en-US" dirty="0">
              <a:solidFill>
                <a:schemeClr val="tx2"/>
              </a:solidFill>
            </a:endParaRPr>
          </a:p>
          <a:p>
            <a:r>
              <a:rPr lang="en-US" dirty="0">
                <a:solidFill>
                  <a:schemeClr val="tx2"/>
                </a:solidFill>
              </a:rPr>
              <a:t>Updated Dashboard to include the additional collected data</a:t>
            </a:r>
          </a:p>
          <a:p>
            <a:endParaRPr lang="en-US" dirty="0">
              <a:solidFill>
                <a:schemeClr val="tx2"/>
              </a:solidFill>
            </a:endParaRPr>
          </a:p>
          <a:p>
            <a:r>
              <a:rPr lang="en-US" dirty="0">
                <a:solidFill>
                  <a:schemeClr val="tx2"/>
                </a:solidFill>
              </a:rPr>
              <a:t>Finalized Deployment Document</a:t>
            </a:r>
          </a:p>
          <a:p>
            <a:pPr marL="457200" lvl="1" indent="0">
              <a:buFont typeface="Arial" panose="020B0604020202020204" pitchFamily="34" charset="0"/>
              <a:buNone/>
            </a:pPr>
            <a:endParaRPr lang="en-US" dirty="0">
              <a:solidFill>
                <a:schemeClr val="tx2"/>
              </a:solidFill>
            </a:endParaRPr>
          </a:p>
          <a:p>
            <a:endParaRPr lang="en-US" dirty="0">
              <a:solidFill>
                <a:schemeClr val="tx2"/>
              </a:solidFill>
            </a:endParaRPr>
          </a:p>
          <a:p>
            <a:pPr marL="0" indent="0">
              <a:buNone/>
            </a:pPr>
            <a:endParaRPr lang="en-US" dirty="0">
              <a:solidFill>
                <a:schemeClr val="tx2"/>
              </a:solidFill>
            </a:endParaRP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AA304716-5EF1-6046-95B1-C8613C371812}"/>
              </a:ext>
            </a:extLst>
          </p:cNvPr>
          <p:cNvSpPr txBox="1">
            <a:spLocks/>
          </p:cNvSpPr>
          <p:nvPr/>
        </p:nvSpPr>
        <p:spPr>
          <a:xfrm>
            <a:off x="552938" y="513556"/>
            <a:ext cx="10877061" cy="6118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Implemented extra methods to collect data from testers</a:t>
            </a:r>
            <a:endParaRPr lang="en-US" dirty="0"/>
          </a:p>
        </p:txBody>
      </p:sp>
      <p:sp>
        <p:nvSpPr>
          <p:cNvPr id="13" name="Content Placeholder 2">
            <a:extLst>
              <a:ext uri="{FF2B5EF4-FFF2-40B4-BE49-F238E27FC236}">
                <a16:creationId xmlns:a16="http://schemas.microsoft.com/office/drawing/2014/main" id="{B01B1B7B-4382-9F4D-ACF0-97563B6E4E51}"/>
              </a:ext>
            </a:extLst>
          </p:cNvPr>
          <p:cNvSpPr>
            <a:spLocks noGrp="1"/>
          </p:cNvSpPr>
          <p:nvPr>
            <p:ph idx="1"/>
          </p:nvPr>
        </p:nvSpPr>
        <p:spPr>
          <a:xfrm>
            <a:off x="838200" y="1625471"/>
            <a:ext cx="10515600" cy="4351338"/>
          </a:xfrm>
        </p:spPr>
        <p:txBody>
          <a:bodyPr/>
          <a:lstStyle/>
          <a:p>
            <a:r>
              <a:rPr lang="en-US" dirty="0">
                <a:solidFill>
                  <a:schemeClr val="tx2"/>
                </a:solidFill>
              </a:rPr>
              <a:t>These methods are for testing use only, and will be excluded in real app</a:t>
            </a:r>
          </a:p>
          <a:p>
            <a:r>
              <a:rPr lang="en-US" dirty="0">
                <a:solidFill>
                  <a:schemeClr val="tx2"/>
                </a:solidFill>
              </a:rPr>
              <a:t>The aim of these methods is to make the testing task easy</a:t>
            </a:r>
          </a:p>
          <a:p>
            <a:r>
              <a:rPr lang="en-US" dirty="0">
                <a:solidFill>
                  <a:schemeClr val="tx2"/>
                </a:solidFill>
              </a:rPr>
              <a:t>These methods will collect all operations of testers and all data generated by contact shield SDK.</a:t>
            </a:r>
          </a:p>
          <a:p>
            <a:r>
              <a:rPr lang="en-US" dirty="0">
                <a:solidFill>
                  <a:schemeClr val="tx2"/>
                </a:solidFill>
              </a:rPr>
              <a:t>These data helps research contact tracing under multi-users environment</a:t>
            </a:r>
          </a:p>
          <a:p>
            <a:endParaRPr lang="en-US" dirty="0">
              <a:solidFill>
                <a:schemeClr val="tx2"/>
              </a:solidFill>
            </a:endParaRPr>
          </a:p>
          <a:p>
            <a:endParaRPr lang="en-US" dirty="0">
              <a:solidFill>
                <a:schemeClr val="tx2"/>
              </a:solidFill>
            </a:endParaRPr>
          </a:p>
          <a:p>
            <a:endParaRPr lang="en-US" dirty="0"/>
          </a:p>
          <a:p>
            <a:endParaRPr lang="en-US" dirty="0"/>
          </a:p>
          <a:p>
            <a:endParaRPr lang="en-US" dirty="0"/>
          </a:p>
        </p:txBody>
      </p:sp>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50AD8B-9564-734F-89DE-4A3971900F1F}"/>
              </a:ext>
            </a:extLst>
          </p:cNvPr>
          <p:cNvPicPr>
            <a:picLocks noGrp="1" noChangeAspect="1"/>
          </p:cNvPicPr>
          <p:nvPr>
            <p:ph idx="1"/>
          </p:nvPr>
        </p:nvPicPr>
        <p:blipFill>
          <a:blip r:embed="rId2"/>
          <a:stretch>
            <a:fillRect/>
          </a:stretch>
        </p:blipFill>
        <p:spPr>
          <a:xfrm>
            <a:off x="973649" y="5027509"/>
            <a:ext cx="11073040" cy="964870"/>
          </a:xfrm>
          <a:prstGeom prst="rect">
            <a:avLst/>
          </a:prstGeom>
        </p:spPr>
      </p:pic>
      <p:sp>
        <p:nvSpPr>
          <p:cNvPr id="4" name="Footer Placeholder 3">
            <a:extLst>
              <a:ext uri="{FF2B5EF4-FFF2-40B4-BE49-F238E27FC236}">
                <a16:creationId xmlns:a16="http://schemas.microsoft.com/office/drawing/2014/main" id="{356DB339-BA5B-924C-9FD3-3A5C2C18B835}"/>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5BE83483-FAAD-E949-B26A-C85654273C75}"/>
              </a:ext>
            </a:extLst>
          </p:cNvPr>
          <p:cNvSpPr>
            <a:spLocks noGrp="1"/>
          </p:cNvSpPr>
          <p:nvPr>
            <p:ph type="sldNum" sz="quarter" idx="12"/>
          </p:nvPr>
        </p:nvSpPr>
        <p:spPr/>
        <p:txBody>
          <a:bodyPr/>
          <a:lstStyle/>
          <a:p>
            <a:fld id="{3B917CB5-27BD-4ECA-9D86-80D4B900A204}" type="slidenum">
              <a:rPr lang="en-US" smtClean="0"/>
              <a:t>4</a:t>
            </a:fld>
            <a:endParaRPr lang="en-US"/>
          </a:p>
        </p:txBody>
      </p:sp>
      <p:sp>
        <p:nvSpPr>
          <p:cNvPr id="7" name="Title 3">
            <a:extLst>
              <a:ext uri="{FF2B5EF4-FFF2-40B4-BE49-F238E27FC236}">
                <a16:creationId xmlns:a16="http://schemas.microsoft.com/office/drawing/2014/main" id="{DB0AD739-1A6B-5F42-BEC9-FC2887FFAE2D}"/>
              </a:ext>
            </a:extLst>
          </p:cNvPr>
          <p:cNvSpPr txBox="1">
            <a:spLocks/>
          </p:cNvSpPr>
          <p:nvPr/>
        </p:nvSpPr>
        <p:spPr>
          <a:xfrm>
            <a:off x="552938" y="513556"/>
            <a:ext cx="10877061" cy="6118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Extra data collected</a:t>
            </a:r>
            <a:endParaRPr lang="en-US" dirty="0"/>
          </a:p>
        </p:txBody>
      </p:sp>
      <p:sp>
        <p:nvSpPr>
          <p:cNvPr id="8" name="TextBox 7">
            <a:extLst>
              <a:ext uri="{FF2B5EF4-FFF2-40B4-BE49-F238E27FC236}">
                <a16:creationId xmlns:a16="http://schemas.microsoft.com/office/drawing/2014/main" id="{BDCA0360-4C22-6748-BA98-DAC9797A252E}"/>
              </a:ext>
            </a:extLst>
          </p:cNvPr>
          <p:cNvSpPr txBox="1"/>
          <p:nvPr/>
        </p:nvSpPr>
        <p:spPr>
          <a:xfrm>
            <a:off x="985546" y="4345695"/>
            <a:ext cx="4659589" cy="369332"/>
          </a:xfrm>
          <a:prstGeom prst="rect">
            <a:avLst/>
          </a:prstGeom>
          <a:noFill/>
        </p:spPr>
        <p:txBody>
          <a:bodyPr wrap="square" rtlCol="0">
            <a:spAutoFit/>
          </a:bodyPr>
          <a:lstStyle/>
          <a:p>
            <a:r>
              <a:rPr lang="en-US" b="1" dirty="0">
                <a:solidFill>
                  <a:schemeClr val="tx2"/>
                </a:solidFill>
              </a:rPr>
              <a:t>Diagnose report given by contact shield</a:t>
            </a:r>
          </a:p>
        </p:txBody>
      </p:sp>
      <p:sp>
        <p:nvSpPr>
          <p:cNvPr id="10" name="TextBox 9">
            <a:extLst>
              <a:ext uri="{FF2B5EF4-FFF2-40B4-BE49-F238E27FC236}">
                <a16:creationId xmlns:a16="http://schemas.microsoft.com/office/drawing/2014/main" id="{43E689F5-2B92-DA4F-B472-29186BB04846}"/>
              </a:ext>
            </a:extLst>
          </p:cNvPr>
          <p:cNvSpPr txBox="1"/>
          <p:nvPr/>
        </p:nvSpPr>
        <p:spPr>
          <a:xfrm>
            <a:off x="973648" y="1379790"/>
            <a:ext cx="4659589" cy="369332"/>
          </a:xfrm>
          <a:prstGeom prst="rect">
            <a:avLst/>
          </a:prstGeom>
          <a:noFill/>
        </p:spPr>
        <p:txBody>
          <a:bodyPr wrap="square" rtlCol="0">
            <a:spAutoFit/>
          </a:bodyPr>
          <a:lstStyle/>
          <a:p>
            <a:r>
              <a:rPr lang="en-US" b="1" dirty="0">
                <a:solidFill>
                  <a:schemeClr val="tx2"/>
                </a:solidFill>
              </a:rPr>
              <a:t>All user operations</a:t>
            </a:r>
          </a:p>
        </p:txBody>
      </p:sp>
      <p:pic>
        <p:nvPicPr>
          <p:cNvPr id="11" name="Picture 10">
            <a:extLst>
              <a:ext uri="{FF2B5EF4-FFF2-40B4-BE49-F238E27FC236}">
                <a16:creationId xmlns:a16="http://schemas.microsoft.com/office/drawing/2014/main" id="{852FF3E6-1720-EC43-A0B8-6BA9F14CFC06}"/>
              </a:ext>
            </a:extLst>
          </p:cNvPr>
          <p:cNvPicPr>
            <a:picLocks noChangeAspect="1"/>
          </p:cNvPicPr>
          <p:nvPr/>
        </p:nvPicPr>
        <p:blipFill>
          <a:blip r:embed="rId3"/>
          <a:stretch>
            <a:fillRect/>
          </a:stretch>
        </p:blipFill>
        <p:spPr>
          <a:xfrm>
            <a:off x="973648" y="1860461"/>
            <a:ext cx="7786410" cy="2262802"/>
          </a:xfrm>
          <a:prstGeom prst="rect">
            <a:avLst/>
          </a:prstGeom>
        </p:spPr>
      </p:pic>
    </p:spTree>
    <p:extLst>
      <p:ext uri="{BB962C8B-B14F-4D97-AF65-F5344CB8AC3E}">
        <p14:creationId xmlns:p14="http://schemas.microsoft.com/office/powerpoint/2010/main" val="237899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9792B7C-A16F-2F4D-8BFF-AFEEFD185494}"/>
              </a:ext>
            </a:extLst>
          </p:cNvPr>
          <p:cNvSpPr txBox="1">
            <a:spLocks/>
          </p:cNvSpPr>
          <p:nvPr/>
        </p:nvSpPr>
        <p:spPr>
          <a:xfrm>
            <a:off x="375139" y="183356"/>
            <a:ext cx="10515600" cy="6477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Approaches for Great Firewall</a:t>
            </a:r>
            <a:endParaRPr lang="en-US" dirty="0"/>
          </a:p>
        </p:txBody>
      </p:sp>
      <p:sp>
        <p:nvSpPr>
          <p:cNvPr id="10" name="TextBox 9">
            <a:extLst>
              <a:ext uri="{FF2B5EF4-FFF2-40B4-BE49-F238E27FC236}">
                <a16:creationId xmlns:a16="http://schemas.microsoft.com/office/drawing/2014/main" id="{76CE70A5-E227-154C-B9AC-3879C7E0AEFC}"/>
              </a:ext>
            </a:extLst>
          </p:cNvPr>
          <p:cNvSpPr txBox="1"/>
          <p:nvPr/>
        </p:nvSpPr>
        <p:spPr>
          <a:xfrm>
            <a:off x="478464" y="1424763"/>
            <a:ext cx="11396134"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2"/>
                </a:solidFill>
              </a:rPr>
              <a:t>Issue: </a:t>
            </a:r>
            <a:r>
              <a:rPr lang="en-US" dirty="0">
                <a:solidFill>
                  <a:schemeClr val="tx2"/>
                </a:solidFill>
              </a:rPr>
              <a:t>Our server is located on Google Cloud. HQ testers may have problems using our app due to the existence of Great Firewall</a:t>
            </a:r>
          </a:p>
          <a:p>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Finding: </a:t>
            </a:r>
            <a:r>
              <a:rPr lang="en-US" dirty="0">
                <a:solidFill>
                  <a:schemeClr val="tx2"/>
                </a:solidFill>
              </a:rPr>
              <a:t>Mainland users have access to Google Instance and Google Storage, but have no access to Google Functions</a:t>
            </a:r>
          </a:p>
          <a:p>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Current solution: </a:t>
            </a:r>
            <a:r>
              <a:rPr lang="en-US" dirty="0">
                <a:solidFill>
                  <a:schemeClr val="tx2"/>
                </a:solidFill>
              </a:rPr>
              <a:t>Implemented a wrapper layer on Google Instance for all Google Function methods</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Current result: </a:t>
            </a:r>
            <a:r>
              <a:rPr lang="en-US" dirty="0">
                <a:solidFill>
                  <a:schemeClr val="tx2"/>
                </a:solidFill>
              </a:rPr>
              <a:t>With this wrapper layer, our app, in general, can work correctly in mainland without VPN.</a:t>
            </a:r>
            <a:endParaRPr lang="en-US" b="1"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Potential problem: </a:t>
            </a:r>
            <a:r>
              <a:rPr lang="en-US" dirty="0">
                <a:solidFill>
                  <a:schemeClr val="tx2"/>
                </a:solidFill>
              </a:rPr>
              <a:t>Though mainland users have access to Google Storage, but there is little risk that the file they downloaded from Google Storage is broken. This may affect the correctness of contact shield SDK.</a:t>
            </a:r>
          </a:p>
          <a:p>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Other approaches: </a:t>
            </a:r>
            <a:endParaRPr lang="en-US" dirty="0">
              <a:solidFill>
                <a:schemeClr val="tx2"/>
              </a:solidFill>
            </a:endParaRPr>
          </a:p>
          <a:p>
            <a:pPr marL="742950" lvl="1" indent="-285750">
              <a:buFont typeface="Arial" panose="020B0604020202020204" pitchFamily="34" charset="0"/>
              <a:buChar char="•"/>
            </a:pPr>
            <a:r>
              <a:rPr lang="en-US" dirty="0">
                <a:solidFill>
                  <a:schemeClr val="tx2"/>
                </a:solidFill>
              </a:rPr>
              <a:t>Try to deploy in Europe</a:t>
            </a:r>
          </a:p>
          <a:p>
            <a:pPr marL="742950" lvl="1" indent="-285750">
              <a:buFont typeface="Arial" panose="020B0604020202020204" pitchFamily="34" charset="0"/>
              <a:buChar char="•"/>
            </a:pPr>
            <a:r>
              <a:rPr lang="en-US" dirty="0">
                <a:solidFill>
                  <a:schemeClr val="tx2"/>
                </a:solidFill>
              </a:rPr>
              <a:t>Give up deployment and work on adding new features</a:t>
            </a:r>
          </a:p>
          <a:p>
            <a:pPr marL="742950" lvl="1" indent="-285750">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60723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767D-3015-7941-9208-914A7108C443}"/>
              </a:ext>
            </a:extLst>
          </p:cNvPr>
          <p:cNvSpPr>
            <a:spLocks noGrp="1"/>
          </p:cNvSpPr>
          <p:nvPr>
            <p:ph type="title"/>
          </p:nvPr>
        </p:nvSpPr>
        <p:spPr/>
        <p:txBody>
          <a:bodyPr/>
          <a:lstStyle/>
          <a:p>
            <a:r>
              <a:rPr lang="en-US" dirty="0"/>
              <a:t>Dashboard Update and Deployment Document Update</a:t>
            </a:r>
          </a:p>
        </p:txBody>
      </p:sp>
      <p:sp>
        <p:nvSpPr>
          <p:cNvPr id="3" name="Content Placeholder 2">
            <a:extLst>
              <a:ext uri="{FF2B5EF4-FFF2-40B4-BE49-F238E27FC236}">
                <a16:creationId xmlns:a16="http://schemas.microsoft.com/office/drawing/2014/main" id="{3B36AA74-7404-C24A-8656-C2769E6BC451}"/>
              </a:ext>
            </a:extLst>
          </p:cNvPr>
          <p:cNvSpPr>
            <a:spLocks noGrp="1"/>
          </p:cNvSpPr>
          <p:nvPr>
            <p:ph idx="1"/>
          </p:nvPr>
        </p:nvSpPr>
        <p:spPr/>
        <p:txBody>
          <a:bodyPr>
            <a:normAutofit/>
          </a:bodyPr>
          <a:lstStyle/>
          <a:p>
            <a:r>
              <a:rPr lang="en-US" dirty="0">
                <a:hlinkClick r:id="rId2"/>
              </a:rPr>
              <a:t>https://datastudio.google.com/u/2/reporting/cc880395-e48c-4163-93cf-c76c2a71b503/page/1M</a:t>
            </a:r>
            <a:endParaRPr lang="en-US" dirty="0"/>
          </a:p>
          <a:p>
            <a:r>
              <a:rPr lang="en-US" dirty="0"/>
              <a:t>Deployment Document Finalized and uploaded to teams</a:t>
            </a:r>
          </a:p>
          <a:p>
            <a:pPr marL="0" indent="0">
              <a:buNone/>
            </a:pPr>
            <a:endParaRPr lang="en-US" dirty="0"/>
          </a:p>
        </p:txBody>
      </p:sp>
      <p:sp>
        <p:nvSpPr>
          <p:cNvPr id="4" name="Footer Placeholder 3">
            <a:extLst>
              <a:ext uri="{FF2B5EF4-FFF2-40B4-BE49-F238E27FC236}">
                <a16:creationId xmlns:a16="http://schemas.microsoft.com/office/drawing/2014/main" id="{3C765BEE-AB88-CD47-BB5B-CB708DE1D7D5}"/>
              </a:ext>
            </a:extLst>
          </p:cNvPr>
          <p:cNvSpPr>
            <a:spLocks noGrp="1"/>
          </p:cNvSpPr>
          <p:nvPr>
            <p:ph type="ftr" sz="quarter" idx="11"/>
          </p:nvPr>
        </p:nvSpPr>
        <p:spPr/>
        <p:txBody>
          <a:bodyPr/>
          <a:lstStyle/>
          <a:p>
            <a:r>
              <a:rPr lang="en-US" dirty="0"/>
              <a:t>FUTUREWEI INTERNAL</a:t>
            </a:r>
          </a:p>
        </p:txBody>
      </p:sp>
      <p:sp>
        <p:nvSpPr>
          <p:cNvPr id="5" name="Slide Number Placeholder 4">
            <a:extLst>
              <a:ext uri="{FF2B5EF4-FFF2-40B4-BE49-F238E27FC236}">
                <a16:creationId xmlns:a16="http://schemas.microsoft.com/office/drawing/2014/main" id="{28D6BDE9-6714-CE4D-94F3-278E6F0CF158}"/>
              </a:ext>
            </a:extLst>
          </p:cNvPr>
          <p:cNvSpPr>
            <a:spLocks noGrp="1"/>
          </p:cNvSpPr>
          <p:nvPr>
            <p:ph type="sldNum" sz="quarter" idx="12"/>
          </p:nvPr>
        </p:nvSpPr>
        <p:spPr/>
        <p:txBody>
          <a:bodyPr/>
          <a:lstStyle/>
          <a:p>
            <a:fld id="{3B917CB5-27BD-4ECA-9D86-80D4B900A204}" type="slidenum">
              <a:rPr lang="en-US" smtClean="0"/>
              <a:t>6</a:t>
            </a:fld>
            <a:endParaRPr lang="en-US"/>
          </a:p>
        </p:txBody>
      </p:sp>
    </p:spTree>
    <p:extLst>
      <p:ext uri="{BB962C8B-B14F-4D97-AF65-F5344CB8AC3E}">
        <p14:creationId xmlns:p14="http://schemas.microsoft.com/office/powerpoint/2010/main" val="195631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6" name="Content Placeholder 4">
            <a:extLst>
              <a:ext uri="{FF2B5EF4-FFF2-40B4-BE49-F238E27FC236}">
                <a16:creationId xmlns:a16="http://schemas.microsoft.com/office/drawing/2014/main" id="{86F233E3-E596-C940-A7C9-23A844D9EB64}"/>
              </a:ext>
            </a:extLst>
          </p:cNvPr>
          <p:cNvSpPr>
            <a:spLocks noGrp="1"/>
          </p:cNvSpPr>
          <p:nvPr>
            <p:ph idx="1"/>
          </p:nvPr>
        </p:nvSpPr>
        <p:spPr>
          <a:xfrm>
            <a:off x="838200" y="1139588"/>
            <a:ext cx="10515600" cy="5331087"/>
          </a:xfrm>
        </p:spPr>
        <p:txBody>
          <a:bodyPr>
            <a:normAutofit/>
          </a:bodyPr>
          <a:lstStyle/>
          <a:p>
            <a:r>
              <a:rPr lang="en-US" dirty="0">
                <a:solidFill>
                  <a:schemeClr val="tx2"/>
                </a:solidFill>
              </a:rPr>
              <a:t>If deployed successfully, analyze based on the data we collected from HQ.</a:t>
            </a:r>
          </a:p>
          <a:p>
            <a:r>
              <a:rPr lang="en-US" dirty="0">
                <a:solidFill>
                  <a:schemeClr val="tx2"/>
                </a:solidFill>
              </a:rPr>
              <a:t>If not, try to another approaches</a:t>
            </a:r>
          </a:p>
          <a:p>
            <a:r>
              <a:rPr lang="en-US" dirty="0">
                <a:solidFill>
                  <a:schemeClr val="tx2"/>
                </a:solidFill>
              </a:rPr>
              <a:t>Keep refining the application</a:t>
            </a:r>
          </a:p>
        </p:txBody>
      </p:sp>
    </p:spTree>
    <p:extLst>
      <p:ext uri="{BB962C8B-B14F-4D97-AF65-F5344CB8AC3E}">
        <p14:creationId xmlns:p14="http://schemas.microsoft.com/office/powerpoint/2010/main" val="155379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5863</TotalTime>
  <Words>342</Words>
  <Application>Microsoft Macintosh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BCW</vt:lpstr>
      <vt:lpstr>CT Project Weekly Status Report</vt:lpstr>
      <vt:lpstr>Our work this week </vt:lpstr>
      <vt:lpstr>PowerPoint Presentation</vt:lpstr>
      <vt:lpstr>PowerPoint Presentation</vt:lpstr>
      <vt:lpstr>PowerPoint Presentation</vt:lpstr>
      <vt:lpstr>Dashboard Update and Deployment Document Update</vt:lpstr>
      <vt:lpstr>Plans for next week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 Weekly Status Report</dc:title>
  <dc:creator>Xiao Jing Jiang</dc:creator>
  <cp:lastModifiedBy>Zhuocheng Xu</cp:lastModifiedBy>
  <cp:revision>36</cp:revision>
  <dcterms:created xsi:type="dcterms:W3CDTF">2020-07-17T16:53:53Z</dcterms:created>
  <dcterms:modified xsi:type="dcterms:W3CDTF">2020-08-15T17:01:37Z</dcterms:modified>
</cp:coreProperties>
</file>