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7" r:id="rId3"/>
    <p:sldId id="279" r:id="rId4"/>
    <p:sldId id="268" r:id="rId5"/>
    <p:sldId id="277" r:id="rId6"/>
    <p:sldId id="27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3878" autoAdjust="0"/>
  </p:normalViewPr>
  <p:slideViewPr>
    <p:cSldViewPr snapToGrid="0">
      <p:cViewPr varScale="1">
        <p:scale>
          <a:sx n="120" d="100"/>
          <a:sy n="120" d="100"/>
        </p:scale>
        <p:origin x="1216"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10/18/20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10/18/20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Bi-Weekly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Oct 19,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635001" y="81661"/>
            <a:ext cx="10515600" cy="1134161"/>
          </a:xfrm>
        </p:spPr>
        <p:txBody>
          <a:bodyPr/>
          <a:lstStyle/>
          <a:p>
            <a:r>
              <a:rPr lang="en-US" b="1" dirty="0">
                <a:solidFill>
                  <a:schemeClr val="tx2"/>
                </a:solidFill>
              </a:rPr>
              <a:t>Accomplishments</a:t>
            </a:r>
          </a:p>
        </p:txBody>
      </p:sp>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673217"/>
            <a:ext cx="10515600" cy="46873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Completed transmitting code from GCP to AWS</a:t>
            </a:r>
          </a:p>
          <a:p>
            <a:endParaRPr lang="en-US" dirty="0">
              <a:solidFill>
                <a:schemeClr val="tx2"/>
              </a:solidFill>
            </a:endParaRPr>
          </a:p>
          <a:p>
            <a:r>
              <a:rPr lang="en-US" dirty="0">
                <a:solidFill>
                  <a:schemeClr val="tx2"/>
                </a:solidFill>
              </a:rPr>
              <a:t>Completed test from end to end</a:t>
            </a:r>
          </a:p>
          <a:p>
            <a:endParaRPr lang="en-US" dirty="0">
              <a:solidFill>
                <a:schemeClr val="tx2"/>
              </a:solidFill>
            </a:endParaRPr>
          </a:p>
          <a:p>
            <a:r>
              <a:rPr lang="en-US" dirty="0">
                <a:solidFill>
                  <a:schemeClr val="tx2"/>
                </a:solidFill>
              </a:rPr>
              <a:t>Tested AWS accessibility in China</a:t>
            </a:r>
          </a:p>
          <a:p>
            <a:endParaRPr lang="en-US" dirty="0">
              <a:solidFill>
                <a:schemeClr val="tx2"/>
              </a:solidFill>
            </a:endParaRPr>
          </a:p>
          <a:p>
            <a:r>
              <a:rPr lang="en-US" dirty="0">
                <a:solidFill>
                  <a:schemeClr val="tx2"/>
                </a:solidFill>
              </a:rPr>
              <a:t>Studied Android testing and checked testing related code from other android Open source projects</a:t>
            </a:r>
          </a:p>
          <a:p>
            <a:endParaRPr lang="en-US" dirty="0">
              <a:solidFill>
                <a:schemeClr val="tx2"/>
              </a:solidFill>
            </a:endParaRPr>
          </a:p>
          <a:p>
            <a:r>
              <a:rPr lang="en-US" dirty="0">
                <a:solidFill>
                  <a:schemeClr val="tx2"/>
                </a:solidFill>
              </a:rPr>
              <a:t>Did market research about Contact Tracing applications on Google/Apple watches. </a:t>
            </a:r>
          </a:p>
          <a:p>
            <a:pPr marL="0" indent="0">
              <a:buNone/>
            </a:pPr>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09DF4F-5D2F-2E4A-A128-0B1B57E80CF8}"/>
              </a:ext>
            </a:extLst>
          </p:cNvPr>
          <p:cNvSpPr>
            <a:spLocks noGrp="1"/>
          </p:cNvSpPr>
          <p:nvPr>
            <p:ph type="ftr" sz="quarter" idx="11"/>
          </p:nvPr>
        </p:nvSpPr>
        <p:spPr/>
        <p:txBody>
          <a:bodyPr/>
          <a:lstStyle/>
          <a:p>
            <a:r>
              <a:rPr lang="en-US"/>
              <a:t>FUTUREWEI INTERNAL</a:t>
            </a:r>
            <a:endParaRPr lang="en-US" dirty="0"/>
          </a:p>
        </p:txBody>
      </p:sp>
      <p:sp>
        <p:nvSpPr>
          <p:cNvPr id="5" name="Slide Number Placeholder 4">
            <a:extLst>
              <a:ext uri="{FF2B5EF4-FFF2-40B4-BE49-F238E27FC236}">
                <a16:creationId xmlns:a16="http://schemas.microsoft.com/office/drawing/2014/main" id="{90490B3F-41D7-A046-8B40-A756FB221B10}"/>
              </a:ext>
            </a:extLst>
          </p:cNvPr>
          <p:cNvSpPr>
            <a:spLocks noGrp="1"/>
          </p:cNvSpPr>
          <p:nvPr>
            <p:ph type="sldNum" sz="quarter" idx="12"/>
          </p:nvPr>
        </p:nvSpPr>
        <p:spPr/>
        <p:txBody>
          <a:bodyPr/>
          <a:lstStyle/>
          <a:p>
            <a:fld id="{3B917CB5-27BD-4ECA-9D86-80D4B900A204}" type="slidenum">
              <a:rPr lang="en-US" smtClean="0"/>
              <a:t>3</a:t>
            </a:fld>
            <a:endParaRPr lang="en-US"/>
          </a:p>
        </p:txBody>
      </p:sp>
      <p:sp>
        <p:nvSpPr>
          <p:cNvPr id="6" name="Title 3">
            <a:extLst>
              <a:ext uri="{FF2B5EF4-FFF2-40B4-BE49-F238E27FC236}">
                <a16:creationId xmlns:a16="http://schemas.microsoft.com/office/drawing/2014/main" id="{2FF9AD08-3CBE-6A43-8C54-CC3B71688B60}"/>
              </a:ext>
            </a:extLst>
          </p:cNvPr>
          <p:cNvSpPr txBox="1">
            <a:spLocks/>
          </p:cNvSpPr>
          <p:nvPr/>
        </p:nvSpPr>
        <p:spPr>
          <a:xfrm>
            <a:off x="1081569" y="323234"/>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AWS Accessibility</a:t>
            </a:r>
          </a:p>
        </p:txBody>
      </p:sp>
      <p:pic>
        <p:nvPicPr>
          <p:cNvPr id="7" name="Picture 6">
            <a:extLst>
              <a:ext uri="{FF2B5EF4-FFF2-40B4-BE49-F238E27FC236}">
                <a16:creationId xmlns:a16="http://schemas.microsoft.com/office/drawing/2014/main" id="{C4156A40-3163-DE4F-9A55-E19FC3AF3DDE}"/>
              </a:ext>
            </a:extLst>
          </p:cNvPr>
          <p:cNvPicPr>
            <a:picLocks noChangeAspect="1"/>
          </p:cNvPicPr>
          <p:nvPr/>
        </p:nvPicPr>
        <p:blipFill>
          <a:blip r:embed="rId2"/>
          <a:stretch>
            <a:fillRect/>
          </a:stretch>
        </p:blipFill>
        <p:spPr>
          <a:xfrm>
            <a:off x="183411" y="2643203"/>
            <a:ext cx="5684358" cy="1790573"/>
          </a:xfrm>
          <a:prstGeom prst="rect">
            <a:avLst/>
          </a:prstGeom>
        </p:spPr>
      </p:pic>
      <p:sp>
        <p:nvSpPr>
          <p:cNvPr id="9" name="TextBox 8">
            <a:extLst>
              <a:ext uri="{FF2B5EF4-FFF2-40B4-BE49-F238E27FC236}">
                <a16:creationId xmlns:a16="http://schemas.microsoft.com/office/drawing/2014/main" id="{F63037F9-03C3-DE4A-9C89-9220BF7D0FD3}"/>
              </a:ext>
            </a:extLst>
          </p:cNvPr>
          <p:cNvSpPr txBox="1"/>
          <p:nvPr/>
        </p:nvSpPr>
        <p:spPr>
          <a:xfrm>
            <a:off x="1246898" y="2107607"/>
            <a:ext cx="3557384" cy="369332"/>
          </a:xfrm>
          <a:prstGeom prst="rect">
            <a:avLst/>
          </a:prstGeom>
          <a:noFill/>
        </p:spPr>
        <p:txBody>
          <a:bodyPr wrap="none" rtlCol="0">
            <a:spAutoFit/>
          </a:bodyPr>
          <a:lstStyle/>
          <a:p>
            <a:r>
              <a:rPr lang="en-US" b="1" dirty="0">
                <a:solidFill>
                  <a:schemeClr val="tx2"/>
                </a:solidFill>
              </a:rPr>
              <a:t>AliCloud EC2, located in China</a:t>
            </a:r>
          </a:p>
        </p:txBody>
      </p:sp>
      <p:pic>
        <p:nvPicPr>
          <p:cNvPr id="10" name="Picture 9">
            <a:extLst>
              <a:ext uri="{FF2B5EF4-FFF2-40B4-BE49-F238E27FC236}">
                <a16:creationId xmlns:a16="http://schemas.microsoft.com/office/drawing/2014/main" id="{181DDFCA-08DF-C54D-8037-C64DE2BA91BF}"/>
              </a:ext>
            </a:extLst>
          </p:cNvPr>
          <p:cNvPicPr>
            <a:picLocks noChangeAspect="1"/>
          </p:cNvPicPr>
          <p:nvPr/>
        </p:nvPicPr>
        <p:blipFill>
          <a:blip r:embed="rId3"/>
          <a:stretch>
            <a:fillRect/>
          </a:stretch>
        </p:blipFill>
        <p:spPr>
          <a:xfrm>
            <a:off x="6473089" y="2643203"/>
            <a:ext cx="5539860" cy="2074501"/>
          </a:xfrm>
          <a:prstGeom prst="rect">
            <a:avLst/>
          </a:prstGeom>
        </p:spPr>
      </p:pic>
      <p:sp>
        <p:nvSpPr>
          <p:cNvPr id="11" name="TextBox 10">
            <a:extLst>
              <a:ext uri="{FF2B5EF4-FFF2-40B4-BE49-F238E27FC236}">
                <a16:creationId xmlns:a16="http://schemas.microsoft.com/office/drawing/2014/main" id="{B73B4C4F-D2AB-A64F-85EB-EAAD25F7FA4B}"/>
              </a:ext>
            </a:extLst>
          </p:cNvPr>
          <p:cNvSpPr txBox="1"/>
          <p:nvPr/>
        </p:nvSpPr>
        <p:spPr>
          <a:xfrm>
            <a:off x="7536576" y="2107607"/>
            <a:ext cx="3327991" cy="369332"/>
          </a:xfrm>
          <a:prstGeom prst="rect">
            <a:avLst/>
          </a:prstGeom>
          <a:noFill/>
        </p:spPr>
        <p:txBody>
          <a:bodyPr wrap="square" rtlCol="0">
            <a:spAutoFit/>
          </a:bodyPr>
          <a:lstStyle/>
          <a:p>
            <a:r>
              <a:rPr lang="en-US" b="1" dirty="0">
                <a:solidFill>
                  <a:schemeClr val="tx2"/>
                </a:solidFill>
              </a:rPr>
              <a:t>My computer, located in US</a:t>
            </a:r>
          </a:p>
        </p:txBody>
      </p:sp>
    </p:spTree>
    <p:extLst>
      <p:ext uri="{BB962C8B-B14F-4D97-AF65-F5344CB8AC3E}">
        <p14:creationId xmlns:p14="http://schemas.microsoft.com/office/powerpoint/2010/main" val="12581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8896A9-C78D-7844-8807-FA3CF3802149}"/>
              </a:ext>
            </a:extLst>
          </p:cNvPr>
          <p:cNvSpPr>
            <a:spLocks noGrp="1"/>
          </p:cNvSpPr>
          <p:nvPr>
            <p:ph type="title"/>
          </p:nvPr>
        </p:nvSpPr>
        <p:spPr>
          <a:xfrm>
            <a:off x="596462" y="412524"/>
            <a:ext cx="10515600" cy="643868"/>
          </a:xfrm>
        </p:spPr>
        <p:txBody>
          <a:bodyPr/>
          <a:lstStyle/>
          <a:p>
            <a:r>
              <a:rPr lang="en-US" b="1" dirty="0">
                <a:solidFill>
                  <a:schemeClr val="tx2"/>
                </a:solidFill>
              </a:rPr>
              <a:t>Some errors encountered along the way</a:t>
            </a:r>
          </a:p>
        </p:txBody>
      </p:sp>
      <p:sp>
        <p:nvSpPr>
          <p:cNvPr id="2" name="TextBox 1">
            <a:extLst>
              <a:ext uri="{FF2B5EF4-FFF2-40B4-BE49-F238E27FC236}">
                <a16:creationId xmlns:a16="http://schemas.microsoft.com/office/drawing/2014/main" id="{1AECB112-28BD-3244-93E6-C73B8794EF68}"/>
              </a:ext>
            </a:extLst>
          </p:cNvPr>
          <p:cNvSpPr txBox="1"/>
          <p:nvPr/>
        </p:nvSpPr>
        <p:spPr>
          <a:xfrm>
            <a:off x="596462" y="1276141"/>
            <a:ext cx="111400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Invoke URL in API Gateway: </a:t>
            </a:r>
          </a:p>
          <a:p>
            <a:pPr marL="742950" lvl="1" indent="-285750">
              <a:buFont typeface="Arial" panose="020B0604020202020204" pitchFamily="34" charset="0"/>
              <a:buChar char="•"/>
            </a:pPr>
            <a:r>
              <a:rPr lang="en-US" dirty="0">
                <a:solidFill>
                  <a:schemeClr val="tx2"/>
                </a:solidFill>
              </a:rPr>
              <a:t>In GCP, invoke URL can be used directly. </a:t>
            </a:r>
          </a:p>
          <a:p>
            <a:pPr marL="742950" lvl="1" indent="-285750">
              <a:buFont typeface="Arial" panose="020B0604020202020204" pitchFamily="34" charset="0"/>
              <a:buChar char="•"/>
            </a:pPr>
            <a:r>
              <a:rPr lang="en-US" dirty="0">
                <a:solidFill>
                  <a:schemeClr val="tx2"/>
                </a:solidFill>
              </a:rPr>
              <a:t>In AWS, the actual URL should combine this invoke URL and stage</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Response from the server:</a:t>
            </a:r>
          </a:p>
          <a:p>
            <a:pPr marL="742950" lvl="1" indent="-285750">
              <a:buFont typeface="Arial" panose="020B0604020202020204" pitchFamily="34" charset="0"/>
              <a:buChar char="•"/>
            </a:pPr>
            <a:r>
              <a:rPr lang="en-US" dirty="0">
                <a:solidFill>
                  <a:schemeClr val="tx2"/>
                </a:solidFill>
              </a:rPr>
              <a:t>In GCP, status code can be returned together with payload using common (e.g. return payload, 200)</a:t>
            </a:r>
          </a:p>
          <a:p>
            <a:pPr marL="742950" lvl="1" indent="-285750">
              <a:buFont typeface="Arial" panose="020B0604020202020204" pitchFamily="34" charset="0"/>
              <a:buChar char="•"/>
            </a:pPr>
            <a:r>
              <a:rPr lang="en-US" dirty="0">
                <a:solidFill>
                  <a:schemeClr val="tx2"/>
                </a:solidFill>
              </a:rPr>
              <a:t>In AWS, we need return { '</a:t>
            </a:r>
            <a:r>
              <a:rPr lang="en-US" dirty="0" err="1">
                <a:solidFill>
                  <a:schemeClr val="tx2"/>
                </a:solidFill>
              </a:rPr>
              <a:t>statusCode</a:t>
            </a:r>
            <a:r>
              <a:rPr lang="en-US" dirty="0">
                <a:solidFill>
                  <a:schemeClr val="tx2"/>
                </a:solidFill>
              </a:rPr>
              <a:t>': 200, 'body’:  payload}</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Download file from server:</a:t>
            </a:r>
          </a:p>
          <a:p>
            <a:pPr marL="742950" lvl="1" indent="-285750">
              <a:buFont typeface="Arial" panose="020B0604020202020204" pitchFamily="34" charset="0"/>
              <a:buChar char="•"/>
            </a:pPr>
            <a:r>
              <a:rPr lang="en-US" dirty="0">
                <a:solidFill>
                  <a:schemeClr val="tx2"/>
                </a:solidFill>
              </a:rPr>
              <a:t>In GCP, this can be done using Google’s SDK</a:t>
            </a:r>
          </a:p>
          <a:p>
            <a:pPr marL="742950" lvl="1" indent="-285750">
              <a:buFont typeface="Arial" panose="020B0604020202020204" pitchFamily="34" charset="0"/>
              <a:buChar char="•"/>
            </a:pPr>
            <a:r>
              <a:rPr lang="en-US" dirty="0">
                <a:solidFill>
                  <a:schemeClr val="tx2"/>
                </a:solidFill>
              </a:rPr>
              <a:t>In AWS, no naïve approach is available. I then switched to implement it using Java</a:t>
            </a:r>
          </a:p>
        </p:txBody>
      </p:sp>
    </p:spTree>
    <p:extLst>
      <p:ext uri="{BB962C8B-B14F-4D97-AF65-F5344CB8AC3E}">
        <p14:creationId xmlns:p14="http://schemas.microsoft.com/office/powerpoint/2010/main" val="265530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8849C90E-BF1B-7A4A-93A0-7659E28DEF89}"/>
              </a:ext>
            </a:extLst>
          </p:cNvPr>
          <p:cNvSpPr>
            <a:spLocks noGrp="1"/>
          </p:cNvSpPr>
          <p:nvPr>
            <p:ph type="title"/>
          </p:nvPr>
        </p:nvSpPr>
        <p:spPr>
          <a:xfrm>
            <a:off x="596461" y="412524"/>
            <a:ext cx="11140013" cy="643868"/>
          </a:xfrm>
        </p:spPr>
        <p:txBody>
          <a:bodyPr>
            <a:normAutofit fontScale="90000"/>
          </a:bodyPr>
          <a:lstStyle/>
          <a:p>
            <a:r>
              <a:rPr lang="en-US" b="1" dirty="0">
                <a:solidFill>
                  <a:schemeClr val="tx2"/>
                </a:solidFill>
              </a:rPr>
              <a:t>Learning test codes from other Android open source projects</a:t>
            </a:r>
          </a:p>
        </p:txBody>
      </p:sp>
      <p:sp>
        <p:nvSpPr>
          <p:cNvPr id="9" name="TextBox 8">
            <a:extLst>
              <a:ext uri="{FF2B5EF4-FFF2-40B4-BE49-F238E27FC236}">
                <a16:creationId xmlns:a16="http://schemas.microsoft.com/office/drawing/2014/main" id="{09307C12-F455-A245-95D4-1AAADB6CE8D4}"/>
              </a:ext>
            </a:extLst>
          </p:cNvPr>
          <p:cNvSpPr txBox="1"/>
          <p:nvPr/>
        </p:nvSpPr>
        <p:spPr>
          <a:xfrm>
            <a:off x="596461" y="1617784"/>
            <a:ext cx="10540721"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solidFill>
              </a:rPr>
              <a:t>HMS Open Source:</a:t>
            </a:r>
          </a:p>
          <a:p>
            <a:pPr marL="742950" lvl="1" indent="-285750">
              <a:buFont typeface="Arial" panose="020B0604020202020204" pitchFamily="34" charset="0"/>
              <a:buChar char="•"/>
            </a:pPr>
            <a:r>
              <a:rPr lang="en-US" dirty="0">
                <a:solidFill>
                  <a:schemeClr val="tx2"/>
                </a:solidFill>
              </a:rPr>
              <a:t>Few Tests included</a:t>
            </a:r>
          </a:p>
          <a:p>
            <a:pPr marL="742950" lvl="1" indent="-285750">
              <a:buFont typeface="Arial" panose="020B0604020202020204" pitchFamily="34" charset="0"/>
              <a:buChar char="•"/>
            </a:pPr>
            <a:r>
              <a:rPr lang="en-US" dirty="0">
                <a:solidFill>
                  <a:schemeClr val="tx2"/>
                </a:solidFill>
              </a:rPr>
              <a:t>Focus on show how easy it is to adopt one service</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Google Open Source:</a:t>
            </a:r>
          </a:p>
          <a:p>
            <a:pPr marL="742950" lvl="1" indent="-285750">
              <a:buFont typeface="Arial" panose="020B0604020202020204" pitchFamily="34" charset="0"/>
              <a:buChar char="•"/>
            </a:pPr>
            <a:r>
              <a:rPr lang="en-US" dirty="0">
                <a:solidFill>
                  <a:schemeClr val="tx2"/>
                </a:solidFill>
              </a:rPr>
              <a:t>Detailed test case for important functions/scenarios included</a:t>
            </a:r>
          </a:p>
          <a:p>
            <a:pPr marL="742950" lvl="1" indent="-285750">
              <a:buFont typeface="Arial" panose="020B0604020202020204" pitchFamily="34" charset="0"/>
              <a:buChar char="•"/>
            </a:pPr>
            <a:r>
              <a:rPr lang="en-US" dirty="0">
                <a:solidFill>
                  <a:schemeClr val="tx2"/>
                </a:solidFill>
              </a:rPr>
              <a:t>Focus on illustrating Google’s Best Practice</a:t>
            </a:r>
          </a:p>
          <a:p>
            <a:pPr marL="742950" lvl="1" indent="-285750">
              <a:buFont typeface="Arial" panose="020B0604020202020204" pitchFamily="34" charset="0"/>
              <a:buChar char="•"/>
            </a:pPr>
            <a:r>
              <a:rPr lang="en-US" dirty="0">
                <a:solidFill>
                  <a:schemeClr val="tx2"/>
                </a:solidFill>
              </a:rPr>
              <a:t>Use Kotlin as code, Jetpack as framework</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Kirk’s advice:</a:t>
            </a:r>
          </a:p>
          <a:p>
            <a:pPr marL="742950" lvl="1" indent="-285750">
              <a:buFont typeface="Arial" panose="020B0604020202020204" pitchFamily="34" charset="0"/>
              <a:buChar char="•"/>
            </a:pPr>
            <a:r>
              <a:rPr lang="en-US" dirty="0">
                <a:solidFill>
                  <a:schemeClr val="tx2"/>
                </a:solidFill>
              </a:rPr>
              <a:t>Write a test plan before testing</a:t>
            </a:r>
          </a:p>
          <a:p>
            <a:pPr marL="742950" lvl="1" indent="-285750">
              <a:buFont typeface="Arial" panose="020B0604020202020204" pitchFamily="34" charset="0"/>
              <a:buChar char="•"/>
            </a:pPr>
            <a:r>
              <a:rPr lang="en-US" dirty="0">
                <a:solidFill>
                  <a:schemeClr val="tx2"/>
                </a:solidFill>
              </a:rPr>
              <a:t>Focus on Unit test first</a:t>
            </a:r>
          </a:p>
          <a:p>
            <a:pPr marL="285750" indent="-285750">
              <a:buFont typeface="Arial" panose="020B0604020202020204" pitchFamily="34" charset="0"/>
              <a:buChar char="•"/>
            </a:pPr>
            <a:endParaRPr lang="en-US" dirty="0">
              <a:solidFill>
                <a:schemeClr val="tx2"/>
              </a:solidFill>
            </a:endParaRPr>
          </a:p>
          <a:p>
            <a:r>
              <a:rPr lang="en-US" dirty="0"/>
              <a:t>	</a:t>
            </a:r>
          </a:p>
        </p:txBody>
      </p:sp>
    </p:spTree>
    <p:extLst>
      <p:ext uri="{BB962C8B-B14F-4D97-AF65-F5344CB8AC3E}">
        <p14:creationId xmlns:p14="http://schemas.microsoft.com/office/powerpoint/2010/main" val="237899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F14AE1F1-A4D3-C748-9C73-282476B54909}"/>
              </a:ext>
            </a:extLst>
          </p:cNvPr>
          <p:cNvSpPr>
            <a:spLocks noGrp="1"/>
          </p:cNvSpPr>
          <p:nvPr>
            <p:ph type="title"/>
          </p:nvPr>
        </p:nvSpPr>
        <p:spPr>
          <a:xfrm>
            <a:off x="476112" y="374294"/>
            <a:ext cx="10828284" cy="771217"/>
          </a:xfrm>
        </p:spPr>
        <p:txBody>
          <a:bodyPr>
            <a:normAutofit fontScale="90000"/>
          </a:bodyPr>
          <a:lstStyle/>
          <a:p>
            <a:r>
              <a:rPr lang="en-US" b="1" dirty="0">
                <a:solidFill>
                  <a:schemeClr val="tx2"/>
                </a:solidFill>
              </a:rPr>
              <a:t>Market study about Contact Tracing on wearable devices</a:t>
            </a:r>
          </a:p>
        </p:txBody>
      </p:sp>
      <p:sp>
        <p:nvSpPr>
          <p:cNvPr id="3" name="TextBox 2">
            <a:extLst>
              <a:ext uri="{FF2B5EF4-FFF2-40B4-BE49-F238E27FC236}">
                <a16:creationId xmlns:a16="http://schemas.microsoft.com/office/drawing/2014/main" id="{40CA949B-94A6-784E-AEDA-B69642A5C4FB}"/>
              </a:ext>
            </a:extLst>
          </p:cNvPr>
          <p:cNvSpPr txBox="1"/>
          <p:nvPr/>
        </p:nvSpPr>
        <p:spPr>
          <a:xfrm>
            <a:off x="612949" y="1507253"/>
            <a:ext cx="10691447" cy="3416320"/>
          </a:xfrm>
          <a:prstGeom prst="rect">
            <a:avLst/>
          </a:prstGeom>
          <a:noFill/>
        </p:spPr>
        <p:txBody>
          <a:bodyPr wrap="square" rtlCol="0">
            <a:spAutoFit/>
          </a:bodyPr>
          <a:lstStyle/>
          <a:p>
            <a:pPr marL="342900" indent="-342900">
              <a:buAutoNum type="arabicPeriod"/>
            </a:pPr>
            <a:r>
              <a:rPr lang="en-US" dirty="0">
                <a:solidFill>
                  <a:schemeClr val="tx2"/>
                </a:solidFill>
              </a:rPr>
              <a:t>Whether there are existing/possible Contact Tracing applications on Google/Apple watches?</a:t>
            </a:r>
          </a:p>
          <a:p>
            <a:pPr marL="800100" lvl="1" indent="-342900">
              <a:buFont typeface="Arial" panose="020B0604020202020204" pitchFamily="34" charset="0"/>
              <a:buChar char="•"/>
            </a:pPr>
            <a:r>
              <a:rPr lang="en-US" dirty="0">
                <a:solidFill>
                  <a:schemeClr val="tx2"/>
                </a:solidFill>
              </a:rPr>
              <a:t>Google/Apple watch</a:t>
            </a:r>
          </a:p>
          <a:p>
            <a:pPr marL="800100" lvl="1" indent="-342900">
              <a:buFont typeface="Arial" panose="020B0604020202020204" pitchFamily="34" charset="0"/>
              <a:buChar char="•"/>
            </a:pPr>
            <a:r>
              <a:rPr lang="en-US" dirty="0">
                <a:solidFill>
                  <a:schemeClr val="tx2"/>
                </a:solidFill>
              </a:rPr>
              <a:t>Singapore solution</a:t>
            </a:r>
          </a:p>
          <a:p>
            <a:endParaRPr lang="en-US" dirty="0">
              <a:solidFill>
                <a:schemeClr val="tx2"/>
              </a:solidFill>
            </a:endParaRPr>
          </a:p>
          <a:p>
            <a:r>
              <a:rPr lang="en-US" dirty="0">
                <a:solidFill>
                  <a:schemeClr val="tx2"/>
                </a:solidFill>
              </a:rPr>
              <a:t>2. Whether it is technically possible for developers to implement such watch applications?</a:t>
            </a:r>
          </a:p>
          <a:p>
            <a:pPr marL="742950" lvl="1" indent="-285750">
              <a:buFont typeface="Arial" panose="020B0604020202020204" pitchFamily="34" charset="0"/>
              <a:buChar char="•"/>
            </a:pPr>
            <a:r>
              <a:rPr lang="en-US" dirty="0">
                <a:solidFill>
                  <a:schemeClr val="tx2"/>
                </a:solidFill>
              </a:rPr>
              <a:t>Ability to broadcast Bluetooth signals </a:t>
            </a:r>
          </a:p>
          <a:p>
            <a:endParaRPr lang="en-US" dirty="0">
              <a:solidFill>
                <a:schemeClr val="tx2"/>
              </a:solidFill>
            </a:endParaRPr>
          </a:p>
          <a:p>
            <a:r>
              <a:rPr lang="en-US" dirty="0">
                <a:solidFill>
                  <a:schemeClr val="tx2"/>
                </a:solidFill>
              </a:rPr>
              <a:t>3. How can we make it possible? What Huawei have now? What are the missing parts?</a:t>
            </a:r>
          </a:p>
          <a:p>
            <a:pPr marL="742950" lvl="1" indent="-285750">
              <a:buFont typeface="Arial" panose="020B0604020202020204" pitchFamily="34" charset="0"/>
              <a:buChar char="•"/>
            </a:pPr>
            <a:r>
              <a:rPr lang="en-US" dirty="0">
                <a:solidFill>
                  <a:schemeClr val="tx2"/>
                </a:solidFill>
              </a:rPr>
              <a:t>Use case and system diagram</a:t>
            </a:r>
          </a:p>
          <a:p>
            <a:pPr marL="742950" lvl="1" indent="-285750">
              <a:buFont typeface="Arial" panose="020B0604020202020204" pitchFamily="34" charset="0"/>
              <a:buChar char="•"/>
            </a:pPr>
            <a:r>
              <a:rPr lang="en-US" dirty="0">
                <a:solidFill>
                  <a:schemeClr val="tx2"/>
                </a:solidFill>
              </a:rPr>
              <a:t>Bluetooth broadcast and scan</a:t>
            </a:r>
          </a:p>
          <a:p>
            <a:pPr marL="742950" lvl="1" indent="-285750">
              <a:buFont typeface="Arial" panose="020B0604020202020204" pitchFamily="34" charset="0"/>
              <a:buChar char="•"/>
            </a:pPr>
            <a:r>
              <a:rPr lang="en-US" dirty="0">
                <a:solidFill>
                  <a:schemeClr val="tx2"/>
                </a:solidFill>
              </a:rPr>
              <a:t>Data synchronization</a:t>
            </a:r>
            <a:br>
              <a:rPr lang="en-US" dirty="0">
                <a:solidFill>
                  <a:schemeClr val="tx2"/>
                </a:solidFill>
              </a:rPr>
            </a:br>
            <a:endParaRPr lang="en-US" dirty="0">
              <a:solidFill>
                <a:schemeClr val="tx2"/>
              </a:solidFill>
            </a:endParaRPr>
          </a:p>
        </p:txBody>
      </p:sp>
      <p:sp>
        <p:nvSpPr>
          <p:cNvPr id="2" name="TextBox 1">
            <a:extLst>
              <a:ext uri="{FF2B5EF4-FFF2-40B4-BE49-F238E27FC236}">
                <a16:creationId xmlns:a16="http://schemas.microsoft.com/office/drawing/2014/main" id="{B2228600-274E-EF4B-AA8D-B4C5EC975500}"/>
              </a:ext>
            </a:extLst>
          </p:cNvPr>
          <p:cNvSpPr txBox="1"/>
          <p:nvPr/>
        </p:nvSpPr>
        <p:spPr>
          <a:xfrm>
            <a:off x="476112" y="5166081"/>
            <a:ext cx="10221628" cy="369332"/>
          </a:xfrm>
          <a:prstGeom prst="rect">
            <a:avLst/>
          </a:prstGeom>
          <a:noFill/>
        </p:spPr>
        <p:txBody>
          <a:bodyPr wrap="square" rtlCol="0">
            <a:spAutoFit/>
          </a:bodyPr>
          <a:lstStyle/>
          <a:p>
            <a:r>
              <a:rPr lang="en-US" dirty="0">
                <a:solidFill>
                  <a:schemeClr val="tx2"/>
                </a:solidFill>
              </a:rPr>
              <a:t>Research did for all three parts, still tracking</a:t>
            </a:r>
          </a:p>
        </p:txBody>
      </p:sp>
    </p:spTree>
    <p:extLst>
      <p:ext uri="{BB962C8B-B14F-4D97-AF65-F5344CB8AC3E}">
        <p14:creationId xmlns:p14="http://schemas.microsoft.com/office/powerpoint/2010/main" val="35577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8496</TotalTime>
  <Words>344</Words>
  <Application>Microsoft Macintosh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BCW</vt:lpstr>
      <vt:lpstr>CT Project Bi-Weekly Status Report</vt:lpstr>
      <vt:lpstr>Accomplishments</vt:lpstr>
      <vt:lpstr>PowerPoint Presentation</vt:lpstr>
      <vt:lpstr>Some errors encountered along the way</vt:lpstr>
      <vt:lpstr>Learning test codes from other Android open source projects</vt:lpstr>
      <vt:lpstr>Market study about Contact Tracing on wearable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64</cp:revision>
  <dcterms:created xsi:type="dcterms:W3CDTF">2020-07-17T16:53:53Z</dcterms:created>
  <dcterms:modified xsi:type="dcterms:W3CDTF">2020-10-18T22:12:32Z</dcterms:modified>
</cp:coreProperties>
</file>