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67" r:id="rId3"/>
    <p:sldId id="268" r:id="rId4"/>
    <p:sldId id="277"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80000"/>
    <a:srgbClr val="960000"/>
    <a:srgbClr val="EBEBEB"/>
    <a:srgbClr val="FFFFFF"/>
    <a:srgbClr val="84D0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33" autoAdjust="0"/>
    <p:restoredTop sz="93878" autoAdjust="0"/>
  </p:normalViewPr>
  <p:slideViewPr>
    <p:cSldViewPr snapToGrid="0">
      <p:cViewPr varScale="1">
        <p:scale>
          <a:sx n="120" d="100"/>
          <a:sy n="120" d="100"/>
        </p:scale>
        <p:origin x="1120" y="184"/>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1" d="100"/>
          <a:sy n="81" d="100"/>
        </p:scale>
        <p:origin x="277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42B52E1-D314-4B6E-BA3A-CDBCDD444A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6EFB19-F2D4-4D47-A3A0-A0A1F66850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A54248-2F7D-47AE-BD85-F8655F691659}" type="datetimeFigureOut">
              <a:rPr lang="en-US" smtClean="0"/>
              <a:t>11/3/20</a:t>
            </a:fld>
            <a:endParaRPr lang="en-US"/>
          </a:p>
        </p:txBody>
      </p:sp>
      <p:sp>
        <p:nvSpPr>
          <p:cNvPr id="4" name="Footer Placeholder 3">
            <a:extLst>
              <a:ext uri="{FF2B5EF4-FFF2-40B4-BE49-F238E27FC236}">
                <a16:creationId xmlns:a16="http://schemas.microsoft.com/office/drawing/2014/main" id="{FDE9B970-498A-4800-AC7A-57CDD1DED6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BA98AB7-4EAD-42DC-8A8A-ADC86EA4DA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564390-0070-41F6-B2CE-B5B860EA9623}" type="slidenum">
              <a:rPr lang="en-US" smtClean="0"/>
              <a:t>‹#›</a:t>
            </a:fld>
            <a:endParaRPr lang="en-US"/>
          </a:p>
        </p:txBody>
      </p:sp>
    </p:spTree>
    <p:extLst>
      <p:ext uri="{BB962C8B-B14F-4D97-AF65-F5344CB8AC3E}">
        <p14:creationId xmlns:p14="http://schemas.microsoft.com/office/powerpoint/2010/main" val="3008867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520C6-56AC-4B6D-AC74-4BFBEC9D5141}" type="datetimeFigureOut">
              <a:rPr lang="en-US" smtClean="0"/>
              <a:t>11/3/20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A6347-9C5C-4498-B753-1DF27CA46170}" type="slidenum">
              <a:rPr lang="en-US" smtClean="0"/>
              <a:t>‹#›</a:t>
            </a:fld>
            <a:endParaRPr lang="en-US"/>
          </a:p>
        </p:txBody>
      </p:sp>
    </p:spTree>
    <p:extLst>
      <p:ext uri="{BB962C8B-B14F-4D97-AF65-F5344CB8AC3E}">
        <p14:creationId xmlns:p14="http://schemas.microsoft.com/office/powerpoint/2010/main" val="1284108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27209"/>
            <a:ext cx="7432728" cy="1203582"/>
          </a:xfrm>
        </p:spPr>
        <p:txBody>
          <a:bodyPr anchor="b">
            <a:noAutofit/>
          </a:bodyPr>
          <a:lstStyle>
            <a:lvl1pPr algn="l">
              <a:defRPr sz="4400">
                <a:solidFill>
                  <a:schemeClr val="tx1">
                    <a:lumMod val="50000"/>
                  </a:schemeClr>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3085"/>
            <a:ext cx="7432728" cy="1203582"/>
          </a:xfrm>
        </p:spPr>
        <p:txBody>
          <a:bodyPr>
            <a:normAutofit/>
          </a:bodyPr>
          <a:lstStyle>
            <a:lvl1pPr marL="0" indent="0" algn="l">
              <a:lnSpc>
                <a:spcPct val="100000"/>
              </a:lnSpc>
              <a:spcBef>
                <a:spcPts val="0"/>
              </a:spcBef>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8" name="Footer Placeholder 4">
            <a:extLst>
              <a:ext uri="{FF2B5EF4-FFF2-40B4-BE49-F238E27FC236}">
                <a16:creationId xmlns:a16="http://schemas.microsoft.com/office/drawing/2014/main" id="{8C751EBC-9F1A-4941-8D99-745472C1E894}"/>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229743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ntents Slide">
    <p:bg>
      <p:bgPr>
        <a:solidFill>
          <a:srgbClr val="EBEBE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70A5EE-C4AE-4F08-8E29-73B7F72E7B65}"/>
              </a:ext>
            </a:extLst>
          </p:cNvPr>
          <p:cNvSpPr/>
          <p:nvPr userDrawn="1"/>
        </p:nvSpPr>
        <p:spPr>
          <a:xfrm>
            <a:off x="10077651" y="6246795"/>
            <a:ext cx="1561901" cy="402927"/>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65125"/>
            <a:ext cx="10515600" cy="1134161"/>
          </a:xfrm>
        </p:spPr>
        <p:txBody>
          <a:bodyPr anchor="b">
            <a:normAutofit/>
          </a:bodyPr>
          <a:lstStyle>
            <a:lvl1pPr>
              <a:defRPr sz="3600" u="sng" baseline="0">
                <a:solidFill>
                  <a:schemeClr val="tx2"/>
                </a:solidFill>
                <a:uFill>
                  <a:solidFill>
                    <a:schemeClr val="accent1"/>
                  </a:solidFill>
                </a:uFill>
              </a:defRPr>
            </a:lvl1pPr>
          </a:lstStyle>
          <a:p>
            <a:r>
              <a:rPr lang="en-US" dirty="0"/>
              <a:t>Click to Add Contents Page Title</a:t>
            </a:r>
          </a:p>
        </p:txBody>
      </p:sp>
      <p:sp>
        <p:nvSpPr>
          <p:cNvPr id="3" name="Content Placeholder 2"/>
          <p:cNvSpPr>
            <a:spLocks noGrp="1"/>
          </p:cNvSpPr>
          <p:nvPr>
            <p:ph idx="1"/>
          </p:nvPr>
        </p:nvSpPr>
        <p:spPr/>
        <p:txBody>
          <a:bodyPr/>
          <a:lstStyle>
            <a:lvl1pPr marL="457200" indent="-457200">
              <a:buFont typeface="+mj-lt"/>
              <a:buAutoNum type="arabicPeriod"/>
              <a:defRPr>
                <a:solidFill>
                  <a:schemeClr val="tx2"/>
                </a:solidFill>
              </a:defRPr>
            </a:lvl1pPr>
            <a:lvl2pPr marL="914400" indent="-457200">
              <a:buFont typeface="+mj-lt"/>
              <a:buAutoNum type="alphaLcParen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FUTUREWEI INTERNAL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B917CB5-27BD-4ECA-9D86-80D4B900A204}" type="slidenum">
              <a:rPr lang="en-US" smtClean="0"/>
              <a:pPr/>
              <a:t>‹#›</a:t>
            </a:fld>
            <a:endParaRPr lang="en-US"/>
          </a:p>
        </p:txBody>
      </p:sp>
    </p:spTree>
    <p:extLst>
      <p:ext uri="{BB962C8B-B14F-4D97-AF65-F5344CB8AC3E}">
        <p14:creationId xmlns:p14="http://schemas.microsoft.com/office/powerpoint/2010/main" val="269345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4161"/>
          </a:xfrm>
        </p:spPr>
        <p:txBody>
          <a:bodyPr anchor="b">
            <a:norm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601612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019973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41552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FUTUREWEI INTERNAL</a:t>
            </a:r>
          </a:p>
        </p:txBody>
      </p:sp>
      <p:sp>
        <p:nvSpPr>
          <p:cNvPr id="9" name="Slide Number Placeholder 8"/>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054162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FUTUREWEI INTERNAL</a:t>
            </a:r>
          </a:p>
        </p:txBody>
      </p:sp>
      <p:sp>
        <p:nvSpPr>
          <p:cNvPr id="5" name="Slide Number Placeholder 4"/>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592601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882717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tal 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CCE0D-422C-4606-BBE4-D6405DB93225}"/>
              </a:ext>
            </a:extLst>
          </p:cNvPr>
          <p:cNvSpPr/>
          <p:nvPr userDrawn="1"/>
        </p:nvSpPr>
        <p:spPr>
          <a:xfrm>
            <a:off x="10077651" y="6246795"/>
            <a:ext cx="1561901" cy="402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dirty="0"/>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732760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24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32196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785809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 Futurewei - BLACK">
    <p:bg>
      <p:bgPr>
        <a:solidFill>
          <a:schemeClr val="tx1">
            <a:lumMod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pic>
        <p:nvPicPr>
          <p:cNvPr id="4" name="Picture 3">
            <a:extLst>
              <a:ext uri="{FF2B5EF4-FFF2-40B4-BE49-F238E27FC236}">
                <a16:creationId xmlns:a16="http://schemas.microsoft.com/office/drawing/2014/main" id="{8BD0BA7B-B880-415E-9A5F-71B42F0820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7" name="Footer Placeholder 4">
            <a:extLst>
              <a:ext uri="{FF2B5EF4-FFF2-40B4-BE49-F238E27FC236}">
                <a16:creationId xmlns:a16="http://schemas.microsoft.com/office/drawing/2014/main" id="{5711C357-8A8C-4D59-9F79-52127D796D19}"/>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494153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sp>
        <p:nvSpPr>
          <p:cNvPr id="8" name="TextBox 6"/>
          <p:cNvSpPr txBox="1"/>
          <p:nvPr/>
        </p:nvSpPr>
        <p:spPr>
          <a:xfrm>
            <a:off x="1026563" y="1506449"/>
            <a:ext cx="3814944" cy="831007"/>
          </a:xfrm>
          <a:prstGeom prst="rect">
            <a:avLst/>
          </a:prstGeom>
          <a:noFill/>
        </p:spPr>
        <p:txBody>
          <a:bodyPr wrap="square" lIns="91450" tIns="45725" rIns="91450" bIns="45725">
            <a:spAutoFit/>
          </a:bodyPr>
          <a:lstStyle/>
          <a:p>
            <a:pPr algn="l">
              <a:defRPr/>
            </a:pPr>
            <a:r>
              <a:rPr lang="en-US" altLang="zh-CN" sz="4800" dirty="0">
                <a:solidFill>
                  <a:schemeClr val="tx2">
                    <a:lumMod val="75000"/>
                    <a:lumOff val="25000"/>
                  </a:schemeClr>
                </a:solidFill>
              </a:rPr>
              <a:t>Thank You.</a:t>
            </a:r>
            <a:endParaRPr lang="zh-CN" altLang="zh-CN" sz="4800" dirty="0">
              <a:solidFill>
                <a:schemeClr val="tx2">
                  <a:lumMod val="75000"/>
                  <a:lumOff val="25000"/>
                </a:schemeClr>
              </a:solidFill>
            </a:endParaRPr>
          </a:p>
        </p:txBody>
      </p:sp>
      <p:sp>
        <p:nvSpPr>
          <p:cNvPr id="10" name="TextBox 9">
            <a:extLst>
              <a:ext uri="{FF2B5EF4-FFF2-40B4-BE49-F238E27FC236}">
                <a16:creationId xmlns:a16="http://schemas.microsoft.com/office/drawing/2014/main" id="{ECBD5311-5A41-4702-A9C2-A44B292D3D2D}"/>
              </a:ext>
            </a:extLst>
          </p:cNvPr>
          <p:cNvSpPr txBox="1"/>
          <p:nvPr userDrawn="1"/>
        </p:nvSpPr>
        <p:spPr>
          <a:xfrm>
            <a:off x="7887199" y="2729263"/>
            <a:ext cx="3524041" cy="1754337"/>
          </a:xfrm>
          <a:prstGeom prst="rect">
            <a:avLst/>
          </a:prstGeom>
          <a:noFill/>
        </p:spPr>
        <p:txBody>
          <a:bodyPr wrap="square" lIns="91450" tIns="45725" rIns="91450" bIns="45725">
            <a:spAutoFit/>
          </a:bodyPr>
          <a:lstStyle/>
          <a:p>
            <a:pPr algn="l">
              <a:defRPr/>
            </a:pPr>
            <a:r>
              <a:rPr lang="en-US" altLang="zh-CN" sz="900" b="1" dirty="0">
                <a:solidFill>
                  <a:schemeClr val="tx2">
                    <a:lumMod val="75000"/>
                    <a:lumOff val="25000"/>
                  </a:schemeClr>
                </a:solidFill>
              </a:rPr>
              <a:t>Copyright © 2019 Futurewei Technologies, Inc. </a:t>
            </a:r>
          </a:p>
          <a:p>
            <a:pPr algn="l">
              <a:defRPr/>
            </a:pPr>
            <a:r>
              <a:rPr lang="en-US" altLang="zh-CN" sz="900" b="1" dirty="0">
                <a:solidFill>
                  <a:schemeClr val="tx2">
                    <a:lumMod val="75000"/>
                    <a:lumOff val="25000"/>
                  </a:schemeClr>
                </a:solidFill>
              </a:rPr>
              <a:t>All Rights Reserved.</a:t>
            </a:r>
          </a:p>
          <a:p>
            <a:pPr algn="l">
              <a:defRPr/>
            </a:pPr>
            <a:endParaRPr lang="en-US" altLang="zh-CN" sz="900" b="1" dirty="0">
              <a:solidFill>
                <a:schemeClr val="tx2">
                  <a:lumMod val="75000"/>
                  <a:lumOff val="25000"/>
                </a:schemeClr>
              </a:solidFill>
            </a:endParaRPr>
          </a:p>
          <a:p>
            <a:pPr algn="l">
              <a:defRPr/>
            </a:pPr>
            <a:r>
              <a:rPr lang="en-US" altLang="zh-CN" sz="900" dirty="0">
                <a:solidFill>
                  <a:schemeClr val="tx2">
                    <a:lumMod val="75000"/>
                    <a:lumOff val="25000"/>
                  </a:schemeClr>
                </a:solidFill>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Futurewei may change the information at any time without notice. </a:t>
            </a:r>
            <a:endParaRPr lang="zh-CN" altLang="zh-CN" sz="900" dirty="0">
              <a:solidFill>
                <a:schemeClr val="tx2">
                  <a:lumMod val="75000"/>
                  <a:lumOff val="25000"/>
                </a:schemeClr>
              </a:solidFill>
            </a:endParaRPr>
          </a:p>
        </p:txBody>
      </p:sp>
      <p:pic>
        <p:nvPicPr>
          <p:cNvPr id="6" name="Picture 5">
            <a:extLst>
              <a:ext uri="{FF2B5EF4-FFF2-40B4-BE49-F238E27FC236}">
                <a16:creationId xmlns:a16="http://schemas.microsoft.com/office/drawing/2014/main" id="{AE3B95E3-A4E3-4180-ACF7-960285567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0095" y="4851326"/>
            <a:ext cx="2587422" cy="962551"/>
          </a:xfrm>
          <a:prstGeom prst="rect">
            <a:avLst/>
          </a:prstGeom>
        </p:spPr>
      </p:pic>
    </p:spTree>
    <p:extLst>
      <p:ext uri="{BB962C8B-B14F-4D97-AF65-F5344CB8AC3E}">
        <p14:creationId xmlns:p14="http://schemas.microsoft.com/office/powerpoint/2010/main" val="3844166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Futurewei - RED">
    <p:bg>
      <p:bgPr>
        <a:gradFill flip="none" rotWithShape="1">
          <a:gsLst>
            <a:gs pos="0">
              <a:schemeClr val="accent1">
                <a:lumMod val="67000"/>
              </a:schemeClr>
            </a:gs>
            <a:gs pos="60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24418E-0FDA-4885-AB8A-19A635583F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77126" y="2143126"/>
            <a:ext cx="4714874" cy="4714874"/>
          </a:xfrm>
          <a:prstGeom prst="rect">
            <a:avLst/>
          </a:prstGeom>
        </p:spPr>
      </p:pic>
      <p:pic>
        <p:nvPicPr>
          <p:cNvPr id="9" name="Picture 8">
            <a:extLst>
              <a:ext uri="{FF2B5EF4-FFF2-40B4-BE49-F238E27FC236}">
                <a16:creationId xmlns:a16="http://schemas.microsoft.com/office/drawing/2014/main" id="{424DB6E2-492B-436F-88FB-271B554F40D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0" name="Title 1">
            <a:extLst>
              <a:ext uri="{FF2B5EF4-FFF2-40B4-BE49-F238E27FC236}">
                <a16:creationId xmlns:a16="http://schemas.microsoft.com/office/drawing/2014/main" id="{E7B52C1A-0247-4994-8D6A-9720A9B2B26D}"/>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1" name="Subtitle 2">
            <a:extLst>
              <a:ext uri="{FF2B5EF4-FFF2-40B4-BE49-F238E27FC236}">
                <a16:creationId xmlns:a16="http://schemas.microsoft.com/office/drawing/2014/main" id="{877ABE81-667F-4B92-B685-B18D90C140BE}"/>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2" name="Footer Placeholder 4">
            <a:extLst>
              <a:ext uri="{FF2B5EF4-FFF2-40B4-BE49-F238E27FC236}">
                <a16:creationId xmlns:a16="http://schemas.microsoft.com/office/drawing/2014/main" id="{91E30456-AB65-444C-9C0B-F6B67B8CA0C2}"/>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23839589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Explore">
    <p:spTree>
      <p:nvGrpSpPr>
        <p:cNvPr id="1" name=""/>
        <p:cNvGrpSpPr/>
        <p:nvPr/>
      </p:nvGrpSpPr>
      <p:grpSpPr>
        <a:xfrm>
          <a:off x="0" y="0"/>
          <a:ext cx="0" cy="0"/>
          <a:chOff x="0" y="0"/>
          <a:chExt cx="0" cy="0"/>
        </a:xfrm>
      </p:grpSpPr>
      <p:pic>
        <p:nvPicPr>
          <p:cNvPr id="17" name="图片 3">
            <a:extLst>
              <a:ext uri="{FF2B5EF4-FFF2-40B4-BE49-F238E27FC236}">
                <a16:creationId xmlns:a16="http://schemas.microsoft.com/office/drawing/2014/main" id="{96CCBEBB-C7D7-4306-A353-FA6707CAA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8" name="Picture 7">
            <a:extLst>
              <a:ext uri="{FF2B5EF4-FFF2-40B4-BE49-F238E27FC236}">
                <a16:creationId xmlns:a16="http://schemas.microsoft.com/office/drawing/2014/main" id="{B3698FA6-3C60-4084-9663-FC568E623B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6A13360B-9612-4FD3-B500-4B8DB99ACA13}"/>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66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 Intelligence">
    <p:spTree>
      <p:nvGrpSpPr>
        <p:cNvPr id="1" name=""/>
        <p:cNvGrpSpPr/>
        <p:nvPr/>
      </p:nvGrpSpPr>
      <p:grpSpPr>
        <a:xfrm>
          <a:off x="0" y="0"/>
          <a:ext cx="0" cy="0"/>
          <a:chOff x="0" y="0"/>
          <a:chExt cx="0" cy="0"/>
        </a:xfrm>
      </p:grpSpPr>
      <p:pic>
        <p:nvPicPr>
          <p:cNvPr id="8" name="图片 13">
            <a:extLst>
              <a:ext uri="{FF2B5EF4-FFF2-40B4-BE49-F238E27FC236}">
                <a16:creationId xmlns:a16="http://schemas.microsoft.com/office/drawing/2014/main" id="{ACC1B500-7FE0-4EF4-9B6B-A6CD3D8A46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476971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5810958" y="263194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E8E04AF9-BAC3-4435-9EBE-B0C9B84EDB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BD2B30B1-C366-4E9A-8D55-D26CF3DEA52B}"/>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3757653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 Beacon">
    <p:spTree>
      <p:nvGrpSpPr>
        <p:cNvPr id="1" name=""/>
        <p:cNvGrpSpPr/>
        <p:nvPr/>
      </p:nvGrpSpPr>
      <p:grpSpPr>
        <a:xfrm>
          <a:off x="0" y="0"/>
          <a:ext cx="0" cy="0"/>
          <a:chOff x="0" y="0"/>
          <a:chExt cx="0" cy="0"/>
        </a:xfrm>
      </p:grpSpPr>
      <p:pic>
        <p:nvPicPr>
          <p:cNvPr id="9" name="图片 3">
            <a:extLst>
              <a:ext uri="{FF2B5EF4-FFF2-40B4-BE49-F238E27FC236}">
                <a16:creationId xmlns:a16="http://schemas.microsoft.com/office/drawing/2014/main" id="{60E69E37-96B1-4E41-AF75-35921026E2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232" b="14078"/>
          <a:stretch/>
        </p:blipFill>
        <p:spPr>
          <a:xfrm>
            <a:off x="0" y="0"/>
            <a:ext cx="12196996" cy="5602265"/>
          </a:xfrm>
          <a:prstGeom prst="rect">
            <a:avLst/>
          </a:prstGeom>
        </p:spPr>
      </p:pic>
      <p:sp>
        <p:nvSpPr>
          <p:cNvPr id="2" name="Title 1"/>
          <p:cNvSpPr>
            <a:spLocks noGrp="1"/>
          </p:cNvSpPr>
          <p:nvPr>
            <p:ph type="ctrTitle"/>
          </p:nvPr>
        </p:nvSpPr>
        <p:spPr>
          <a:xfrm>
            <a:off x="939112" y="531863"/>
            <a:ext cx="6629400"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1D747DC0-21C0-4DDF-9019-3BD21FDC74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8" name="Footer Placeholder 4">
            <a:extLst>
              <a:ext uri="{FF2B5EF4-FFF2-40B4-BE49-F238E27FC236}">
                <a16:creationId xmlns:a16="http://schemas.microsoft.com/office/drawing/2014/main" id="{9E082D9E-C293-4F46-93EA-3E362F459B81}"/>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45767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 Innovation">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757A6291-4F8E-49EB-A813-1DE599B708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087764"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4909753"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6008667" y="2381837"/>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F10F5ECA-6ACC-4ADB-93E9-2CD095E3AFA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8F5ED4C8-B52B-439F-9561-A5296ABBD05E}"/>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48770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 Leader">
    <p:spTree>
      <p:nvGrpSpPr>
        <p:cNvPr id="1" name=""/>
        <p:cNvGrpSpPr/>
        <p:nvPr/>
      </p:nvGrpSpPr>
      <p:grpSpPr>
        <a:xfrm>
          <a:off x="0" y="0"/>
          <a:ext cx="0" cy="0"/>
          <a:chOff x="0" y="0"/>
          <a:chExt cx="0" cy="0"/>
        </a:xfrm>
      </p:grpSpPr>
      <p:pic>
        <p:nvPicPr>
          <p:cNvPr id="8" name="图片 9">
            <a:extLst>
              <a:ext uri="{FF2B5EF4-FFF2-40B4-BE49-F238E27FC236}">
                <a16:creationId xmlns:a16="http://schemas.microsoft.com/office/drawing/2014/main" id="{9ADE69FA-CEA6-41D6-98A1-DBEA069229D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3" y="0"/>
            <a:ext cx="12201065" cy="5602262"/>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0" name="L 形 7">
            <a:extLst>
              <a:ext uri="{FF2B5EF4-FFF2-40B4-BE49-F238E27FC236}">
                <a16:creationId xmlns:a16="http://schemas.microsoft.com/office/drawing/2014/main" id="{FDAEED12-1287-4EA3-8CAA-1E0DD872515C}"/>
              </a:ext>
            </a:extLst>
          </p:cNvPr>
          <p:cNvSpPr/>
          <p:nvPr userDrawn="1"/>
        </p:nvSpPr>
        <p:spPr>
          <a:xfrm rot="10800000">
            <a:off x="10502896" y="1522948"/>
            <a:ext cx="717936" cy="70103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2" name="Picture 11">
            <a:extLst>
              <a:ext uri="{FF2B5EF4-FFF2-40B4-BE49-F238E27FC236}">
                <a16:creationId xmlns:a16="http://schemas.microsoft.com/office/drawing/2014/main" id="{38369094-64E7-4898-9C74-8E39D33F5D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508A7EEC-4F7A-4C60-8B07-DD3955117880}"/>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88553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 Ascend">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FD8E7476-2E49-46F1-9033-CA73A478D7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p:blipFill>
        <p:spPr>
          <a:xfrm>
            <a:off x="1" y="-36206"/>
            <a:ext cx="12196763" cy="5638471"/>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1726993"/>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E4634466-EA65-4AEC-9B69-ACF50DA854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9BF8CD66-4D0A-4109-BDCF-BA00FF3F6892}"/>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17340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57941" y="6336902"/>
            <a:ext cx="4114800" cy="290983"/>
          </a:xfrm>
          <a:prstGeom prst="rect">
            <a:avLst/>
          </a:prstGeom>
        </p:spPr>
        <p:txBody>
          <a:bodyPr vert="horz" lIns="91440" tIns="45720" rIns="91440" bIns="45720" rtlCol="0" anchor="ctr"/>
          <a:lstStyle>
            <a:lvl1pPr algn="l">
              <a:defRPr sz="1000">
                <a:solidFill>
                  <a:schemeClr val="tx1"/>
                </a:solidFill>
              </a:defRPr>
            </a:lvl1pPr>
          </a:lstStyle>
          <a:p>
            <a:r>
              <a:rPr lang="en-US" dirty="0"/>
              <a:t>FUTUREWEI INTERNAL</a:t>
            </a:r>
          </a:p>
        </p:txBody>
      </p:sp>
      <p:sp>
        <p:nvSpPr>
          <p:cNvPr id="6" name="Slide Number Placeholder 5"/>
          <p:cNvSpPr>
            <a:spLocks noGrp="1"/>
          </p:cNvSpPr>
          <p:nvPr>
            <p:ph type="sldNum" sz="quarter" idx="4"/>
          </p:nvPr>
        </p:nvSpPr>
        <p:spPr>
          <a:xfrm>
            <a:off x="719264" y="6336902"/>
            <a:ext cx="512806" cy="300257"/>
          </a:xfrm>
          <a:prstGeom prst="rect">
            <a:avLst/>
          </a:prstGeom>
        </p:spPr>
        <p:txBody>
          <a:bodyPr vert="horz" lIns="91440" tIns="45720" rIns="91440" bIns="45720" rtlCol="0" anchor="ctr"/>
          <a:lstStyle>
            <a:lvl1pPr algn="ctr">
              <a:defRPr sz="1000">
                <a:solidFill>
                  <a:schemeClr val="tx1"/>
                </a:solidFill>
              </a:defRPr>
            </a:lvl1pPr>
          </a:lstStyle>
          <a:p>
            <a:fld id="{3B917CB5-27BD-4ECA-9D86-80D4B900A204}" type="slidenum">
              <a:rPr lang="en-US" smtClean="0"/>
              <a:pPr/>
              <a:t>‹#›</a:t>
            </a:fld>
            <a:endParaRPr lang="en-US"/>
          </a:p>
        </p:txBody>
      </p:sp>
      <p:pic>
        <p:nvPicPr>
          <p:cNvPr id="7" name="Picture 6">
            <a:extLst>
              <a:ext uri="{FF2B5EF4-FFF2-40B4-BE49-F238E27FC236}">
                <a16:creationId xmlns:a16="http://schemas.microsoft.com/office/drawing/2014/main" id="{10CF3E4E-23D5-413E-AB9B-AD98EAEF5906}"/>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9990654" y="6166487"/>
            <a:ext cx="1482082" cy="551352"/>
          </a:xfrm>
          <a:prstGeom prst="rect">
            <a:avLst/>
          </a:prstGeom>
        </p:spPr>
      </p:pic>
    </p:spTree>
    <p:extLst>
      <p:ext uri="{BB962C8B-B14F-4D97-AF65-F5344CB8AC3E}">
        <p14:creationId xmlns:p14="http://schemas.microsoft.com/office/powerpoint/2010/main" val="2494264121"/>
      </p:ext>
    </p:extLst>
  </p:cSld>
  <p:clrMap bg1="lt1" tx1="dk1" bg2="lt2" tx2="dk2" accent1="accent1" accent2="accent2" accent3="accent3" accent4="accent4" accent5="accent5" accent6="accent6" hlink="hlink" folHlink="folHlink"/>
  <p:sldLayoutIdLst>
    <p:sldLayoutId id="2147483715" r:id="rId1"/>
    <p:sldLayoutId id="2147483718" r:id="rId2"/>
    <p:sldLayoutId id="2147483719" r:id="rId3"/>
    <p:sldLayoutId id="2147483649" r:id="rId4"/>
    <p:sldLayoutId id="2147483703" r:id="rId5"/>
    <p:sldLayoutId id="2147483709" r:id="rId6"/>
    <p:sldLayoutId id="2147483705" r:id="rId7"/>
    <p:sldLayoutId id="2147483706" r:id="rId8"/>
    <p:sldLayoutId id="2147483707" r:id="rId9"/>
    <p:sldLayoutId id="2147483708" r:id="rId10"/>
    <p:sldLayoutId id="2147483650" r:id="rId11"/>
    <p:sldLayoutId id="2147483651" r:id="rId12"/>
    <p:sldLayoutId id="2147483652" r:id="rId13"/>
    <p:sldLayoutId id="2147483653" r:id="rId14"/>
    <p:sldLayoutId id="2147483654" r:id="rId15"/>
    <p:sldLayoutId id="2147483655" r:id="rId16"/>
    <p:sldLayoutId id="2147483702" r:id="rId17"/>
    <p:sldLayoutId id="2147483656" r:id="rId18"/>
    <p:sldLayoutId id="2147483657" r:id="rId19"/>
    <p:sldLayoutId id="2147483658" r:id="rId20"/>
  </p:sldLayoutIdLs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9E1816E-136A-4703-A52E-02E9968C5AC1}"/>
              </a:ext>
            </a:extLst>
          </p:cNvPr>
          <p:cNvSpPr>
            <a:spLocks noGrp="1"/>
          </p:cNvSpPr>
          <p:nvPr>
            <p:ph type="ctrTitle"/>
          </p:nvPr>
        </p:nvSpPr>
        <p:spPr>
          <a:xfrm>
            <a:off x="1282012" y="2331909"/>
            <a:ext cx="7432728" cy="1203582"/>
          </a:xfrm>
        </p:spPr>
        <p:txBody>
          <a:bodyPr/>
          <a:lstStyle/>
          <a:p>
            <a:r>
              <a:rPr lang="en-US" dirty="0">
                <a:solidFill>
                  <a:schemeClr val="tx2"/>
                </a:solidFill>
              </a:rPr>
              <a:t>Transfer Process</a:t>
            </a:r>
          </a:p>
        </p:txBody>
      </p:sp>
    </p:spTree>
    <p:extLst>
      <p:ext uri="{BB962C8B-B14F-4D97-AF65-F5344CB8AC3E}">
        <p14:creationId xmlns:p14="http://schemas.microsoft.com/office/powerpoint/2010/main" val="408149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a:extLst>
              <a:ext uri="{FF2B5EF4-FFF2-40B4-BE49-F238E27FC236}">
                <a16:creationId xmlns:a16="http://schemas.microsoft.com/office/drawing/2014/main" id="{6669D7E9-927B-0543-A44F-05E99F5A041F}"/>
              </a:ext>
            </a:extLst>
          </p:cNvPr>
          <p:cNvSpPr txBox="1">
            <a:spLocks/>
          </p:cNvSpPr>
          <p:nvPr/>
        </p:nvSpPr>
        <p:spPr>
          <a:xfrm>
            <a:off x="635001" y="1280321"/>
            <a:ext cx="10515600" cy="53310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2"/>
                </a:solidFill>
              </a:rPr>
              <a:t>Master repository on GitLab:</a:t>
            </a:r>
          </a:p>
          <a:p>
            <a:pPr lvl="1"/>
            <a:r>
              <a:rPr lang="en-US" dirty="0">
                <a:solidFill>
                  <a:schemeClr val="tx2"/>
                </a:solidFill>
              </a:rPr>
              <a:t>Contains all the codes generated during development process.</a:t>
            </a:r>
          </a:p>
          <a:p>
            <a:pPr lvl="1"/>
            <a:r>
              <a:rPr lang="en-US" dirty="0">
                <a:solidFill>
                  <a:schemeClr val="tx2"/>
                </a:solidFill>
              </a:rPr>
              <a:t>Contains all documents generated during development process.</a:t>
            </a:r>
          </a:p>
          <a:p>
            <a:endParaRPr lang="en-US" dirty="0">
              <a:solidFill>
                <a:schemeClr val="tx2"/>
              </a:solidFill>
            </a:endParaRPr>
          </a:p>
          <a:p>
            <a:r>
              <a:rPr lang="en-US" dirty="0">
                <a:solidFill>
                  <a:schemeClr val="tx2"/>
                </a:solidFill>
              </a:rPr>
              <a:t>To publish repository on GitLab:</a:t>
            </a:r>
          </a:p>
          <a:p>
            <a:pPr lvl="1"/>
            <a:r>
              <a:rPr lang="en-US" dirty="0">
                <a:solidFill>
                  <a:schemeClr val="tx2"/>
                </a:solidFill>
              </a:rPr>
              <a:t>Contains the minimum amount of codes other developers need to reproduce the results.</a:t>
            </a:r>
          </a:p>
          <a:p>
            <a:endParaRPr lang="en-US" dirty="0">
              <a:solidFill>
                <a:schemeClr val="tx2"/>
              </a:solidFill>
            </a:endParaRPr>
          </a:p>
          <a:p>
            <a:r>
              <a:rPr lang="en-US" dirty="0">
                <a:solidFill>
                  <a:schemeClr val="tx2"/>
                </a:solidFill>
              </a:rPr>
              <a:t>Public repository on GitHub:</a:t>
            </a:r>
          </a:p>
          <a:p>
            <a:pPr lvl="1"/>
            <a:r>
              <a:rPr lang="en-US" dirty="0">
                <a:solidFill>
                  <a:schemeClr val="tx2"/>
                </a:solidFill>
              </a:rPr>
              <a:t>Contains the minimum amount of codes other developers need to reproduce the results</a:t>
            </a:r>
          </a:p>
          <a:p>
            <a:pPr lvl="1"/>
            <a:r>
              <a:rPr lang="en-US" dirty="0">
                <a:solidFill>
                  <a:schemeClr val="tx2"/>
                </a:solidFill>
              </a:rPr>
              <a:t>Same as the repository on GitHub.</a:t>
            </a:r>
          </a:p>
          <a:p>
            <a:pPr marL="0" indent="0">
              <a:buNone/>
            </a:pPr>
            <a:endParaRPr lang="en-US" dirty="0">
              <a:solidFill>
                <a:schemeClr val="tx2"/>
              </a:solidFill>
            </a:endParaRPr>
          </a:p>
        </p:txBody>
      </p:sp>
      <p:sp>
        <p:nvSpPr>
          <p:cNvPr id="5" name="Title 3">
            <a:extLst>
              <a:ext uri="{FF2B5EF4-FFF2-40B4-BE49-F238E27FC236}">
                <a16:creationId xmlns:a16="http://schemas.microsoft.com/office/drawing/2014/main" id="{8A917613-AD66-D840-AA6C-42F99B355BC6}"/>
              </a:ext>
            </a:extLst>
          </p:cNvPr>
          <p:cNvSpPr txBox="1">
            <a:spLocks/>
          </p:cNvSpPr>
          <p:nvPr/>
        </p:nvSpPr>
        <p:spPr>
          <a:xfrm>
            <a:off x="552938" y="513556"/>
            <a:ext cx="10877061" cy="61189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solidFill>
                  <a:schemeClr val="tx2"/>
                </a:solidFill>
              </a:rPr>
              <a:t>We expect three repositories in the end</a:t>
            </a:r>
            <a:endParaRPr lang="en-US" dirty="0"/>
          </a:p>
        </p:txBody>
      </p:sp>
    </p:spTree>
    <p:extLst>
      <p:ext uri="{BB962C8B-B14F-4D97-AF65-F5344CB8AC3E}">
        <p14:creationId xmlns:p14="http://schemas.microsoft.com/office/powerpoint/2010/main" val="350924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9BC610FD-7286-F942-AF0F-471393EA60B4}"/>
              </a:ext>
            </a:extLst>
          </p:cNvPr>
          <p:cNvSpPr txBox="1">
            <a:spLocks/>
          </p:cNvSpPr>
          <p:nvPr/>
        </p:nvSpPr>
        <p:spPr>
          <a:xfrm>
            <a:off x="552938" y="513556"/>
            <a:ext cx="10877061" cy="61189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solidFill>
                  <a:schemeClr val="tx2"/>
                </a:solidFill>
              </a:rPr>
              <a:t>How we produce the second and the third repository</a:t>
            </a:r>
            <a:endParaRPr lang="en-US" dirty="0"/>
          </a:p>
        </p:txBody>
      </p:sp>
      <p:sp>
        <p:nvSpPr>
          <p:cNvPr id="8" name="Content Placeholder 4">
            <a:extLst>
              <a:ext uri="{FF2B5EF4-FFF2-40B4-BE49-F238E27FC236}">
                <a16:creationId xmlns:a16="http://schemas.microsoft.com/office/drawing/2014/main" id="{D5355779-D6FE-9647-939B-3EBD6A195534}"/>
              </a:ext>
            </a:extLst>
          </p:cNvPr>
          <p:cNvSpPr txBox="1">
            <a:spLocks/>
          </p:cNvSpPr>
          <p:nvPr/>
        </p:nvSpPr>
        <p:spPr>
          <a:xfrm>
            <a:off x="635001" y="1280321"/>
            <a:ext cx="10515600" cy="53310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2"/>
                </a:solidFill>
              </a:rPr>
              <a:t>Check the master code on GitLab can run correctly</a:t>
            </a:r>
          </a:p>
          <a:p>
            <a:r>
              <a:rPr lang="en-US" dirty="0">
                <a:solidFill>
                  <a:schemeClr val="tx2"/>
                </a:solidFill>
              </a:rPr>
              <a:t>Transfer codes to GitLab “To Publish” repository</a:t>
            </a:r>
          </a:p>
          <a:p>
            <a:pPr lvl="1"/>
            <a:r>
              <a:rPr lang="en-US" dirty="0">
                <a:solidFill>
                  <a:schemeClr val="tx2"/>
                </a:solidFill>
              </a:rPr>
              <a:t>Clone client-side codes to “To Publish” repository folder</a:t>
            </a:r>
          </a:p>
          <a:p>
            <a:pPr lvl="1"/>
            <a:r>
              <a:rPr lang="en-US" dirty="0">
                <a:solidFill>
                  <a:schemeClr val="tx2"/>
                </a:solidFill>
              </a:rPr>
              <a:t>Clone server-side materials, including Flask codes, Lambda Function codes, and documents to “To Publish” repository folder</a:t>
            </a:r>
          </a:p>
          <a:p>
            <a:pPr lvl="1"/>
            <a:r>
              <a:rPr lang="en-US" dirty="0">
                <a:solidFill>
                  <a:schemeClr val="tx2"/>
                </a:solidFill>
              </a:rPr>
              <a:t>Remove credentials in Lambda Function codes</a:t>
            </a:r>
          </a:p>
          <a:p>
            <a:pPr lvl="1"/>
            <a:r>
              <a:rPr lang="en-US" dirty="0">
                <a:solidFill>
                  <a:schemeClr val="tx2"/>
                </a:solidFill>
              </a:rPr>
              <a:t>Clone the README to “To Publish” repository folder</a:t>
            </a:r>
          </a:p>
          <a:p>
            <a:pPr lvl="1"/>
            <a:r>
              <a:rPr lang="en-US" dirty="0">
                <a:solidFill>
                  <a:schemeClr val="tx2"/>
                </a:solidFill>
              </a:rPr>
              <a:t>Do push</a:t>
            </a:r>
          </a:p>
          <a:p>
            <a:r>
              <a:rPr lang="en-US" dirty="0">
                <a:solidFill>
                  <a:schemeClr val="tx2"/>
                </a:solidFill>
              </a:rPr>
              <a:t>Transfer codes to GitHub public repository</a:t>
            </a:r>
          </a:p>
          <a:p>
            <a:pPr lvl="1"/>
            <a:r>
              <a:rPr lang="en-US" dirty="0">
                <a:solidFill>
                  <a:schemeClr val="tx2"/>
                </a:solidFill>
              </a:rPr>
              <a:t>Copy and paste all stuff in “To Publish” repository to GitHub public repository folder</a:t>
            </a:r>
          </a:p>
          <a:p>
            <a:pPr lvl="1"/>
            <a:r>
              <a:rPr lang="en-US" dirty="0">
                <a:solidFill>
                  <a:schemeClr val="tx2"/>
                </a:solidFill>
              </a:rPr>
              <a:t>Do push</a:t>
            </a:r>
          </a:p>
        </p:txBody>
      </p:sp>
    </p:spTree>
    <p:extLst>
      <p:ext uri="{BB962C8B-B14F-4D97-AF65-F5344CB8AC3E}">
        <p14:creationId xmlns:p14="http://schemas.microsoft.com/office/powerpoint/2010/main" val="2655307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56DB339-BA5B-924C-9FD3-3A5C2C18B835}"/>
              </a:ext>
            </a:extLst>
          </p:cNvPr>
          <p:cNvSpPr>
            <a:spLocks noGrp="1"/>
          </p:cNvSpPr>
          <p:nvPr>
            <p:ph type="ftr" sz="quarter" idx="11"/>
          </p:nvPr>
        </p:nvSpPr>
        <p:spPr/>
        <p:txBody>
          <a:bodyPr/>
          <a:lstStyle/>
          <a:p>
            <a:r>
              <a:rPr lang="en-US" dirty="0"/>
              <a:t>FUTUREWEI INTERNAL</a:t>
            </a:r>
          </a:p>
        </p:txBody>
      </p:sp>
      <p:sp>
        <p:nvSpPr>
          <p:cNvPr id="5" name="Slide Number Placeholder 4">
            <a:extLst>
              <a:ext uri="{FF2B5EF4-FFF2-40B4-BE49-F238E27FC236}">
                <a16:creationId xmlns:a16="http://schemas.microsoft.com/office/drawing/2014/main" id="{5BE83483-FAAD-E949-B26A-C85654273C75}"/>
              </a:ext>
            </a:extLst>
          </p:cNvPr>
          <p:cNvSpPr>
            <a:spLocks noGrp="1"/>
          </p:cNvSpPr>
          <p:nvPr>
            <p:ph type="sldNum" sz="quarter" idx="12"/>
          </p:nvPr>
        </p:nvSpPr>
        <p:spPr/>
        <p:txBody>
          <a:bodyPr/>
          <a:lstStyle/>
          <a:p>
            <a:fld id="{3B917CB5-27BD-4ECA-9D86-80D4B900A204}" type="slidenum">
              <a:rPr lang="en-US" smtClean="0"/>
              <a:t>4</a:t>
            </a:fld>
            <a:endParaRPr lang="en-US"/>
          </a:p>
        </p:txBody>
      </p:sp>
      <p:sp>
        <p:nvSpPr>
          <p:cNvPr id="9" name="文本框 8">
            <a:extLst>
              <a:ext uri="{FF2B5EF4-FFF2-40B4-BE49-F238E27FC236}">
                <a16:creationId xmlns:a16="http://schemas.microsoft.com/office/drawing/2014/main" id="{970B16F1-1828-E247-B977-0AEA93CDE5D3}"/>
              </a:ext>
            </a:extLst>
          </p:cNvPr>
          <p:cNvSpPr txBox="1"/>
          <p:nvPr/>
        </p:nvSpPr>
        <p:spPr>
          <a:xfrm>
            <a:off x="719264" y="1275644"/>
            <a:ext cx="10795403" cy="3477875"/>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sz="2000" dirty="0">
                <a:solidFill>
                  <a:schemeClr val="tx2"/>
                </a:solidFill>
              </a:rPr>
              <a:t>Make updates based on Codes in public GitHub repository first.</a:t>
            </a:r>
          </a:p>
          <a:p>
            <a:pPr marL="285750" indent="-285750">
              <a:buFont typeface="Arial" panose="020B0604020202020204" pitchFamily="34" charset="0"/>
              <a:buChar char="•"/>
            </a:pPr>
            <a:endParaRPr kumimoji="1" lang="en-US" altLang="zh-CN" sz="2000" dirty="0">
              <a:solidFill>
                <a:schemeClr val="tx2"/>
              </a:solidFill>
            </a:endParaRPr>
          </a:p>
          <a:p>
            <a:pPr marL="285750" indent="-285750">
              <a:buFont typeface="Arial" panose="020B0604020202020204" pitchFamily="34" charset="0"/>
              <a:buChar char="•"/>
            </a:pPr>
            <a:r>
              <a:rPr kumimoji="1" lang="en-US" altLang="zh-CN" sz="2000" dirty="0">
                <a:solidFill>
                  <a:schemeClr val="tx2"/>
                </a:solidFill>
              </a:rPr>
              <a:t>Update the documents in public GitHub repository if necessary</a:t>
            </a:r>
          </a:p>
          <a:p>
            <a:pPr marL="285750" indent="-285750">
              <a:buFont typeface="Arial" panose="020B0604020202020204" pitchFamily="34" charset="0"/>
              <a:buChar char="•"/>
            </a:pPr>
            <a:endParaRPr kumimoji="1" lang="en-US" altLang="zh-CN" sz="2000" dirty="0">
              <a:solidFill>
                <a:schemeClr val="tx2"/>
              </a:solidFill>
            </a:endParaRPr>
          </a:p>
          <a:p>
            <a:pPr marL="285750" indent="-285750">
              <a:buFont typeface="Arial" panose="020B0604020202020204" pitchFamily="34" charset="0"/>
              <a:buChar char="•"/>
            </a:pPr>
            <a:r>
              <a:rPr kumimoji="1" lang="en-US" altLang="zh-CN" sz="2000" dirty="0">
                <a:solidFill>
                  <a:schemeClr val="tx2"/>
                </a:solidFill>
              </a:rPr>
              <a:t>If</a:t>
            </a:r>
            <a:r>
              <a:rPr kumimoji="1" lang="zh-CN" altLang="en-US" sz="2000" dirty="0">
                <a:solidFill>
                  <a:schemeClr val="tx2"/>
                </a:solidFill>
              </a:rPr>
              <a:t> </a:t>
            </a:r>
            <a:r>
              <a:rPr kumimoji="1" lang="en-US" altLang="zh-CN" sz="2000" dirty="0">
                <a:solidFill>
                  <a:schemeClr val="tx2"/>
                </a:solidFill>
              </a:rPr>
              <a:t>generated code/documents that is not going to be published, remove them from the public GitHub repository and add them to master repository in GitLab.</a:t>
            </a:r>
          </a:p>
          <a:p>
            <a:pPr marL="285750" indent="-285750">
              <a:buFont typeface="Arial" panose="020B0604020202020204" pitchFamily="34" charset="0"/>
              <a:buChar char="•"/>
            </a:pPr>
            <a:endParaRPr kumimoji="1" lang="en-US" altLang="zh-CN" sz="2000" dirty="0">
              <a:solidFill>
                <a:schemeClr val="tx2"/>
              </a:solidFill>
            </a:endParaRPr>
          </a:p>
          <a:p>
            <a:pPr marL="285750" indent="-285750">
              <a:buFont typeface="Arial" panose="020B0604020202020204" pitchFamily="34" charset="0"/>
              <a:buChar char="•"/>
            </a:pPr>
            <a:r>
              <a:rPr kumimoji="1" lang="en-US" altLang="zh-CN" sz="2000" dirty="0">
                <a:solidFill>
                  <a:schemeClr val="tx2"/>
                </a:solidFill>
              </a:rPr>
              <a:t>Make a pull request and merge to master</a:t>
            </a:r>
          </a:p>
          <a:p>
            <a:pPr marL="285750" indent="-285750">
              <a:buFont typeface="Arial" panose="020B0604020202020204" pitchFamily="34" charset="0"/>
              <a:buChar char="•"/>
            </a:pPr>
            <a:endParaRPr kumimoji="1" lang="en-US" altLang="zh-CN" sz="2000" dirty="0">
              <a:solidFill>
                <a:schemeClr val="tx2"/>
              </a:solidFill>
            </a:endParaRPr>
          </a:p>
          <a:p>
            <a:pPr marL="285750" indent="-285750">
              <a:buFont typeface="Arial" panose="020B0604020202020204" pitchFamily="34" charset="0"/>
              <a:buChar char="•"/>
            </a:pPr>
            <a:r>
              <a:rPr kumimoji="1" lang="en-US" altLang="zh-CN" sz="2000" dirty="0">
                <a:solidFill>
                  <a:schemeClr val="tx2"/>
                </a:solidFill>
              </a:rPr>
              <a:t>Update both client-side folder and server-side folder in two repositories on GitLab</a:t>
            </a:r>
          </a:p>
          <a:p>
            <a:pPr marL="285750" indent="-285750">
              <a:buFont typeface="Arial" panose="020B0604020202020204" pitchFamily="34" charset="0"/>
              <a:buChar char="•"/>
            </a:pPr>
            <a:endParaRPr kumimoji="1" lang="en-US" altLang="zh-CN" sz="2000" dirty="0">
              <a:solidFill>
                <a:schemeClr val="tx2"/>
              </a:solidFill>
            </a:endParaRPr>
          </a:p>
        </p:txBody>
      </p:sp>
      <p:sp>
        <p:nvSpPr>
          <p:cNvPr id="6" name="Title 3">
            <a:extLst>
              <a:ext uri="{FF2B5EF4-FFF2-40B4-BE49-F238E27FC236}">
                <a16:creationId xmlns:a16="http://schemas.microsoft.com/office/drawing/2014/main" id="{FA596CC2-A275-2743-9498-3A9301BF46BF}"/>
              </a:ext>
            </a:extLst>
          </p:cNvPr>
          <p:cNvSpPr txBox="1">
            <a:spLocks/>
          </p:cNvSpPr>
          <p:nvPr/>
        </p:nvSpPr>
        <p:spPr>
          <a:xfrm>
            <a:off x="552938" y="513556"/>
            <a:ext cx="10877061" cy="61189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solidFill>
                  <a:schemeClr val="tx2"/>
                </a:solidFill>
              </a:rPr>
              <a:t>How we maintain the codes – GitHub Issues</a:t>
            </a:r>
            <a:endParaRPr lang="en-US" dirty="0"/>
          </a:p>
        </p:txBody>
      </p:sp>
    </p:spTree>
    <p:extLst>
      <p:ext uri="{BB962C8B-B14F-4D97-AF65-F5344CB8AC3E}">
        <p14:creationId xmlns:p14="http://schemas.microsoft.com/office/powerpoint/2010/main" val="2378991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861329"/>
      </p:ext>
    </p:extLst>
  </p:cSld>
  <p:clrMapOvr>
    <a:masterClrMapping/>
  </p:clrMapOvr>
</p:sld>
</file>

<file path=ppt/theme/theme1.xml><?xml version="1.0" encoding="utf-8"?>
<a:theme xmlns:a="http://schemas.openxmlformats.org/drawingml/2006/main" name="BCW">
  <a:themeElements>
    <a:clrScheme name="Huawei">
      <a:dk1>
        <a:srgbClr val="595957"/>
      </a:dk1>
      <a:lt1>
        <a:srgbClr val="FFFFFF"/>
      </a:lt1>
      <a:dk2>
        <a:srgbClr val="000000"/>
      </a:dk2>
      <a:lt2>
        <a:srgbClr val="DDDDDD"/>
      </a:lt2>
      <a:accent1>
        <a:srgbClr val="C7000B"/>
      </a:accent1>
      <a:accent2>
        <a:srgbClr val="898989"/>
      </a:accent2>
      <a:accent3>
        <a:srgbClr val="DDDDDD"/>
      </a:accent3>
      <a:accent4>
        <a:srgbClr val="D7005B"/>
      </a:accent4>
      <a:accent5>
        <a:srgbClr val="F5A200"/>
      </a:accent5>
      <a:accent6>
        <a:srgbClr val="FFFF00"/>
      </a:accent6>
      <a:hlink>
        <a:srgbClr val="00B0F0"/>
      </a:hlink>
      <a:folHlink>
        <a:srgbClr val="D7005B"/>
      </a:folHlink>
    </a:clrScheme>
    <a:fontScheme name="Huawei New">
      <a:majorFont>
        <a:latin typeface="Arial"/>
        <a:ea typeface="Microsoft YaHei"/>
        <a:cs typeface=""/>
      </a:majorFont>
      <a:minorFont>
        <a:latin typeface="Arial"/>
        <a:ea typeface="Microsoft YaHei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1971A4E-9B7C-4098-932A-3837A4AF1ED9}" vid="{B53326AB-E42C-4BC1-A589-C97257F7A5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6341</TotalTime>
  <Words>256</Words>
  <Application>Microsoft Macintosh PowerPoint</Application>
  <PresentationFormat>Widescreen</PresentationFormat>
  <Paragraphs>35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BCW</vt:lpstr>
      <vt:lpstr>Transfer Process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 Project Weekly Status Report</dc:title>
  <dc:creator>Xiao Jing Jiang</dc:creator>
  <cp:lastModifiedBy>Zhuocheng Xu</cp:lastModifiedBy>
  <cp:revision>47</cp:revision>
  <dcterms:created xsi:type="dcterms:W3CDTF">2020-07-17T16:53:53Z</dcterms:created>
  <dcterms:modified xsi:type="dcterms:W3CDTF">2020-11-04T07:27:09Z</dcterms:modified>
</cp:coreProperties>
</file>