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9" r:id="rId4"/>
    <p:sldMasterId id="2147483691" r:id="rId5"/>
    <p:sldMasterId id="2147483721" r:id="rId6"/>
  </p:sldMasterIdLst>
  <p:notesMasterIdLst>
    <p:notesMasterId r:id="rId9"/>
  </p:notesMasterIdLst>
  <p:handoutMasterIdLst>
    <p:handoutMasterId r:id="rId10"/>
  </p:handoutMasterIdLst>
  <p:sldIdLst>
    <p:sldId id="444" r:id="rId7"/>
    <p:sldId id="445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34AE1AB-9601-4C16-9009-3C43540789E8}">
          <p14:sldIdLst>
            <p14:sldId id="444"/>
            <p14:sldId id="4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88F"/>
    <a:srgbClr val="E20000"/>
    <a:srgbClr val="3C5365"/>
    <a:srgbClr val="CC3300"/>
    <a:srgbClr val="C01B29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48" y="7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504ED-601C-9F41-A2BB-A84CD9D575D8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85347-B0FD-EF4B-941B-A92CF753A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99A69-9E3B-7C4C-9E3F-523F007A72CB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D6E04-3A2F-4B48-A297-666578EDF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D6E04-3A2F-4B48-A297-666578EDF1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173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D6E04-3A2F-4B48-A297-666578EDF1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049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72753-22B9-4EFE-A565-4523D1444F53}" type="datetime1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82A21-A8A1-46F9-A81D-868019ADB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082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E8706-8D16-4610-8E6C-BF920AB6B49C}" type="datetime1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82A21-A8A1-46F9-A81D-868019ADB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21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2CCC-3C03-42EA-BB4C-E4F17B13F67E}" type="datetime1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82A21-A8A1-46F9-A81D-868019ADB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868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B8470-2AD6-42DE-AD3B-9339A83E8525}" type="datetime1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82A21-A8A1-46F9-A81D-868019ADB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241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189"/>
            <a:fld id="{B32AB80A-78BA-6B42-BA0D-B44ACF890F5A}" type="slidenum">
              <a:rPr lang="en-US" smtClean="0">
                <a:solidFill>
                  <a:prstClr val="white"/>
                </a:solidFill>
              </a:rPr>
              <a:pPr defTabSz="457189"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63" y="247696"/>
            <a:ext cx="8464987" cy="455444"/>
          </a:xfrm>
        </p:spPr>
        <p:txBody>
          <a:bodyPr/>
          <a:lstStyle>
            <a:lvl1pPr>
              <a:defRPr>
                <a:solidFill>
                  <a:srgbClr val="0099CC"/>
                </a:solidFill>
              </a:defRPr>
            </a:lvl1pPr>
          </a:lstStyle>
          <a:p>
            <a:r>
              <a:rPr lang="en-US"/>
              <a:t>Header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08217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5204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29818"/>
            <a:ext cx="8686800" cy="455444"/>
          </a:xfrm>
          <a:prstGeom prst="rect">
            <a:avLst/>
          </a:prstGeom>
        </p:spPr>
        <p:txBody>
          <a:bodyPr lIns="91427" tIns="45714" rIns="91427" bIns="45714" anchor="ctr"/>
          <a:lstStyle>
            <a:lvl1pPr>
              <a:defRPr sz="2400">
                <a:solidFill>
                  <a:srgbClr val="0099CC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Header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28600" y="485587"/>
            <a:ext cx="8686800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2"/>
          <p:cNvSpPr txBox="1">
            <a:spLocks/>
          </p:cNvSpPr>
          <p:nvPr userDrawn="1"/>
        </p:nvSpPr>
        <p:spPr>
          <a:xfrm>
            <a:off x="39650" y="4728848"/>
            <a:ext cx="539195" cy="3757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>
              <a:defRPr sz="1050">
                <a:solidFill>
                  <a:schemeClr val="bg1"/>
                </a:solidFill>
              </a:defRPr>
            </a:lvl1pPr>
          </a:lstStyle>
          <a:p>
            <a:fld id="{F9B39002-23AB-443E-889F-E151DE327531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44596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7CBE-5198-4E19-9BCE-74AB6A5E3B42}" type="datetime1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70A05-E238-445B-90A8-D53021AB0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1807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33870-2E9F-4A5D-8EC4-FE8B98AA2DA8}" type="datetime1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70A05-E238-445B-90A8-D53021AB0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391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6750-30DA-416D-8564-B5C2267AC8A8}" type="datetime1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70A05-E238-445B-90A8-D53021AB0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592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5B036-A2E1-4E4A-984C-6F584EDFD9AA}" type="datetime1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70A05-E238-445B-90A8-D53021AB0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999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BDA0F-6465-4731-AB7A-ECB0A67CCCB1}" type="datetime1">
              <a:rPr lang="en-US" smtClean="0"/>
              <a:t>3/8/2018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70A05-E238-445B-90A8-D53021AB0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4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74B2E-A299-4D13-ACF1-83050B7B72E7}" type="datetime1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82A21-A8A1-46F9-A81D-868019ADB17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1430" y="0"/>
            <a:ext cx="617220" cy="5143500"/>
          </a:xfrm>
          <a:prstGeom prst="rect">
            <a:avLst/>
          </a:prstGeom>
          <a:solidFill>
            <a:srgbClr val="0018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695969"/>
            <a:ext cx="7807833" cy="0"/>
          </a:xfrm>
          <a:prstGeom prst="line">
            <a:avLst/>
          </a:prstGeom>
          <a:ln>
            <a:solidFill>
              <a:srgbClr val="0018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663" y="4935538"/>
            <a:ext cx="561721" cy="123043"/>
          </a:xfrm>
          <a:prstGeom prst="rect">
            <a:avLst/>
          </a:prstGeom>
          <a:solidFill>
            <a:srgbClr val="00188F"/>
          </a:solidFill>
        </p:spPr>
      </p:pic>
    </p:spTree>
    <p:extLst>
      <p:ext uri="{BB962C8B-B14F-4D97-AF65-F5344CB8AC3E}">
        <p14:creationId xmlns:p14="http://schemas.microsoft.com/office/powerpoint/2010/main" val="30672870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5783-6CE9-41D5-96E7-6A7C5EE8DB47}" type="datetime1">
              <a:rPr lang="en-US" smtClean="0"/>
              <a:t>3/8/2018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70A05-E238-445B-90A8-D53021AB0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0345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02B10-AA41-4549-88DA-8E2A64603CA8}" type="datetime1">
              <a:rPr lang="en-US" smtClean="0"/>
              <a:t>3/8/2018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70A05-E238-445B-90A8-D53021AB0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4155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D5D47-8284-4D97-AECB-51010B80A42F}" type="datetime1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70A05-E238-445B-90A8-D53021AB0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5144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A42E8-78BC-47FF-8C51-BEFFB8505DA9}" type="datetime1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70A05-E238-445B-90A8-D53021AB0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6919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1919-ED2C-4EB9-81FD-E8D1A96511AF}" type="datetime1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70A05-E238-445B-90A8-D53021AB0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586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3689B-86B3-4F36-B6BC-55A281AE55BE}" type="datetime1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70A05-E238-445B-90A8-D53021AB0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9193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337653" y="4589360"/>
            <a:ext cx="940033" cy="201590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01977" y="1563140"/>
            <a:ext cx="6723139" cy="1344818"/>
          </a:xfrm>
          <a:noFill/>
        </p:spPr>
        <p:txBody>
          <a:bodyPr lIns="146304" tIns="91440" rIns="146304" bIns="91440" anchor="t" anchorCtr="0"/>
          <a:lstStyle>
            <a:lvl1pPr>
              <a:defRPr sz="3971" spc="-74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01976" y="2908930"/>
            <a:ext cx="5378503" cy="1344245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2353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336160" y="360869"/>
            <a:ext cx="1066077" cy="22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2397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0" y="891883"/>
            <a:ext cx="8740142" cy="1587999"/>
          </a:xfrm>
        </p:spPr>
        <p:txBody>
          <a:bodyPr>
            <a:spAutoFit/>
          </a:bodyPr>
          <a:lstStyle>
            <a:lvl1pPr>
              <a:defRPr sz="294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215187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1" y="891883"/>
            <a:ext cx="4033911" cy="1506566"/>
          </a:xfrm>
        </p:spPr>
        <p:txBody>
          <a:bodyPr wrap="square">
            <a:spAutoFit/>
          </a:bodyPr>
          <a:lstStyle>
            <a:lvl1pPr marL="211258" indent="-211258">
              <a:spcBef>
                <a:spcPts val="900"/>
              </a:spcBef>
              <a:buClr>
                <a:schemeClr val="tx1"/>
              </a:buClr>
              <a:buFont typeface="Arial" pitchFamily="34" charset="0"/>
              <a:buChar char="•"/>
              <a:defRPr sz="2353"/>
            </a:lvl1pPr>
            <a:lvl2pPr marL="390527" indent="-171451">
              <a:defRPr sz="1765"/>
            </a:lvl2pPr>
            <a:lvl3pPr marL="514352" indent="-123826">
              <a:tabLst/>
              <a:defRPr sz="1471"/>
            </a:lvl3pPr>
            <a:lvl4pPr marL="647702" indent="-133351">
              <a:defRPr/>
            </a:lvl4pPr>
            <a:lvl5pPr marL="771528" indent="-123826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1" y="891883"/>
            <a:ext cx="4033911" cy="1506566"/>
          </a:xfrm>
        </p:spPr>
        <p:txBody>
          <a:bodyPr wrap="square">
            <a:spAutoFit/>
          </a:bodyPr>
          <a:lstStyle>
            <a:lvl1pPr marL="211258" indent="-211258">
              <a:spcBef>
                <a:spcPts val="900"/>
              </a:spcBef>
              <a:buClr>
                <a:schemeClr val="tx1"/>
              </a:buClr>
              <a:buFont typeface="Arial" pitchFamily="34" charset="0"/>
              <a:buChar char="•"/>
              <a:defRPr sz="2353"/>
            </a:lvl1pPr>
            <a:lvl2pPr marL="390527" indent="-171451">
              <a:defRPr sz="1765"/>
            </a:lvl2pPr>
            <a:lvl3pPr marL="514352" indent="-123826">
              <a:tabLst/>
              <a:defRPr sz="1471"/>
            </a:lvl3pPr>
            <a:lvl4pPr marL="647702" indent="-133351">
              <a:defRPr/>
            </a:lvl4pPr>
            <a:lvl5pPr marL="771528" indent="-123826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50499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43988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74B2E-A299-4D13-ACF1-83050B7B72E7}" type="datetime1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82A21-A8A1-46F9-A81D-868019ADB17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1430" y="0"/>
            <a:ext cx="617220" cy="5143500"/>
          </a:xfrm>
          <a:prstGeom prst="rect">
            <a:avLst/>
          </a:prstGeom>
          <a:solidFill>
            <a:srgbClr val="0018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695969"/>
            <a:ext cx="7807833" cy="0"/>
          </a:xfrm>
          <a:prstGeom prst="line">
            <a:avLst/>
          </a:prstGeom>
          <a:ln>
            <a:solidFill>
              <a:srgbClr val="0018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663" y="4935538"/>
            <a:ext cx="561721" cy="123043"/>
          </a:xfrm>
          <a:prstGeom prst="rect">
            <a:avLst/>
          </a:prstGeom>
          <a:solidFill>
            <a:srgbClr val="00188F"/>
          </a:solidFill>
        </p:spPr>
      </p:pic>
    </p:spTree>
    <p:extLst>
      <p:ext uri="{BB962C8B-B14F-4D97-AF65-F5344CB8AC3E}">
        <p14:creationId xmlns:p14="http://schemas.microsoft.com/office/powerpoint/2010/main" val="24704291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73209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30" y="889767"/>
            <a:ext cx="3361062" cy="917880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294" spc="-74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01930" y="2907958"/>
            <a:ext cx="3361593" cy="62132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353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863804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01930" y="891883"/>
            <a:ext cx="8740142" cy="1845826"/>
          </a:xfrm>
          <a:prstGeom prst="rect">
            <a:avLst/>
          </a:prstGeom>
        </p:spPr>
        <p:txBody>
          <a:bodyPr/>
          <a:lstStyle>
            <a:lvl1pPr marL="213593" indent="-213593">
              <a:buClr>
                <a:schemeClr val="tx1"/>
              </a:buClr>
              <a:buSzPct val="90000"/>
              <a:buFont typeface="Arial" pitchFamily="34" charset="0"/>
              <a:buChar char="•"/>
              <a:defRPr sz="264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20181" indent="-206590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633773" indent="-213593">
              <a:buClr>
                <a:schemeClr val="tx1"/>
              </a:buClr>
              <a:buSzPct val="90000"/>
              <a:buFont typeface="Arial" pitchFamily="34" charset="0"/>
              <a:buChar char="•"/>
              <a:defRPr sz="205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801846" indent="-168073">
              <a:buClr>
                <a:schemeClr val="tx1"/>
              </a:buClr>
              <a:buSzPct val="90000"/>
              <a:buFont typeface="Arial" pitchFamily="34" charset="0"/>
              <a:buChar char="•"/>
              <a:defRPr sz="176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969919" indent="-168073">
              <a:buClr>
                <a:schemeClr val="tx1"/>
              </a:buClr>
              <a:buSzPct val="90000"/>
              <a:buFont typeface="Arial" pitchFamily="34" charset="0"/>
              <a:buChar char="•"/>
              <a:defRPr sz="147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Use this Layout for Speaker Notes slides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4679157"/>
            <a:ext cx="9144001" cy="464344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2720" spc="-3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86961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4" t="18112" r="51" b="323"/>
          <a:stretch/>
        </p:blipFill>
        <p:spPr>
          <a:xfrm>
            <a:off x="0" y="-19465"/>
            <a:ext cx="9144000" cy="51629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7654" y="2350382"/>
            <a:ext cx="2244813" cy="481400"/>
          </a:xfrm>
          <a:prstGeom prst="rect">
            <a:avLst/>
          </a:prstGeom>
        </p:spPr>
      </p:pic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01929" y="4628713"/>
            <a:ext cx="8740142" cy="2964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34444" tIns="107555" rIns="134444" bIns="107555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685311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15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© 2017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956023613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591353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E1E51-0998-4B86-BF39-0F181BD964FB}" type="datetime1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82A21-A8A1-46F9-A81D-868019ADB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91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46117-9FE4-4E9C-86A0-1E94426995D9}" type="datetime1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82A21-A8A1-46F9-A81D-868019ADB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668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A8270-3FAD-4181-B2EB-4E88091F6755}" type="datetime1">
              <a:rPr lang="en-US" smtClean="0"/>
              <a:t>3/8/2018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82A21-A8A1-46F9-A81D-868019ADB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572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AA332-D7FB-4C12-937E-5B7795A2423D}" type="datetime1">
              <a:rPr lang="en-US" smtClean="0"/>
              <a:t>3/8/2018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82A21-A8A1-46F9-A81D-868019ADB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819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68A0-2615-4EFA-83D9-008518509F02}" type="datetime1">
              <a:rPr lang="en-US" smtClean="0"/>
              <a:t>3/8/2018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82A21-A8A1-46F9-A81D-868019ADB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92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65735-F990-40A0-AFDC-DADB9E335CDB}" type="datetime1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82A21-A8A1-46F9-A81D-868019ADB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51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0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68C1F-5948-4F07-A0EC-FB803F7F4CAC}" type="datetime1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82A21-A8A1-46F9-A81D-868019ADB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979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732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753" r:id="rId13"/>
    <p:sldLayoutId id="2147483754" r:id="rId14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8207F-658C-4D06-8B68-D242FD6917A1}" type="datetime1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70A05-E238-445B-90A8-D53021AB0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735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930" y="217134"/>
            <a:ext cx="8741880" cy="674749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1931" y="891883"/>
            <a:ext cx="8740141" cy="1587999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9278179" y="-22644"/>
            <a:ext cx="724699" cy="4263445"/>
            <a:chOff x="12618967" y="-30794"/>
            <a:chExt cx="985640" cy="5797759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0864" y="1044098"/>
              <a:ext cx="2705442" cy="629236"/>
              <a:chOff x="1584344" y="4543426"/>
              <a:chExt cx="2705442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68557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8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68557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8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368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368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68557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8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68557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8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368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368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9856" y="4543426"/>
                <a:ext cx="869930" cy="289766"/>
              </a:xfrm>
              <a:prstGeom prst="rect">
                <a:avLst/>
              </a:prstGeom>
              <a:solidFill>
                <a:srgbClr val="BAD80A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68557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8" b="1" kern="1200" baseline="0">
                    <a:gradFill>
                      <a:gsLst>
                        <a:gs pos="14644">
                          <a:schemeClr val="tx1"/>
                        </a:gs>
                        <a:gs pos="42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Green</a:t>
                </a:r>
              </a:p>
              <a:p>
                <a:pPr algn="l" defTabSz="68557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8">
                    <a:gradFill>
                      <a:gsLst>
                        <a:gs pos="10042">
                          <a:schemeClr val="tx1"/>
                        </a:gs>
                        <a:gs pos="39000">
                          <a:schemeClr val="tx1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368" baseline="0">
                    <a:gradFill>
                      <a:gsLst>
                        <a:gs pos="10042">
                          <a:schemeClr val="tx1"/>
                        </a:gs>
                        <a:gs pos="39000">
                          <a:schemeClr val="tx1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186 G:216 B:10</a:t>
                </a:r>
                <a:endParaRPr lang="en-US" sz="368">
                  <a:gradFill>
                    <a:gsLst>
                      <a:gs pos="10042">
                        <a:schemeClr val="tx1"/>
                      </a:gs>
                      <a:gs pos="39000">
                        <a:schemeClr val="tx1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68557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8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68557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8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368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368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68557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8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68557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8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368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368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rgbClr val="3076BC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68557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8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68557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8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368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368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FF8C0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68557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8" b="1" kern="1200" baseline="0">
                    <a:gradFill>
                      <a:gsLst>
                        <a:gs pos="1674">
                          <a:srgbClr val="000000"/>
                        </a:gs>
                        <a:gs pos="46862">
                          <a:schemeClr val="tx1">
                            <a:lumMod val="50000"/>
                          </a:schemeClr>
                        </a:gs>
                        <a:gs pos="7000">
                          <a:schemeClr val="tx1">
                            <a:lumMod val="50000"/>
                          </a:schemeClr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algn="l" defTabSz="68557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8">
                    <a:gradFill>
                      <a:gsLst>
                        <a:gs pos="1674">
                          <a:srgbClr val="000000"/>
                        </a:gs>
                        <a:gs pos="46862">
                          <a:schemeClr val="tx1">
                            <a:lumMod val="50000"/>
                          </a:schemeClr>
                        </a:gs>
                        <a:gs pos="7000">
                          <a:schemeClr val="tx1">
                            <a:lumMod val="50000"/>
                          </a:schemeClr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R:255</a:t>
                </a:r>
                <a:r>
                  <a:rPr lang="en-US" sz="368" baseline="0">
                    <a:gradFill>
                      <a:gsLst>
                        <a:gs pos="1674">
                          <a:srgbClr val="000000"/>
                        </a:gs>
                        <a:gs pos="46862">
                          <a:schemeClr val="tx1">
                            <a:lumMod val="50000"/>
                          </a:schemeClr>
                        </a:gs>
                        <a:gs pos="7000">
                          <a:schemeClr val="tx1">
                            <a:lumMod val="50000"/>
                          </a:schemeClr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 G:140 B:0</a:t>
                </a:r>
                <a:endParaRPr lang="en-US" sz="368">
                  <a:gradFill>
                    <a:gsLst>
                      <a:gs pos="1674">
                        <a:srgbClr val="000000"/>
                      </a:gs>
                      <a:gs pos="46862">
                        <a:schemeClr val="tx1">
                          <a:lumMod val="50000"/>
                        </a:schemeClr>
                      </a:gs>
                      <a:gs pos="7000">
                        <a:schemeClr val="tx1">
                          <a:lumMod val="50000"/>
                        </a:schemeClr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68557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8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68557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8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368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004B1C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68557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8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Green</a:t>
                </a:r>
              </a:p>
              <a:p>
                <a:pPr algn="l" defTabSz="68557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8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368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G:75 B:28</a:t>
                </a:r>
                <a:endParaRPr lang="en-US" sz="368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57240" y="226928"/>
              <a:ext cx="905089" cy="38964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441"/>
                </a:spcAft>
              </a:pPr>
              <a:r>
                <a:rPr lang="en-US" sz="735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17480" y="4197341"/>
              <a:ext cx="2705674" cy="38964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441"/>
                </a:spcAft>
              </a:pPr>
              <a:r>
                <a:rPr lang="en-US" sz="735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735" baseline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735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7340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30" r:id="rId8"/>
    <p:sldLayoutId id="2147483731" r:id="rId9"/>
  </p:sldLayoutIdLst>
  <p:transition>
    <p:fade/>
  </p:transition>
  <p:txStyles>
    <p:titleStyle>
      <a:lvl1pPr algn="l" defTabSz="685775" rtl="0" eaLnBrk="1" latinLnBrk="0" hangingPunct="1">
        <a:lnSpc>
          <a:spcPct val="90000"/>
        </a:lnSpc>
        <a:spcBef>
          <a:spcPct val="0"/>
        </a:spcBef>
        <a:buNone/>
        <a:defRPr lang="en-US" sz="3529" b="0" kern="1200" cap="none" spc="-75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52109" marR="0" indent="-252109" algn="l" defTabSz="6857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94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29518" marR="0" indent="-177410" algn="l" defTabSz="6857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588254" marR="0" indent="-168073" algn="l" defTabSz="6857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56326" marR="0" indent="-168073" algn="l" defTabSz="6857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324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924398" marR="0" indent="-168073" algn="l" defTabSz="6857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324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5882" indent="-171444" algn="l" defTabSz="685775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70" indent="-171444" algn="l" defTabSz="685775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58" indent="-171444" algn="l" defTabSz="685775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46" indent="-171444" algn="l" defTabSz="685775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1pPr>
      <a:lvl2pPr marL="342887" algn="l" defTabSz="68577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2pPr>
      <a:lvl3pPr marL="685775" algn="l" defTabSz="68577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3" algn="l" defTabSz="68577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1" algn="l" defTabSz="68577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5pPr>
      <a:lvl6pPr marL="1714439" algn="l" defTabSz="68577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6pPr>
      <a:lvl7pPr marL="2057326" algn="l" defTabSz="68577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7pPr>
      <a:lvl8pPr marL="2400213" algn="l" defTabSz="68577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8pPr>
      <a:lvl9pPr marL="2743102" algn="l" defTabSz="68577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Fuel Consumption Alert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F82A21-A8A1-46F9-A81D-868019ADB171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07FFB7-1911-4F12-9E38-EE12D3B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0670"/>
            <a:ext cx="7886700" cy="354205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Assumptions:</a:t>
            </a:r>
          </a:p>
          <a:p>
            <a:r>
              <a:rPr lang="en-US" dirty="0"/>
              <a:t>The generators are running all the time.</a:t>
            </a:r>
          </a:p>
          <a:p>
            <a:r>
              <a:rPr lang="en-US" dirty="0"/>
              <a:t>Each 10 seconds a telemetry message is sent to IoT hub, with</a:t>
            </a:r>
          </a:p>
          <a:p>
            <a:pPr lvl="1"/>
            <a:r>
              <a:rPr lang="en-US" dirty="0"/>
              <a:t>Event Date Time</a:t>
            </a:r>
          </a:p>
          <a:p>
            <a:pPr lvl="1"/>
            <a:r>
              <a:rPr lang="en-US" dirty="0"/>
              <a:t>Temperature</a:t>
            </a:r>
          </a:p>
          <a:p>
            <a:pPr lvl="1"/>
            <a:r>
              <a:rPr lang="en-US" dirty="0"/>
              <a:t>Power Output, p (kwh)</a:t>
            </a:r>
          </a:p>
          <a:p>
            <a:pPr lvl="1"/>
            <a:r>
              <a:rPr lang="en-US" dirty="0"/>
              <a:t>Fuel Consumption, f (gal)</a:t>
            </a:r>
          </a:p>
          <a:p>
            <a:r>
              <a:rPr lang="en-US" dirty="0"/>
              <a:t>Using the data to train a two-class classification model</a:t>
            </a:r>
          </a:p>
          <a:p>
            <a:pPr marL="342900" lvl="1" indent="0">
              <a:buNone/>
            </a:pPr>
            <a:r>
              <a:rPr lang="en-US" dirty="0"/>
              <a:t>i = </a:t>
            </a:r>
            <a:r>
              <a:rPr lang="en-US" dirty="0">
                <a:latin typeface="Algerian" panose="04020705040A02060702" pitchFamily="82" charset="0"/>
              </a:rPr>
              <a:t>f</a:t>
            </a:r>
            <a:r>
              <a:rPr lang="en-US" dirty="0"/>
              <a:t>(p, f), </a:t>
            </a:r>
            <a:r>
              <a:rPr lang="en-US" dirty="0" err="1"/>
              <a:t>i</a:t>
            </a:r>
            <a:r>
              <a:rPr lang="en-US" dirty="0"/>
              <a:t>={0,1}</a:t>
            </a:r>
          </a:p>
          <a:p>
            <a:r>
              <a:rPr lang="en-US" dirty="0"/>
              <a:t>Turn this model into a RESTful web service</a:t>
            </a:r>
          </a:p>
          <a:p>
            <a:r>
              <a:rPr lang="en-US" dirty="0"/>
              <a:t>Call this web service in Azure Stream Analysis (ASA)</a:t>
            </a:r>
          </a:p>
          <a:p>
            <a:r>
              <a:rPr lang="en-US" dirty="0"/>
              <a:t>Send out “Warn” to Power BI</a:t>
            </a:r>
          </a:p>
        </p:txBody>
      </p:sp>
    </p:spTree>
    <p:extLst>
      <p:ext uri="{BB962C8B-B14F-4D97-AF65-F5344CB8AC3E}">
        <p14:creationId xmlns:p14="http://schemas.microsoft.com/office/powerpoint/2010/main" val="2384604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363" y="-83014"/>
            <a:ext cx="7886700" cy="994172"/>
          </a:xfrm>
        </p:spPr>
        <p:txBody>
          <a:bodyPr/>
          <a:lstStyle/>
          <a:p>
            <a:r>
              <a:rPr lang="en-US" dirty="0"/>
              <a:t>Fuel Consumption Alert Model (IoT Solution)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F82A21-A8A1-46F9-A81D-868019ADB171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8" name="Freeform 209">
            <a:extLst>
              <a:ext uri="{FF2B5EF4-FFF2-40B4-BE49-F238E27FC236}">
                <a16:creationId xmlns:a16="http://schemas.microsoft.com/office/drawing/2014/main" id="{62E0E52E-287E-4A97-A7C9-FF428D14014A}"/>
              </a:ext>
            </a:extLst>
          </p:cNvPr>
          <p:cNvSpPr/>
          <p:nvPr/>
        </p:nvSpPr>
        <p:spPr>
          <a:xfrm>
            <a:off x="7038931" y="2232063"/>
            <a:ext cx="250562" cy="281785"/>
          </a:xfrm>
          <a:custGeom>
            <a:avLst/>
            <a:gdLst>
              <a:gd name="connsiteX0" fmla="*/ 302419 w 725805"/>
              <a:gd name="connsiteY0" fmla="*/ 87660 h 780604"/>
              <a:gd name="connsiteX1" fmla="*/ 302419 w 725805"/>
              <a:gd name="connsiteY1" fmla="*/ 249585 h 780604"/>
              <a:gd name="connsiteX2" fmla="*/ 83344 w 725805"/>
              <a:gd name="connsiteY2" fmla="*/ 673447 h 780604"/>
              <a:gd name="connsiteX3" fmla="*/ 104775 w 725805"/>
              <a:gd name="connsiteY3" fmla="*/ 690116 h 780604"/>
              <a:gd name="connsiteX4" fmla="*/ 154781 w 725805"/>
              <a:gd name="connsiteY4" fmla="*/ 692497 h 780604"/>
              <a:gd name="connsiteX5" fmla="*/ 333375 w 725805"/>
              <a:gd name="connsiteY5" fmla="*/ 332929 h 780604"/>
              <a:gd name="connsiteX6" fmla="*/ 461963 w 725805"/>
              <a:gd name="connsiteY6" fmla="*/ 332929 h 780604"/>
              <a:gd name="connsiteX7" fmla="*/ 416719 w 725805"/>
              <a:gd name="connsiteY7" fmla="*/ 247204 h 780604"/>
              <a:gd name="connsiteX8" fmla="*/ 416719 w 725805"/>
              <a:gd name="connsiteY8" fmla="*/ 87660 h 780604"/>
              <a:gd name="connsiteX9" fmla="*/ 176903 w 725805"/>
              <a:gd name="connsiteY9" fmla="*/ 0 h 780604"/>
              <a:gd name="connsiteX10" fmla="*/ 548902 w 725805"/>
              <a:gd name="connsiteY10" fmla="*/ 0 h 780604"/>
              <a:gd name="connsiteX11" fmla="*/ 548902 w 725805"/>
              <a:gd name="connsiteY11" fmla="*/ 94804 h 780604"/>
              <a:gd name="connsiteX12" fmla="*/ 502920 w 725805"/>
              <a:gd name="connsiteY12" fmla="*/ 94804 h 780604"/>
              <a:gd name="connsiteX13" fmla="*/ 502920 w 725805"/>
              <a:gd name="connsiteY13" fmla="*/ 211961 h 780604"/>
              <a:gd name="connsiteX14" fmla="*/ 725805 w 725805"/>
              <a:gd name="connsiteY14" fmla="*/ 654874 h 780604"/>
              <a:gd name="connsiteX15" fmla="*/ 662940 w 725805"/>
              <a:gd name="connsiteY15" fmla="*/ 780604 h 780604"/>
              <a:gd name="connsiteX16" fmla="*/ 62865 w 725805"/>
              <a:gd name="connsiteY16" fmla="*/ 780604 h 780604"/>
              <a:gd name="connsiteX17" fmla="*/ 0 w 725805"/>
              <a:gd name="connsiteY17" fmla="*/ 672019 h 780604"/>
              <a:gd name="connsiteX18" fmla="*/ 214313 w 725805"/>
              <a:gd name="connsiteY18" fmla="*/ 229106 h 780604"/>
              <a:gd name="connsiteX19" fmla="*/ 214313 w 725805"/>
              <a:gd name="connsiteY19" fmla="*/ 94804 h 780604"/>
              <a:gd name="connsiteX20" fmla="*/ 176903 w 725805"/>
              <a:gd name="connsiteY20" fmla="*/ 94804 h 780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25805" h="780604">
                <a:moveTo>
                  <a:pt x="302419" y="87660"/>
                </a:moveTo>
                <a:lnTo>
                  <a:pt x="302419" y="249585"/>
                </a:lnTo>
                <a:lnTo>
                  <a:pt x="83344" y="673447"/>
                </a:lnTo>
                <a:lnTo>
                  <a:pt x="104775" y="690116"/>
                </a:lnTo>
                <a:lnTo>
                  <a:pt x="154781" y="692497"/>
                </a:lnTo>
                <a:lnTo>
                  <a:pt x="333375" y="332929"/>
                </a:lnTo>
                <a:lnTo>
                  <a:pt x="461963" y="332929"/>
                </a:lnTo>
                <a:lnTo>
                  <a:pt x="416719" y="247204"/>
                </a:lnTo>
                <a:lnTo>
                  <a:pt x="416719" y="87660"/>
                </a:lnTo>
                <a:close/>
                <a:moveTo>
                  <a:pt x="176903" y="0"/>
                </a:moveTo>
                <a:lnTo>
                  <a:pt x="548902" y="0"/>
                </a:lnTo>
                <a:lnTo>
                  <a:pt x="548902" y="94804"/>
                </a:lnTo>
                <a:lnTo>
                  <a:pt x="502920" y="94804"/>
                </a:lnTo>
                <a:lnTo>
                  <a:pt x="502920" y="211961"/>
                </a:lnTo>
                <a:lnTo>
                  <a:pt x="725805" y="654874"/>
                </a:lnTo>
                <a:lnTo>
                  <a:pt x="662940" y="780604"/>
                </a:lnTo>
                <a:lnTo>
                  <a:pt x="62865" y="780604"/>
                </a:lnTo>
                <a:lnTo>
                  <a:pt x="0" y="672019"/>
                </a:lnTo>
                <a:lnTo>
                  <a:pt x="214313" y="229106"/>
                </a:lnTo>
                <a:lnTo>
                  <a:pt x="214313" y="94804"/>
                </a:lnTo>
                <a:lnTo>
                  <a:pt x="176903" y="948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963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76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1084" name="Picture 1083">
            <a:extLst>
              <a:ext uri="{FF2B5EF4-FFF2-40B4-BE49-F238E27FC236}">
                <a16:creationId xmlns:a16="http://schemas.microsoft.com/office/drawing/2014/main" id="{00516459-A3B4-4599-9F4B-5E80914E3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5821" y="2181605"/>
            <a:ext cx="780290" cy="780290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BE4CBBCA-6010-4CB8-9C1E-5537A15EA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9538" y="2181605"/>
            <a:ext cx="780290" cy="780290"/>
          </a:xfrm>
          <a:prstGeom prst="rect">
            <a:avLst/>
          </a:prstGeom>
        </p:spPr>
      </p:pic>
      <p:sp>
        <p:nvSpPr>
          <p:cNvPr id="108" name="Rectangle 41">
            <a:extLst>
              <a:ext uri="{FF2B5EF4-FFF2-40B4-BE49-F238E27FC236}">
                <a16:creationId xmlns:a16="http://schemas.microsoft.com/office/drawing/2014/main" id="{0170DE35-829D-4B1C-93DB-6C5C897AE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1701" y="2855473"/>
            <a:ext cx="120650" cy="349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0154D4A6-B3E5-4B81-82A3-CFBDC4F5BC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742" y="990336"/>
            <a:ext cx="7066515" cy="321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971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6-30537_Envision 2016 Keynote Template">
  <a:themeElements>
    <a:clrScheme name="Envision 2016 General Colors">
      <a:dk1>
        <a:srgbClr val="505050"/>
      </a:dk1>
      <a:lt1>
        <a:srgbClr val="FFFFFF"/>
      </a:lt1>
      <a:dk2>
        <a:srgbClr val="107C10"/>
      </a:dk2>
      <a:lt2>
        <a:srgbClr val="F8F8F8"/>
      </a:lt2>
      <a:accent1>
        <a:srgbClr val="002050"/>
      </a:accent1>
      <a:accent2>
        <a:srgbClr val="107C10"/>
      </a:accent2>
      <a:accent3>
        <a:srgbClr val="BAD80A"/>
      </a:accent3>
      <a:accent4>
        <a:srgbClr val="0078D7"/>
      </a:accent4>
      <a:accent5>
        <a:srgbClr val="505050"/>
      </a:accent5>
      <a:accent6>
        <a:srgbClr val="747474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Envision_2016_Keynote_16x9_Template_033016" id="{6BB7CA33-D663-4366-BD8A-38B270669132}" vid="{152881AD-48A7-43F3-9C33-242C8A6BA4A7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3BE7C4B133F04FB5D6C79BDA16C957" ma:contentTypeVersion="6" ma:contentTypeDescription="Create a new document." ma:contentTypeScope="" ma:versionID="f69c49c2850e3e2ceccc41d20693b1dd">
  <xsd:schema xmlns:xsd="http://www.w3.org/2001/XMLSchema" xmlns:xs="http://www.w3.org/2001/XMLSchema" xmlns:p="http://schemas.microsoft.com/office/2006/metadata/properties" xmlns:ns2="2d811616-62d7-4182-a7cd-0eb626d34472" xmlns:ns3="43e1c99c-63b6-42ee-b60c-37a0d22312f6" targetNamespace="http://schemas.microsoft.com/office/2006/metadata/properties" ma:root="true" ma:fieldsID="125fdc058c0bfc6c80b66dda6c9b82f5" ns2:_="" ns3:_="">
    <xsd:import namespace="2d811616-62d7-4182-a7cd-0eb626d34472"/>
    <xsd:import namespace="43e1c99c-63b6-42ee-b60c-37a0d22312f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811616-62d7-4182-a7cd-0eb626d3447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1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e1c99c-63b6-42ee-b60c-37a0d22312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5ED0F99-047E-4975-84BE-F934F75B72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d811616-62d7-4182-a7cd-0eb626d34472"/>
    <ds:schemaRef ds:uri="43e1c99c-63b6-42ee-b60c-37a0d22312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7C9BEFF-82E1-4962-8B1F-8CDCB248B03F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3e1c99c-63b6-42ee-b60c-37a0d22312f6"/>
    <ds:schemaRef ds:uri="http://purl.org/dc/elements/1.1/"/>
    <ds:schemaRef ds:uri="2d811616-62d7-4182-a7cd-0eb626d3447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D2E994F-E03E-4E64-BD3A-F1B4F2C5B53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105</Words>
  <Application>Microsoft Office PowerPoint</Application>
  <PresentationFormat>On-screen Show (16:9)</PresentationFormat>
  <Paragraphs>18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Algerian</vt:lpstr>
      <vt:lpstr>Arial</vt:lpstr>
      <vt:lpstr>Calibri</vt:lpstr>
      <vt:lpstr>Calibri Light</vt:lpstr>
      <vt:lpstr>Segoe UI</vt:lpstr>
      <vt:lpstr>Segoe UI Light</vt:lpstr>
      <vt:lpstr>Office Theme</vt:lpstr>
      <vt:lpstr>Custom Design</vt:lpstr>
      <vt:lpstr>3_6-30537_Envision 2016 Keynote Template</vt:lpstr>
      <vt:lpstr>Fuel Consumption Alert Model</vt:lpstr>
      <vt:lpstr>Fuel Consumption Alert Model (IoT Solution)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Jack Xue</cp:lastModifiedBy>
  <cp:revision>14</cp:revision>
  <dcterms:modified xsi:type="dcterms:W3CDTF">2018-03-09T02:34:35Z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0x010100B63BE7C4B133F04FB5D6C79BDA16C957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xinxue@microsoft.com</vt:lpwstr>
  </property>
  <property fmtid="{D5CDD505-2E9C-101B-9397-08002B2CF9AE}" pid="6" name="MSIP_Label_f42aa342-8706-4288-bd11-ebb85995028c_SetDate">
    <vt:lpwstr>2018-02-14T22:10:25.4626461Z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