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A0A0-6C16-9EE6-E010-45BE5C51D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588B-21AC-18E6-7CC6-2DA1C0BE0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D68A-BAD6-7856-3BA6-3A02BCB4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E856-B008-7B6B-A3EA-88DEC50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F10A-692F-8BF8-77A5-7FBA373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016-A686-5D09-A3CB-DBAFA1B3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97AA-4F74-C2E9-A2E8-E092FA32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9106-1723-4BD2-AF60-C1BA6DFB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95BD-FBEC-A5A2-8E0D-D3242FBD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9098-5B6F-D237-5030-CBC7AF5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FFC39-C13B-A74E-752A-91F8464E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E7A45-2B67-AEC2-E2F6-B1CFDEB5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DC21-324E-0586-EBD9-CFE53597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E5C3-2544-F903-C707-4C39F442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8799-0A89-2C62-D947-A173F078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7B35-3F94-0A47-DC65-F15DC9C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DF7B-4359-F4D4-8241-82A904DE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5CFEE-D134-188E-134A-3484E5D8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497C-9BD9-BC2F-54A8-E0A4F07C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2845-A101-0357-A165-A3A246A2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5AB8-AD2D-C77C-CC32-1B908F8D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7003-E1AC-8116-4B65-6E3FB618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3F0C-47D6-35D8-602C-9F55DB18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84FB-41F1-1946-404A-211CBD63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A4C-1770-9A17-AA09-5479F282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7945-5E8F-CABD-BB65-2FAC2ABD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882A-D626-073A-07FE-8DE8ADA93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D83F3-8B70-4CD8-A9C9-B2AB6449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3BCC0-85C2-97A2-FAB2-0672D3EA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20172-D3C3-F263-1B21-16AA6A24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59DE-D1F0-540B-1331-63350052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C7A1-B39F-0E2C-80BE-057043C6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D07BE-5B4F-2C76-C123-E9B33DD4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E8E61-F664-0CEE-08EF-9A876680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0DD9C-B451-D8C4-4527-B1D3A6BD0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8BD-8162-086D-EC80-3620F448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CE628-5C50-F1D4-9EA9-05AD1642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B725A-06F7-B145-B5A2-E32164C6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0DA8-9C07-A5A7-8420-46F48FD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AC9C-448B-BD72-76FF-36E303FD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CB679-6B63-DCA8-BB37-717F5C03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14E9A-AC22-942D-628D-EE77C84F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D405-0A83-4579-91B7-11570233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07267-7AEE-E391-29F6-C103DF58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433E8-CE80-0AD6-FC22-905102B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189DC-F055-A704-3708-2306FFFE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1E41-ED1C-25D8-B3E9-D79BF9AA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D015-80B3-27D9-99D4-85E586D5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4D9C-991C-4272-E0A9-9CDBD761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F4AEE-D93D-B68E-B099-4E0EB716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30AEF-170F-725D-08B2-A6623BB0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5BE6-1D36-A7E4-982C-0B9D2A43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57DC-54B4-8CF9-FA22-CA726883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76AFE-F78C-F35E-FA3B-EA16ACB2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BD2F-0AFF-624E-D543-7A3B3F4C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D8040-D74A-3D53-5449-36AB1574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416F-9415-FDB8-F08D-9ABD1851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5BE28-1A7F-44F1-C3E4-C75D3733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18EEB-8B9E-8BC1-88C5-F7274B68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43AD-F8C9-B555-84BE-A848A669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48C1-0F07-EEE4-E171-7FEBF8C0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64E2-A13A-43F6-9DD7-B01779DD9F6A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A89F-B21B-64CF-003C-EFFFB97A3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755B1-D7CB-A532-845F-5C3F2080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257B-FE6B-4155-AF03-DB2673A3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ervised_learning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supervised_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roceedings/10.1145/347090" TargetMode="External"/><Relationship Id="rId2" Type="http://schemas.openxmlformats.org/officeDocument/2006/relationships/hyperlink" Target="https://towardsdatascience.com/incremental-online-learning-with-scikit-multiflow-6b846913a50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multiflow.github.io/" TargetMode="External"/><Relationship Id="rId5" Type="http://schemas.openxmlformats.org/officeDocument/2006/relationships/hyperlink" Target="https://doi.org/10.48550/arXiv.2003.13191/" TargetMode="External"/><Relationship Id="rId4" Type="http://schemas.openxmlformats.org/officeDocument/2006/relationships/hyperlink" Target="https://doi.org/10.1145/347090.3471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1B925-A657-DE8E-D760-B57DE8DE4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Incremental Machine Learning Model with Scikit-</a:t>
            </a:r>
            <a:r>
              <a:rPr lang="en-US" sz="6100" dirty="0" err="1"/>
              <a:t>Multiflow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6A584-E51A-55B9-3C51-7C576210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Jack Xue</a:t>
            </a:r>
          </a:p>
          <a:p>
            <a:r>
              <a:rPr lang="en-US" sz="1500"/>
              <a:t>2022-07-15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51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C49A-CC0E-3D97-A2C5-87B58751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What is Incremental Training?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444B-1016-C0FC-1CFE-1B020CAF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</a:rPr>
              <a:t>I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ncremental learning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is a method of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  <a:hlinkClick r:id="rId2" tooltip="Machine learning"/>
              </a:rPr>
              <a:t>machine learning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in which input data is continuously used to extend the existing model's knowledge i.e., to further train the model. It represents a dynamic technique of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  <a:hlinkClick r:id="rId3" tooltip="Supervised learning"/>
              </a:rPr>
              <a:t>supervised learning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US" sz="2200" b="0" i="0" u="none" strike="noStrike" dirty="0">
                <a:effectLst/>
                <a:latin typeface="Arial" panose="020B0604020202020204" pitchFamily="34" charset="0"/>
                <a:hlinkClick r:id="rId4" tooltip="Unsupervised learning"/>
              </a:rPr>
              <a:t>unsupervised learning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that can be applied when training data becomes available gradually over time or its size is out of system memory limits.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</a:rPr>
              <a:t>Algorithms that can facilitate incremental learning are known as 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incremental machine learning algorithms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12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6BB3-7927-ABA5-5F3C-8916A79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VFDT: Very Fast Decision Tree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293C-B659-555A-E55B-5CD746BE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Fast: Process time is less the data read time.</a:t>
            </a:r>
          </a:p>
          <a:p>
            <a:r>
              <a:rPr lang="en-US" dirty="0"/>
              <a:t>No store for sample. Thus, the memory is proportional to the tree.</a:t>
            </a:r>
          </a:p>
          <a:p>
            <a:r>
              <a:rPr lang="en-US" dirty="0"/>
              <a:t>It only needs to see a sample once.</a:t>
            </a:r>
          </a:p>
          <a:p>
            <a:r>
              <a:rPr lang="en-US" dirty="0"/>
              <a:t>Anytime algorithm: After the first sample, the algorithm is ready for use and its quality increases with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6BB3-7927-ABA5-5F3C-8916A793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VFDT: Hoeffding Tree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293C-B659-555A-E55B-5CD746BE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Hoeffding</a:t>
            </a:r>
            <a:r>
              <a:rPr lang="en-US" dirty="0"/>
              <a:t> Bound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solidFill>
                <a:srgbClr val="130654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13065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err="1">
                <a:solidFill>
                  <a:srgbClr val="130654"/>
                </a:solidFill>
                <a:effectLst/>
                <a:latin typeface="Open Sans" panose="020B0606030504020204" pitchFamily="34" charset="0"/>
              </a:rPr>
              <a:t>skmultiflow.trees.HoeffdingTreeClassifier</a:t>
            </a:r>
            <a:endParaRPr lang="en-US" b="0" i="0" dirty="0">
              <a:solidFill>
                <a:srgbClr val="130654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 err="1">
                <a:solidFill>
                  <a:srgbClr val="130654"/>
                </a:solidFill>
                <a:effectLst/>
                <a:latin typeface="Open Sans" panose="020B0606030504020204" pitchFamily="34" charset="0"/>
              </a:rPr>
              <a:t>skmultiflow.trees.HoeffdingAdaptiveTreeClassifier</a:t>
            </a:r>
            <a:endParaRPr lang="en-US" b="0" i="0" dirty="0">
              <a:solidFill>
                <a:srgbClr val="130654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130654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0DFFC-5AB0-2D4E-1063-7EBCF673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1" y="2394399"/>
            <a:ext cx="9732949" cy="27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3225-400C-EBC8-CFFB-B826890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How Does </a:t>
            </a:r>
            <a:r>
              <a:rPr lang="en-US" sz="4000" dirty="0" err="1"/>
              <a:t>Hoeffding</a:t>
            </a:r>
            <a:r>
              <a:rPr lang="en-US" sz="4000" dirty="0"/>
              <a:t> Tree Algorithm Work?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6BE6-71EF-1DDB-F317-20AEFF65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need three methods:</a:t>
            </a:r>
          </a:p>
          <a:p>
            <a:pPr lvl="1"/>
            <a:r>
              <a:rPr lang="en-US" sz="1800" dirty="0"/>
              <a:t>fit, predict and </a:t>
            </a:r>
            <a:r>
              <a:rPr lang="en-US" sz="1800" dirty="0" err="1"/>
              <a:t>partial_fit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7AB5-3E62-12AF-7F57-5DF17413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14" y="2799639"/>
            <a:ext cx="636358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E5B73-C34C-3FDF-62BB-F72D8543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Model’s Input and 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413D4-B520-D3F6-51E8-B2D6A521B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2" r="-1" b="-1"/>
          <a:stretch/>
        </p:blipFill>
        <p:spPr>
          <a:xfrm>
            <a:off x="512379" y="2470898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0155-6A33-9267-5E72-F050B0A0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500" dirty="0"/>
              <a:t>Stream Ensemble Algorithm for Input</a:t>
            </a:r>
          </a:p>
          <a:p>
            <a:pPr lvl="1"/>
            <a:r>
              <a:rPr lang="en-US" sz="1500" b="0" i="0" dirty="0" err="1">
                <a:effectLst/>
                <a:latin typeface="Open Sans" panose="020B0606030504020204" pitchFamily="34" charset="0"/>
              </a:rPr>
              <a:t>skmultiflow.data.SEAGenerator</a:t>
            </a:r>
            <a:endParaRPr lang="en-US" sz="1500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500" b="0" i="0" dirty="0">
                <a:effectLst/>
                <a:latin typeface="Lato" panose="020F0502020204030203" pitchFamily="34" charset="0"/>
              </a:rPr>
              <a:t>X: It generates 3 numerical attributes, that vary from 0 to 10. </a:t>
            </a:r>
          </a:p>
          <a:p>
            <a:pPr lvl="1"/>
            <a:r>
              <a:rPr lang="en-US" sz="1500" b="0" i="0" dirty="0">
                <a:effectLst/>
                <a:latin typeface="Lato" panose="020F0502020204030203" pitchFamily="34" charset="0"/>
              </a:rPr>
              <a:t>Y: Depending on the comparison the generator will classify an instance as one of the two possible labels {0,1}.</a:t>
            </a:r>
          </a:p>
          <a:p>
            <a:r>
              <a:rPr lang="en-US" sz="1500" dirty="0">
                <a:latin typeface="Lato" panose="020F0502020204030203" pitchFamily="34" charset="0"/>
              </a:rPr>
              <a:t>Binary classification</a:t>
            </a:r>
            <a:endParaRPr lang="en-US" sz="1500" dirty="0"/>
          </a:p>
          <a:p>
            <a:pPr lvl="1"/>
            <a:r>
              <a:rPr lang="en-US" sz="1500" dirty="0"/>
              <a:t>Incremental accuracy = [sum(</a:t>
            </a:r>
            <a:r>
              <a:rPr lang="en-US" sz="1500" dirty="0" err="1"/>
              <a:t>correctness_dist</a:t>
            </a:r>
            <a:r>
              <a:rPr lang="en-US" sz="1500" dirty="0"/>
              <a:t>[:</a:t>
            </a:r>
            <a:r>
              <a:rPr lang="en-US" sz="1500" dirty="0" err="1"/>
              <a:t>i</a:t>
            </a:r>
            <a:r>
              <a:rPr lang="en-US" sz="1500" dirty="0"/>
              <a:t>])/</a:t>
            </a:r>
            <a:r>
              <a:rPr lang="en-US" sz="1500" dirty="0" err="1"/>
              <a:t>len</a:t>
            </a:r>
            <a:r>
              <a:rPr lang="en-US" sz="1500" dirty="0"/>
              <a:t>(</a:t>
            </a:r>
            <a:r>
              <a:rPr lang="en-US" sz="1500" dirty="0" err="1"/>
              <a:t>correctness_dist</a:t>
            </a:r>
            <a:r>
              <a:rPr lang="en-US" sz="1500" dirty="0"/>
              <a:t>[:</a:t>
            </a:r>
            <a:r>
              <a:rPr lang="en-US" sz="1500" dirty="0" err="1"/>
              <a:t>i</a:t>
            </a:r>
            <a:r>
              <a:rPr lang="en-US" sz="1500" dirty="0"/>
              <a:t>]) for </a:t>
            </a:r>
            <a:r>
              <a:rPr lang="en-US" sz="1500" dirty="0" err="1"/>
              <a:t>i</a:t>
            </a:r>
            <a:r>
              <a:rPr lang="en-US" sz="1500" dirty="0"/>
              <a:t> in range(1, </a:t>
            </a:r>
            <a:r>
              <a:rPr lang="en-US" sz="1500" dirty="0" err="1"/>
              <a:t>nb_iters</a:t>
            </a:r>
            <a:r>
              <a:rPr lang="en-US" sz="1500" dirty="0"/>
              <a:t>)]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72B8-A321-E1AF-CAE1-1476BDA0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ED9A-2887-9747-D82A-7316E460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fontAlgn="auto"/>
            <a:r>
              <a:rPr lang="en-US" sz="1700" b="1">
                <a:effectLst/>
              </a:rPr>
              <a:t>Data analytics and big data processing</a:t>
            </a:r>
            <a:r>
              <a:rPr lang="en-US" sz="1700" i="1">
                <a:effectLst/>
              </a:rPr>
              <a:t>: </a:t>
            </a:r>
            <a:r>
              <a:rPr lang="en-US" sz="1700" i="0">
                <a:effectLst/>
              </a:rPr>
              <a:t>There is an increasing interest in single-pass limited-memory models which enable a treatment of big data within a streaming setting.</a:t>
            </a:r>
          </a:p>
          <a:p>
            <a:pPr fontAlgn="auto"/>
            <a:r>
              <a:rPr lang="en-US" sz="1700" b="1">
                <a:effectLst/>
              </a:rPr>
              <a:t>Robotics</a:t>
            </a:r>
            <a:r>
              <a:rPr lang="en-US" sz="1700" i="1">
                <a:effectLst/>
              </a:rPr>
              <a:t>: </a:t>
            </a:r>
            <a:r>
              <a:rPr lang="en-US" sz="1700" i="0">
                <a:effectLst/>
              </a:rPr>
              <a:t>Autonomous robotics and human-machine-interaction are inherently incremental, since they are open-ended, and data arrive as a stream of signals with possibly strong drift. Incremental learning paradigms have been designed in the realm of autonomous control , service robotics , computer vision , autonomous driving.</a:t>
            </a:r>
          </a:p>
          <a:p>
            <a:pPr fontAlgn="auto"/>
            <a:r>
              <a:rPr lang="en-US" sz="1700" b="1" i="0">
                <a:effectLst/>
              </a:rPr>
              <a:t>Image processing</a:t>
            </a:r>
            <a:r>
              <a:rPr lang="en-US" sz="1700" i="0">
                <a:effectLst/>
              </a:rPr>
              <a:t>: Image and video data are often gathered in a streaming fashion, lending itself to incremental learning.</a:t>
            </a:r>
          </a:p>
          <a:p>
            <a:pPr fontAlgn="auto"/>
            <a:r>
              <a:rPr lang="en-US" sz="1700" b="1" i="0">
                <a:effectLst/>
              </a:rPr>
              <a:t>Automated annotation</a:t>
            </a:r>
            <a:r>
              <a:rPr lang="en-US" sz="1700" i="0">
                <a:effectLst/>
              </a:rPr>
              <a:t>: One important process consists in the automated annotation or tagging of digital data. This requires incremental learning approaches as soon as data arrive over time.</a:t>
            </a:r>
          </a:p>
          <a:p>
            <a:pPr fontAlgn="auto"/>
            <a:r>
              <a:rPr lang="en-US" sz="1700" b="1" i="0">
                <a:effectLst/>
              </a:rPr>
              <a:t>Outlier detection</a:t>
            </a:r>
            <a:r>
              <a:rPr lang="en-US" sz="1700" i="0">
                <a:effectLst/>
              </a:rPr>
              <a:t>: Automated surveillance of technical systems equipped with sensors constitutes an important task in different domains, starting from process monitoring , fault diagnosis in technical systems , up to cyber-security.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194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72B8-A321-E1AF-CAE1-1476BDA0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ED9A-2887-9747-D82A-7316E460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800" b="1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https://towardsdatascience.com/incremental-online-learning-with-scikit-multiflow-6b846913a50b</a:t>
            </a:r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Mining high-speed data streams, </a:t>
            </a:r>
            <a:r>
              <a:rPr lang="en-US" sz="1800" b="0" i="0" u="none" strike="noStrike" dirty="0">
                <a:effectLst/>
                <a:latin typeface="Open Sans" panose="020B0606030504020204" pitchFamily="34" charset="0"/>
                <a:hlinkClick r:id="rId3" tooltip="KDD '00: Proceedings of the sixth ACM SIGKDD international conference on Knowledge discovery and data mining"/>
              </a:rPr>
              <a:t>KDD '00: Proceedings of the sixth ACM SIGKDD international conference on Knowledge discovery and data mining</a:t>
            </a:r>
            <a:r>
              <a:rPr lang="en-US" sz="1800" b="0" i="0" u="none" strike="noStrike" dirty="0">
                <a:effectLst/>
                <a:latin typeface="Open Sans" panose="020B0606030504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57575"/>
                </a:solidFill>
                <a:effectLst/>
                <a:latin typeface="Open Sans" panose="020B0606030504020204" pitchFamily="34" charset="0"/>
                <a:hlinkClick r:id="rId4"/>
              </a:rPr>
              <a:t>https://doi.org/10.1145/347090.347107</a:t>
            </a:r>
            <a:endParaRPr lang="en-US" sz="1800" b="0" i="0" u="none" strike="noStrike" dirty="0">
              <a:solidFill>
                <a:srgbClr val="757575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Lucida Grande"/>
              </a:rPr>
              <a:t>Incremental Learning In Online Scenario, </a:t>
            </a:r>
            <a:r>
              <a:rPr lang="en-US" sz="18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https://doi.org/10.48550/arXiv.2003.13191/</a:t>
            </a:r>
            <a:endParaRPr lang="en-US" sz="18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sz="1800" dirty="0">
                <a:hlinkClick r:id="rId6"/>
              </a:rPr>
              <a:t>scikit-</a:t>
            </a:r>
            <a:r>
              <a:rPr lang="en-US" sz="1800" dirty="0" err="1">
                <a:hlinkClick r:id="rId6"/>
              </a:rPr>
              <a:t>multiflow</a:t>
            </a:r>
            <a:endParaRPr lang="en-US" sz="18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34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496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Helvetica Neue</vt:lpstr>
      <vt:lpstr>Lucida Grande</vt:lpstr>
      <vt:lpstr>Arial</vt:lpstr>
      <vt:lpstr>Calibri</vt:lpstr>
      <vt:lpstr>Calibri Light</vt:lpstr>
      <vt:lpstr>Lato</vt:lpstr>
      <vt:lpstr>Open Sans</vt:lpstr>
      <vt:lpstr>Office Theme</vt:lpstr>
      <vt:lpstr>Incremental Machine Learning Model with Scikit-Multiflow</vt:lpstr>
      <vt:lpstr>What is Incremental Training?</vt:lpstr>
      <vt:lpstr>VFDT: Very Fast Decision Tree Algorithms</vt:lpstr>
      <vt:lpstr>VFDT: Hoeffding Tree Algorithm</vt:lpstr>
      <vt:lpstr>How Does Hoeffding Tree Algorithm Work?</vt:lpstr>
      <vt:lpstr>Model’s Input and Output</vt:lpstr>
      <vt:lpstr>Applications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Training of Machine Learning Model with Scikit-Multiflow &amp; DNN</dc:title>
  <dc:creator>Jack Xue</dc:creator>
  <cp:lastModifiedBy>Jack Xue</cp:lastModifiedBy>
  <cp:revision>8</cp:revision>
  <dcterms:created xsi:type="dcterms:W3CDTF">2022-07-15T18:53:21Z</dcterms:created>
  <dcterms:modified xsi:type="dcterms:W3CDTF">2022-07-18T17:58:11Z</dcterms:modified>
</cp:coreProperties>
</file>