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DD8-60F7-603F-C42A-B6784A19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C4033-308D-1FE3-459C-66593761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121E-B8F8-986F-B9D8-786A308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7705-5EB5-3D64-DEA6-257155CD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EE3D-7530-0A3F-D593-097F0FB8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FBCA-E583-AA9F-BA65-51840CF2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FDF58-64F0-C647-2E5B-0271EF058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C1F1-7E9E-D572-BD04-40CAABA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D588-432B-EEA7-E546-8D9250E6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3F9A-D85E-D42E-8783-397982C6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2DA4-4A73-DFC4-0A6A-29FB5169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7F73F-6926-833D-2636-A8E5EB3A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E5BB-B072-036F-CD82-0826D6B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3951-3C57-F474-48C3-D55BDAE5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12C1-C78F-A8A5-EEE9-471FF36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EBD2-C307-D5DF-A396-763AD16C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AE3B-BBEE-B261-FCD3-5D07FAF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F2AA-7EED-3A61-0078-364EC2AA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CD45-6FC8-EB6F-A614-E3A6F67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DDB5-606B-89B7-1EBA-4FB891A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4046-527E-F384-66AE-E7FF7DD2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C745-FCEB-5BB3-A5CC-CD9CECE8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193B-DEB2-69C5-3A70-C9053220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9755-6F29-5D5A-D44B-EF2E8964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729D-E3C7-FAB9-D85C-9F96BBB5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D3F-DFEC-BC25-6A39-8FB4D35A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55F4-CD96-A27B-94DE-EE8940B58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563D-B6FF-ACD3-87F7-570A90664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F2194-4EAB-DE37-0330-02740C78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4ED89-A186-D97C-8871-24C2BDBE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846FE-224A-FA42-E556-D5F410CF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0A54-B01A-8633-07EC-D2083942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F346-92FC-E4ED-8FF1-16D26C92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7870F-045F-2175-BA26-9B92F064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D7679-EB0D-AC94-7D45-6533AC43A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FF1BB-42B4-519E-9148-7D1B35B6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0AF9F-E557-C123-7B66-C2B71623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43BA8-2FAD-9D56-2E75-63F79ECD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1CCF8-C7DB-08DC-EFEA-ABEB7B56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7503-0CA4-F380-56D6-6B609E87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9E6E6-6603-F553-917E-2BA5AD2F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BE76B-9A4F-E1BD-5E37-B9363B93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54A9A-06CE-C68E-85D9-237208E4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E9A48-7E66-171C-7281-EBE485EE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0E017-7D9A-E922-18F4-A875F224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5013-3592-A121-8DEE-F873BBA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C62A-A80C-C847-66DF-E2B68210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3A76-AA7B-F253-E329-33102A61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C0C2-4DD7-5AEA-ABF0-2C604364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8F3AC-DE54-351F-390B-EC0BEEB5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6EF8-FD38-FA38-24DA-BCDB7215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88A4-409A-1AE7-0E3E-21FDE459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5A0D-B766-E9CA-8C6F-76A5B440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7628E-52CA-A1F8-F0F8-28B30AC93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0D9DD-AE1F-1D1A-3931-E40CD5A1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5004-EF13-4A3E-1AEF-DBE70663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D59E-4AAB-01C4-89E9-AB5F159B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44E2-C3F7-54DB-BA6D-6D70D0D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A2410-C36C-21BB-EF7E-92948811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2A32-CBAC-AB19-C4C6-84037D2E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C331-A0DF-7557-6612-C488F9F27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3E88-FAB6-466B-8DD1-10C0D1307CB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03E8-45F2-26DC-EA57-D466C37E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A1AC-5A24-521E-9697-EB7451FF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99BD-16C1-46DF-B145-39C22B12C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NP-comple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ob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mip.com/en/latest/examples.html" TargetMode="External"/><Relationship Id="rId2" Type="http://schemas.openxmlformats.org/officeDocument/2006/relationships/hyperlink" Target="http://www.optimizationdirect.com/200804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6E14-B0F8-624E-BFC3-480646DEE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Integer Linear Programming with Python Package MIP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17D5-F18A-CB7E-B20D-1A6C7EB12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Xue</a:t>
            </a:r>
          </a:p>
          <a:p>
            <a:r>
              <a:rPr lang="en-US" dirty="0"/>
              <a:t>2022-06-17</a:t>
            </a:r>
          </a:p>
        </p:txBody>
      </p:sp>
    </p:spTree>
    <p:extLst>
      <p:ext uri="{BB962C8B-B14F-4D97-AF65-F5344CB8AC3E}">
        <p14:creationId xmlns:p14="http://schemas.microsoft.com/office/powerpoint/2010/main" val="101715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5512-23F5-5211-1F0E-48EECD5A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3F2-D55D-30C0-81B2-8B951ECF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0" y="1825625"/>
            <a:ext cx="5486400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integer programming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problem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Mathematical optimization"/>
              </a:rPr>
              <a:t>mathematical optimization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all variables are restricted to be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nteger"/>
              </a:rPr>
              <a:t>integers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Integer programming is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P-complete"/>
              </a:rPr>
              <a:t>NP-complete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some decision variables are not discrete the problem is known as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mixed-integer programming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problem.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B9E2-BA62-781F-5A6B-C07C94AB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26" y="1866900"/>
            <a:ext cx="5606656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2DC2-354A-258D-4F3F-C317820D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Existed Python Packages for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4611-7B79-C305-AAA7-AB2E345D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SciPy: Linear programming with solver</a:t>
            </a:r>
          </a:p>
          <a:p>
            <a:r>
              <a:rPr lang="en-US" dirty="0"/>
              <a:t>Pulp: Formularizer without solver and integration with commercial solvers, such as </a:t>
            </a:r>
            <a:r>
              <a:rPr lang="en-US" b="0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6DAD"/>
                </a:solidFill>
                <a:effectLst/>
                <a:latin typeface="Source Sans Pro" panose="020B0503030403020204" pitchFamily="34" charset="0"/>
                <a:hlinkClick r:id="rId2"/>
              </a:rPr>
              <a:t>Gurobi</a:t>
            </a:r>
            <a:endParaRPr lang="en-US" dirty="0"/>
          </a:p>
          <a:p>
            <a:r>
              <a:rPr lang="en-US" dirty="0"/>
              <a:t>MIP: Mixed-Integer Linear Programming with solver and integration with commercial solvers, say</a:t>
            </a:r>
            <a:r>
              <a:rPr lang="en-US" b="0" i="0" dirty="0">
                <a:solidFill>
                  <a:srgbClr val="464646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6DAD"/>
                </a:solidFill>
                <a:effectLst/>
                <a:latin typeface="Source Sans Pro" panose="020B0503030403020204" pitchFamily="34" charset="0"/>
                <a:hlinkClick r:id="rId2"/>
              </a:rPr>
              <a:t>Gurobi</a:t>
            </a:r>
            <a:r>
              <a:rPr lang="en-US" u="none" strike="noStrike" dirty="0">
                <a:solidFill>
                  <a:srgbClr val="464646"/>
                </a:solidFill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9241-5FF7-4910-714C-C196D267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i="0" dirty="0">
                <a:effectLst/>
              </a:rPr>
              <a:t>The 0/1 Knapsack Problem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9D7594-EE4B-3F27-D565-540D592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972237" cy="4365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set I of items, each one with a weight </a:t>
            </a:r>
            <a:r>
              <a:rPr lang="en-US" dirty="0" err="1"/>
              <a:t>wi</a:t>
            </a:r>
            <a:r>
              <a:rPr lang="en-US" dirty="0"/>
              <a:t> and estimated profit pi, one wants to select a subset with maximum profit such that the summation of the weights of the selected items is less or equal to the knapsack capacity c. Considering a set of decision binary variables xi that receive value 1 if the </a:t>
            </a:r>
            <a:r>
              <a:rPr lang="en-US" dirty="0" err="1"/>
              <a:t>i-th</a:t>
            </a:r>
            <a:r>
              <a:rPr lang="en-US" dirty="0"/>
              <a:t> item is selected, or 0 if not, the resulting mathematical programming formulation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6F6BE-A46D-1B0E-6AB0-3072F879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64" y="1985838"/>
            <a:ext cx="4585428" cy="3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F86A-24C7-8AEE-028D-A6898B1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Example. 2: </a:t>
            </a:r>
            <a:r>
              <a:rPr lang="en-US" i="0" dirty="0">
                <a:solidFill>
                  <a:srgbClr val="444444"/>
                </a:solidFill>
                <a:effectLst/>
              </a:rPr>
              <a:t>Resource Constrained Project Scheduling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9DAC8-41F0-197A-1F17-00B0B5A3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6450" cy="1755775"/>
          </a:xfrm>
        </p:spPr>
        <p:txBody>
          <a:bodyPr/>
          <a:lstStyle/>
          <a:p>
            <a:r>
              <a:rPr lang="en-US" dirty="0"/>
              <a:t>The Resource-Constrained Project Scheduling Problem (RCPSP) is a combinatorial optimization problem that consists of finding a feasible scheduling for a set of n jobs subject to resource and precedence constraints.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2F606-4D41-1E0F-896C-B898C03A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9" y="3716337"/>
            <a:ext cx="4486901" cy="250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45E03-9799-9377-F1E4-A4C451C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52" y="3429000"/>
            <a:ext cx="408679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1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F86A-24C7-8AEE-028D-A6898B1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Example. 2: </a:t>
            </a:r>
            <a:r>
              <a:rPr lang="en-US" i="0" dirty="0">
                <a:solidFill>
                  <a:srgbClr val="444444"/>
                </a:solidFill>
                <a:effectLst/>
              </a:rPr>
              <a:t>Resource Constrained Project Scheduling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26564-8FB0-AD0C-0F7F-1A4C366F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25625"/>
            <a:ext cx="5625744" cy="345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2E048-B680-7953-4839-50342AEF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99" y="2941584"/>
            <a:ext cx="5457050" cy="24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0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1CCC-A740-90C8-3203-37882B96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8CF9-BA37-DEA9-1FB8-FF15395D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Combining machine learning and mathematical optimization integration using Python (optimizationdirect.com)</a:t>
            </a:r>
            <a:endParaRPr lang="en-US" dirty="0"/>
          </a:p>
          <a:p>
            <a:r>
              <a:rPr lang="en-US" dirty="0">
                <a:hlinkClick r:id="rId3"/>
              </a:rPr>
              <a:t>Modeling Examples — Python-MIP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5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Mixed Integer Linear Programming with Python Package MIP</vt:lpstr>
      <vt:lpstr>Problem Statement</vt:lpstr>
      <vt:lpstr>Existed Python Packages for LP</vt:lpstr>
      <vt:lpstr>Example 1: The 0/1 Knapsack Problem</vt:lpstr>
      <vt:lpstr>Example. 2: Resource Constrained Project Scheduling</vt:lpstr>
      <vt:lpstr>Example. 2: Resource Constrained Project Scheduling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Integer Programming with Python Package MIP</dc:title>
  <dc:creator>Jack Xue</dc:creator>
  <cp:lastModifiedBy>Jack Xue</cp:lastModifiedBy>
  <cp:revision>4</cp:revision>
  <dcterms:created xsi:type="dcterms:W3CDTF">2022-06-17T19:46:18Z</dcterms:created>
  <dcterms:modified xsi:type="dcterms:W3CDTF">2022-06-17T20:20:46Z</dcterms:modified>
</cp:coreProperties>
</file>