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2" d="100"/>
          <a:sy n="112" d="100"/>
        </p:scale>
        <p:origin x="4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EDD41-82FE-40A5-9132-5C92A8D62AAA}"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8CE1A-AEF3-422B-AD03-575CECD05CF9}" type="slidenum">
              <a:rPr lang="en-US" smtClean="0"/>
              <a:t>‹#›</a:t>
            </a:fld>
            <a:endParaRPr lang="en-US"/>
          </a:p>
        </p:txBody>
      </p:sp>
    </p:spTree>
    <p:extLst>
      <p:ext uri="{BB962C8B-B14F-4D97-AF65-F5344CB8AC3E}">
        <p14:creationId xmlns:p14="http://schemas.microsoft.com/office/powerpoint/2010/main" val="340999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58CE1A-AEF3-422B-AD03-575CECD05CF9}" type="slidenum">
              <a:rPr lang="en-US" smtClean="0"/>
              <a:t>6</a:t>
            </a:fld>
            <a:endParaRPr lang="en-US"/>
          </a:p>
        </p:txBody>
      </p:sp>
    </p:spTree>
    <p:extLst>
      <p:ext uri="{BB962C8B-B14F-4D97-AF65-F5344CB8AC3E}">
        <p14:creationId xmlns:p14="http://schemas.microsoft.com/office/powerpoint/2010/main" val="29815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629A-9827-E2B3-AD0F-19C3A45C0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145FD-A768-EDA9-A336-3ADBF676C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F5318-068A-E679-A739-94BD1313AB2D}"/>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CD64EFDA-3C2C-F4B5-BFCA-3693E7CD7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C4B2-3F16-D58C-5E7A-F5A06DC7D9C6}"/>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168939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0523-BBAC-5FFE-B7E7-6E391D148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4B51A-D3D3-AA7E-5B5E-512801253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69FC4-CBD7-C5A4-1DED-1067221A7617}"/>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901DF4E3-E8FE-9E4A-C0B2-E5814F356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71698-2CDA-8AEE-4EAA-CF39BD17A4E4}"/>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216447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196F8-FC13-1C5B-5B5B-6A234BF07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212BB-C01B-F987-536C-AD1AF30E5A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3A6A3-7B64-D831-C070-CAC65BF20456}"/>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A724BA63-38EB-9719-0048-2E1607B17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53687-DE6E-4D49-8E3A-1E2547AF081D}"/>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40851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6086-BA91-B594-F42C-FF2250BAD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672EF-E4D0-DB6B-ED2E-6416D136E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40824-2464-7C15-29CC-A88A98729C5A}"/>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22826AE3-ACC6-7DF4-A053-F8F055B89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23DFE-6E93-8A87-6755-8AED01949D3E}"/>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314529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F3D9-2012-6015-BE06-6296DE7FA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917A39-59CA-6CEA-F82E-EE80B0B8B8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DE47A-F70F-5AF8-F998-83354BE1BD12}"/>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1CE04454-C57B-FE03-C6CB-61154FB0B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9F823-7E99-7B93-A350-32656AD06EB6}"/>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356648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55C0-DA83-FE43-B66A-40F91A4C8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921D8-D8CF-A7E9-7C50-8C9F60A41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3CE09-FD65-CCAB-32FE-07B4280E8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224D8-E6C7-FBE1-49A8-3457C8C9CC61}"/>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6" name="Footer Placeholder 5">
            <a:extLst>
              <a:ext uri="{FF2B5EF4-FFF2-40B4-BE49-F238E27FC236}">
                <a16:creationId xmlns:a16="http://schemas.microsoft.com/office/drawing/2014/main" id="{A06B23A6-D730-CE60-D10D-BA4ED8879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6E399-5550-3E82-B181-2FC06D4462E4}"/>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38974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7228-1F33-746E-C2E9-E358D83D0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E61B3B-7564-1D98-7F39-C1D633316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3F505-90DC-1AE7-8172-A4849C804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77C5A-9D2F-AFEF-72F5-91468B7C0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90EF4-14FC-C0B9-B0A2-D6C616E0E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331277-B1E7-AC38-7D5C-6CD562EA6BA6}"/>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8" name="Footer Placeholder 7">
            <a:extLst>
              <a:ext uri="{FF2B5EF4-FFF2-40B4-BE49-F238E27FC236}">
                <a16:creationId xmlns:a16="http://schemas.microsoft.com/office/drawing/2014/main" id="{2544E41F-DE02-6AB6-B897-0DDC56180C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EBFE1A-BFE3-3388-6547-B4787B730581}"/>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41413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D55B-1BAF-63B1-953E-6E3E0F025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DA375F-011E-2F0E-B837-535CDD56D000}"/>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4" name="Footer Placeholder 3">
            <a:extLst>
              <a:ext uri="{FF2B5EF4-FFF2-40B4-BE49-F238E27FC236}">
                <a16:creationId xmlns:a16="http://schemas.microsoft.com/office/drawing/2014/main" id="{0251AC14-6E73-5B23-D5B5-FF1A0463BC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45DE0-0A2E-B7A4-06C9-0A10A832C164}"/>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342929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F86E8-1E65-53E2-1D42-0229155066C2}"/>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3" name="Footer Placeholder 2">
            <a:extLst>
              <a:ext uri="{FF2B5EF4-FFF2-40B4-BE49-F238E27FC236}">
                <a16:creationId xmlns:a16="http://schemas.microsoft.com/office/drawing/2014/main" id="{6C4FAF45-3DFF-EABC-C687-4531CC1B0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E52ECE-4E7A-F6E3-6B8D-A8BEC31C1804}"/>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243288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E06F-977A-C10D-58BA-AFF3F22F4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88C80-03EC-E56C-3C3A-42D2F8BD5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B3343-89D8-AE19-79D5-428665B73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F0E22-8EC1-6FDA-B6CC-9065E4FEA688}"/>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6" name="Footer Placeholder 5">
            <a:extLst>
              <a:ext uri="{FF2B5EF4-FFF2-40B4-BE49-F238E27FC236}">
                <a16:creationId xmlns:a16="http://schemas.microsoft.com/office/drawing/2014/main" id="{B2C365A5-7AC3-CAA7-EC52-4EB4BAF0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5BD2F-0267-0575-9901-EFC56FE2E590}"/>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153071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1943-7208-91C0-A9FC-2CFB31BA6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59948-B598-EBDD-DD80-F12C5F6F7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0CEDFC-1B70-3474-4429-73627BF7A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461CA-A9E8-A480-C028-0D032ECE8839}"/>
              </a:ext>
            </a:extLst>
          </p:cNvPr>
          <p:cNvSpPr>
            <a:spLocks noGrp="1"/>
          </p:cNvSpPr>
          <p:nvPr>
            <p:ph type="dt" sz="half" idx="10"/>
          </p:nvPr>
        </p:nvSpPr>
        <p:spPr/>
        <p:txBody>
          <a:bodyPr/>
          <a:lstStyle/>
          <a:p>
            <a:fld id="{E52882A6-B033-4BF1-8B7D-2A7C7348F0CF}" type="datetimeFigureOut">
              <a:rPr lang="en-US" smtClean="0"/>
              <a:t>9/20/2024</a:t>
            </a:fld>
            <a:endParaRPr lang="en-US"/>
          </a:p>
        </p:txBody>
      </p:sp>
      <p:sp>
        <p:nvSpPr>
          <p:cNvPr id="6" name="Footer Placeholder 5">
            <a:extLst>
              <a:ext uri="{FF2B5EF4-FFF2-40B4-BE49-F238E27FC236}">
                <a16:creationId xmlns:a16="http://schemas.microsoft.com/office/drawing/2014/main" id="{C86F3013-E648-1317-DC4A-83EED4450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C5A77-7896-3B6C-DC7E-1C65CF35F2C2}"/>
              </a:ext>
            </a:extLst>
          </p:cNvPr>
          <p:cNvSpPr>
            <a:spLocks noGrp="1"/>
          </p:cNvSpPr>
          <p:nvPr>
            <p:ph type="sldNum" sz="quarter" idx="12"/>
          </p:nvPr>
        </p:nvSpPr>
        <p:spPr/>
        <p:txBody>
          <a:bodyPr/>
          <a:lstStyle/>
          <a:p>
            <a:fld id="{B0113374-33F7-4026-9E73-B382C9D8006E}" type="slidenum">
              <a:rPr lang="en-US" smtClean="0"/>
              <a:t>‹#›</a:t>
            </a:fld>
            <a:endParaRPr lang="en-US"/>
          </a:p>
        </p:txBody>
      </p:sp>
    </p:spTree>
    <p:extLst>
      <p:ext uri="{BB962C8B-B14F-4D97-AF65-F5344CB8AC3E}">
        <p14:creationId xmlns:p14="http://schemas.microsoft.com/office/powerpoint/2010/main" val="24507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91C78-68AA-279E-1429-918D2BFF7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0A8F44-3D88-02B5-B5CB-6E4875FBD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62920-6EAA-B3D3-BF8E-4E4B96EAD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2882A6-B033-4BF1-8B7D-2A7C7348F0CF}" type="datetimeFigureOut">
              <a:rPr lang="en-US" smtClean="0"/>
              <a:t>9/20/2024</a:t>
            </a:fld>
            <a:endParaRPr lang="en-US"/>
          </a:p>
        </p:txBody>
      </p:sp>
      <p:sp>
        <p:nvSpPr>
          <p:cNvPr id="5" name="Footer Placeholder 4">
            <a:extLst>
              <a:ext uri="{FF2B5EF4-FFF2-40B4-BE49-F238E27FC236}">
                <a16:creationId xmlns:a16="http://schemas.microsoft.com/office/drawing/2014/main" id="{6B43586D-ACCA-CAF3-979A-C538B3E96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4CBFC8-EDDE-7475-4D60-B68B88FFC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113374-33F7-4026-9E73-B382C9D8006E}" type="slidenum">
              <a:rPr lang="en-US" smtClean="0"/>
              <a:t>‹#›</a:t>
            </a:fld>
            <a:endParaRPr lang="en-US"/>
          </a:p>
        </p:txBody>
      </p:sp>
    </p:spTree>
    <p:extLst>
      <p:ext uri="{BB962C8B-B14F-4D97-AF65-F5344CB8AC3E}">
        <p14:creationId xmlns:p14="http://schemas.microsoft.com/office/powerpoint/2010/main" val="154732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ikihow.com/Raise-the-pH-of-Water" TargetMode="External"/><Relationship Id="rId2" Type="http://schemas.openxmlformats.org/officeDocument/2006/relationships/hyperlink" Target="https://www.healthline.com/health/ph-of-drinking-water" TargetMode="External"/><Relationship Id="rId1" Type="http://schemas.openxmlformats.org/officeDocument/2006/relationships/slideLayout" Target="../slideLayouts/slideLayout2.xml"/><Relationship Id="rId5" Type="http://schemas.openxmlformats.org/officeDocument/2006/relationships/hyperlink" Target="https://learn.microsoft.com/en-us/semantic-kernel/concepts/plugins/?pivots=programming-language-python" TargetMode="External"/><Relationship Id="rId4" Type="http://schemas.openxmlformats.org/officeDocument/2006/relationships/hyperlink" Target="https://devblogs.microsoft.com/semantic-kernel/introducing-agents-in-semantic-ker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470B-9A62-7FA2-58F9-2163DDA33D35}"/>
              </a:ext>
            </a:extLst>
          </p:cNvPr>
          <p:cNvSpPr>
            <a:spLocks noGrp="1"/>
          </p:cNvSpPr>
          <p:nvPr>
            <p:ph type="ctrTitle"/>
          </p:nvPr>
        </p:nvSpPr>
        <p:spPr/>
        <p:txBody>
          <a:bodyPr>
            <a:normAutofit fontScale="90000"/>
          </a:bodyPr>
          <a:lstStyle/>
          <a:p>
            <a:r>
              <a:rPr lang="en-US" dirty="0"/>
              <a:t>Water Quality Management with LLM Semantic Kernel Plugins</a:t>
            </a:r>
          </a:p>
        </p:txBody>
      </p:sp>
      <p:sp>
        <p:nvSpPr>
          <p:cNvPr id="3" name="Subtitle 2">
            <a:extLst>
              <a:ext uri="{FF2B5EF4-FFF2-40B4-BE49-F238E27FC236}">
                <a16:creationId xmlns:a16="http://schemas.microsoft.com/office/drawing/2014/main" id="{9E9B6967-4B3F-9809-9BBB-D8C383B33F28}"/>
              </a:ext>
            </a:extLst>
          </p:cNvPr>
          <p:cNvSpPr>
            <a:spLocks noGrp="1"/>
          </p:cNvSpPr>
          <p:nvPr>
            <p:ph type="subTitle" idx="1"/>
          </p:nvPr>
        </p:nvSpPr>
        <p:spPr>
          <a:xfrm>
            <a:off x="1524000" y="5213023"/>
            <a:ext cx="9144000" cy="1008667"/>
          </a:xfrm>
        </p:spPr>
        <p:txBody>
          <a:bodyPr/>
          <a:lstStyle/>
          <a:p>
            <a:r>
              <a:rPr lang="en-US" dirty="0"/>
              <a:t>Jack Xue</a:t>
            </a:r>
          </a:p>
          <a:p>
            <a:r>
              <a:rPr lang="en-US" dirty="0"/>
              <a:t>2024-09-20</a:t>
            </a:r>
          </a:p>
        </p:txBody>
      </p:sp>
    </p:spTree>
    <p:extLst>
      <p:ext uri="{BB962C8B-B14F-4D97-AF65-F5344CB8AC3E}">
        <p14:creationId xmlns:p14="http://schemas.microsoft.com/office/powerpoint/2010/main" val="330639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A2E0-F61E-65C3-A078-0702D8842B68}"/>
              </a:ext>
            </a:extLst>
          </p:cNvPr>
          <p:cNvSpPr>
            <a:spLocks noGrp="1"/>
          </p:cNvSpPr>
          <p:nvPr>
            <p:ph type="title"/>
          </p:nvPr>
        </p:nvSpPr>
        <p:spPr/>
        <p:txBody>
          <a:bodyPr/>
          <a:lstStyle/>
          <a:p>
            <a:r>
              <a:rPr lang="en-US" dirty="0"/>
              <a:t>What is Water Quality Management?</a:t>
            </a:r>
          </a:p>
        </p:txBody>
      </p:sp>
      <p:sp>
        <p:nvSpPr>
          <p:cNvPr id="3" name="Content Placeholder 2">
            <a:extLst>
              <a:ext uri="{FF2B5EF4-FFF2-40B4-BE49-F238E27FC236}">
                <a16:creationId xmlns:a16="http://schemas.microsoft.com/office/drawing/2014/main" id="{C4A3C038-5210-1022-1378-BB2E472647E8}"/>
              </a:ext>
            </a:extLst>
          </p:cNvPr>
          <p:cNvSpPr>
            <a:spLocks noGrp="1"/>
          </p:cNvSpPr>
          <p:nvPr>
            <p:ph idx="1"/>
          </p:nvPr>
        </p:nvSpPr>
        <p:spPr>
          <a:xfrm>
            <a:off x="6096000" y="1825625"/>
            <a:ext cx="5257800" cy="4351338"/>
          </a:xfrm>
        </p:spPr>
        <p:txBody>
          <a:bodyPr>
            <a:normAutofit/>
          </a:bodyPr>
          <a:lstStyle/>
          <a:p>
            <a:r>
              <a:rPr lang="en-US" sz="2400" dirty="0">
                <a:solidFill>
                  <a:srgbClr val="242424"/>
                </a:solidFill>
                <a:latin typeface="Segoe UI" panose="020B0502040204020203" pitchFamily="34" charset="0"/>
              </a:rPr>
              <a:t>G</a:t>
            </a:r>
            <a:r>
              <a:rPr lang="en-US" sz="2400" i="0" dirty="0">
                <a:solidFill>
                  <a:srgbClr val="242424"/>
                </a:solidFill>
                <a:effectLst/>
                <a:latin typeface="Segoe UI" panose="020B0502040204020203" pitchFamily="34" charset="0"/>
              </a:rPr>
              <a:t>enerated by GPT-4 with prompt: A pop art image of a girl fishing by a big water tank. In the tank, there are a pH meter and a thermometer. On the other side of the tank, a chemist is adjusting three valves for water treatment. The sun is shining, and birds are singing.</a:t>
            </a:r>
            <a:endParaRPr lang="en-US" sz="2400" dirty="0"/>
          </a:p>
        </p:txBody>
      </p:sp>
      <p:pic>
        <p:nvPicPr>
          <p:cNvPr id="7" name="Picture 6">
            <a:extLst>
              <a:ext uri="{FF2B5EF4-FFF2-40B4-BE49-F238E27FC236}">
                <a16:creationId xmlns:a16="http://schemas.microsoft.com/office/drawing/2014/main" id="{5F0F11E5-54C3-028D-5E02-8C1373888C4C}"/>
              </a:ext>
            </a:extLst>
          </p:cNvPr>
          <p:cNvPicPr>
            <a:picLocks noChangeAspect="1"/>
          </p:cNvPicPr>
          <p:nvPr/>
        </p:nvPicPr>
        <p:blipFill>
          <a:blip r:embed="rId2"/>
          <a:stretch>
            <a:fillRect/>
          </a:stretch>
        </p:blipFill>
        <p:spPr>
          <a:xfrm>
            <a:off x="1131216" y="1822131"/>
            <a:ext cx="4364612" cy="4364612"/>
          </a:xfrm>
          <a:prstGeom prst="rect">
            <a:avLst/>
          </a:prstGeom>
        </p:spPr>
      </p:pic>
    </p:spTree>
    <p:extLst>
      <p:ext uri="{BB962C8B-B14F-4D97-AF65-F5344CB8AC3E}">
        <p14:creationId xmlns:p14="http://schemas.microsoft.com/office/powerpoint/2010/main" val="34420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5F5CA-B8CC-3786-1649-987AEF1ED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DBC6B-4A64-A88E-2DC9-FBCA63C16C10}"/>
              </a:ext>
            </a:extLst>
          </p:cNvPr>
          <p:cNvSpPr>
            <a:spLocks noGrp="1"/>
          </p:cNvSpPr>
          <p:nvPr>
            <p:ph type="title"/>
          </p:nvPr>
        </p:nvSpPr>
        <p:spPr/>
        <p:txBody>
          <a:bodyPr/>
          <a:lstStyle/>
          <a:p>
            <a:r>
              <a:rPr lang="en-US" dirty="0"/>
              <a:t>Math Model</a:t>
            </a:r>
          </a:p>
        </p:txBody>
      </p:sp>
      <p:sp>
        <p:nvSpPr>
          <p:cNvPr id="3" name="Content Placeholder 2">
            <a:extLst>
              <a:ext uri="{FF2B5EF4-FFF2-40B4-BE49-F238E27FC236}">
                <a16:creationId xmlns:a16="http://schemas.microsoft.com/office/drawing/2014/main" id="{0FAFC323-A4B1-D918-6F54-0A480C0E3B06}"/>
              </a:ext>
            </a:extLst>
          </p:cNvPr>
          <p:cNvSpPr>
            <a:spLocks noGrp="1"/>
          </p:cNvSpPr>
          <p:nvPr>
            <p:ph idx="1"/>
          </p:nvPr>
        </p:nvSpPr>
        <p:spPr>
          <a:xfrm>
            <a:off x="838200" y="1825625"/>
            <a:ext cx="10515600" cy="4351338"/>
          </a:xfrm>
        </p:spPr>
        <p:txBody>
          <a:bodyPr>
            <a:normAutofit/>
          </a:bodyPr>
          <a:lstStyle/>
          <a:p>
            <a:r>
              <a:rPr lang="en-US" sz="2400" dirty="0">
                <a:solidFill>
                  <a:srgbClr val="242424"/>
                </a:solidFill>
                <a:latin typeface="Segoe UI" panose="020B0502040204020203" pitchFamily="34" charset="0"/>
              </a:rPr>
              <a:t>We have five time series datasets for</a:t>
            </a:r>
          </a:p>
          <a:p>
            <a:pPr lvl="1"/>
            <a:r>
              <a:rPr lang="en-US" sz="2000" dirty="0">
                <a:solidFill>
                  <a:srgbClr val="242424"/>
                </a:solidFill>
                <a:latin typeface="Segoe UI" panose="020B0502040204020203" pitchFamily="34" charset="0"/>
              </a:rPr>
              <a:t>pH value (dependent variable)</a:t>
            </a:r>
          </a:p>
          <a:p>
            <a:pPr lvl="1"/>
            <a:r>
              <a:rPr lang="en-US" sz="2000" dirty="0">
                <a:solidFill>
                  <a:srgbClr val="242424"/>
                </a:solidFill>
                <a:latin typeface="Segoe UI" panose="020B0502040204020203" pitchFamily="34" charset="0"/>
              </a:rPr>
              <a:t>Temperature</a:t>
            </a:r>
          </a:p>
          <a:p>
            <a:pPr lvl="1"/>
            <a:r>
              <a:rPr lang="en-US" sz="2000" dirty="0">
                <a:solidFill>
                  <a:srgbClr val="242424"/>
                </a:solidFill>
                <a:latin typeface="Segoe UI" panose="020B0502040204020203" pitchFamily="34" charset="0"/>
              </a:rPr>
              <a:t>Treatment 1 to 3.</a:t>
            </a:r>
          </a:p>
          <a:p>
            <a:pPr lvl="1"/>
            <a:r>
              <a:rPr lang="en-US" sz="2000" dirty="0">
                <a:solidFill>
                  <a:srgbClr val="242424"/>
                </a:solidFill>
                <a:latin typeface="Segoe UI" panose="020B0502040204020203" pitchFamily="34" charset="0"/>
              </a:rPr>
              <a:t>pH = f(Temp, Tr1, Tr2, Tr3)</a:t>
            </a:r>
          </a:p>
          <a:p>
            <a:r>
              <a:rPr lang="en-US" sz="2400" dirty="0">
                <a:solidFill>
                  <a:srgbClr val="242424"/>
                </a:solidFill>
                <a:latin typeface="Segoe UI" panose="020B0502040204020203" pitchFamily="34" charset="0"/>
              </a:rPr>
              <a:t>When “pH low” alerted by a sensor, what is the best way to adjust (increase or reduce) the value of Tr1, Tr2, or Tr3?</a:t>
            </a:r>
          </a:p>
          <a:p>
            <a:r>
              <a:rPr lang="en-US" sz="2400" dirty="0">
                <a:solidFill>
                  <a:srgbClr val="242424"/>
                </a:solidFill>
                <a:latin typeface="Segoe UI" panose="020B0502040204020203" pitchFamily="34" charset="0"/>
              </a:rPr>
              <a:t>Fundamentally, this is time series correlation analysis problem. Among Tr1 to Tr3, we select the treatment that has the highest positive correlation coefficient to increase or the one highest negative correlation coefficient to decrease. </a:t>
            </a:r>
          </a:p>
          <a:p>
            <a:endParaRPr lang="en-US" sz="2400" dirty="0"/>
          </a:p>
        </p:txBody>
      </p:sp>
    </p:spTree>
    <p:extLst>
      <p:ext uri="{BB962C8B-B14F-4D97-AF65-F5344CB8AC3E}">
        <p14:creationId xmlns:p14="http://schemas.microsoft.com/office/powerpoint/2010/main" val="389600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94AB-C4BC-7B0F-CBFC-CD2D44A74290}"/>
              </a:ext>
            </a:extLst>
          </p:cNvPr>
          <p:cNvSpPr>
            <a:spLocks noGrp="1"/>
          </p:cNvSpPr>
          <p:nvPr>
            <p:ph type="title"/>
          </p:nvPr>
        </p:nvSpPr>
        <p:spPr/>
        <p:txBody>
          <a:bodyPr/>
          <a:lstStyle/>
          <a:p>
            <a:r>
              <a:rPr lang="en-US" dirty="0"/>
              <a:t>Math tools</a:t>
            </a:r>
          </a:p>
        </p:txBody>
      </p:sp>
      <p:sp>
        <p:nvSpPr>
          <p:cNvPr id="3" name="Content Placeholder 2">
            <a:extLst>
              <a:ext uri="{FF2B5EF4-FFF2-40B4-BE49-F238E27FC236}">
                <a16:creationId xmlns:a16="http://schemas.microsoft.com/office/drawing/2014/main" id="{E5887648-7759-6D9B-AB68-6186F7364BD4}"/>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111111"/>
                </a:solidFill>
                <a:effectLst/>
                <a:latin typeface="-apple-system"/>
              </a:rPr>
              <a:t>Pearson Correlation</a:t>
            </a:r>
            <a:r>
              <a:rPr lang="en-US" b="0" i="0" dirty="0">
                <a:solidFill>
                  <a:srgbClr val="111111"/>
                </a:solidFill>
                <a:effectLst/>
                <a:latin typeface="-apple-system"/>
              </a:rPr>
              <a:t>: Measures the linear relationship between two time series. It’s simple but assumes the relationship is linear and both series are stationary.</a:t>
            </a:r>
          </a:p>
          <a:p>
            <a:pPr algn="l">
              <a:buFont typeface="+mj-lt"/>
              <a:buAutoNum type="arabicPeriod"/>
            </a:pPr>
            <a:r>
              <a:rPr lang="en-US" b="1" i="0" dirty="0">
                <a:solidFill>
                  <a:srgbClr val="111111"/>
                </a:solidFill>
                <a:effectLst/>
                <a:latin typeface="-apple-system"/>
              </a:rPr>
              <a:t>Spearman’s Rank Correlation</a:t>
            </a:r>
            <a:r>
              <a:rPr lang="en-US" b="0" i="0" dirty="0">
                <a:solidFill>
                  <a:srgbClr val="111111"/>
                </a:solidFill>
                <a:effectLst/>
                <a:latin typeface="-apple-system"/>
              </a:rPr>
              <a:t>: A non-parametric measure that assesses how well the relationship between two variables can be described using a monotonic function. It’s useful when the data isn’t normally distributed.</a:t>
            </a:r>
          </a:p>
          <a:p>
            <a:pPr algn="l">
              <a:buFont typeface="+mj-lt"/>
              <a:buAutoNum type="arabicPeriod"/>
            </a:pPr>
            <a:r>
              <a:rPr lang="en-US" b="1" i="0" dirty="0">
                <a:solidFill>
                  <a:srgbClr val="111111"/>
                </a:solidFill>
                <a:effectLst/>
                <a:latin typeface="-apple-system"/>
              </a:rPr>
              <a:t>Cross-Correlation Function (CCF)</a:t>
            </a:r>
            <a:r>
              <a:rPr lang="en-US" b="0" i="0" dirty="0">
                <a:solidFill>
                  <a:srgbClr val="111111"/>
                </a:solidFill>
                <a:effectLst/>
                <a:latin typeface="-apple-system"/>
              </a:rPr>
              <a:t>: Used to find the lag at which two time series are most correlated. This is particularly useful in identifying lead-lag relationships.</a:t>
            </a:r>
          </a:p>
          <a:p>
            <a:pPr algn="l">
              <a:buFont typeface="+mj-lt"/>
              <a:buAutoNum type="arabicPeriod"/>
            </a:pPr>
            <a:r>
              <a:rPr lang="en-US" b="1" i="0" dirty="0">
                <a:solidFill>
                  <a:srgbClr val="111111"/>
                </a:solidFill>
                <a:effectLst/>
                <a:latin typeface="-apple-system"/>
              </a:rPr>
              <a:t>Granger Causality Test</a:t>
            </a:r>
            <a:r>
              <a:rPr lang="en-US" b="0" i="0" dirty="0">
                <a:solidFill>
                  <a:srgbClr val="111111"/>
                </a:solidFill>
                <a:effectLst/>
                <a:latin typeface="-apple-system"/>
              </a:rPr>
              <a:t>: Determines whether one time series can predict another. It’s based on the idea that if a time series (X) Granger-causes (Y), then past values of (X) should contain information that helps predict (Y).</a:t>
            </a:r>
          </a:p>
          <a:p>
            <a:pPr algn="l">
              <a:buFont typeface="+mj-lt"/>
              <a:buAutoNum type="arabicPeriod"/>
            </a:pPr>
            <a:r>
              <a:rPr lang="en-US" b="1" i="0" dirty="0">
                <a:solidFill>
                  <a:srgbClr val="111111"/>
                </a:solidFill>
                <a:effectLst/>
                <a:latin typeface="-apple-system"/>
              </a:rPr>
              <a:t>Dynamic Time Warping (DTW)</a:t>
            </a:r>
            <a:r>
              <a:rPr lang="en-US" b="0" i="0" dirty="0">
                <a:solidFill>
                  <a:srgbClr val="111111"/>
                </a:solidFill>
                <a:effectLst/>
                <a:latin typeface="-apple-system"/>
              </a:rPr>
              <a:t>: Measures similarity between two time series that may vary in speed. It’s useful for time series that are not aligned in time.</a:t>
            </a:r>
          </a:p>
          <a:p>
            <a:pPr algn="l">
              <a:buFont typeface="+mj-lt"/>
              <a:buAutoNum type="arabicPeriod"/>
            </a:pPr>
            <a:r>
              <a:rPr lang="en-US" b="1" i="0" dirty="0">
                <a:solidFill>
                  <a:srgbClr val="111111"/>
                </a:solidFill>
                <a:effectLst/>
                <a:latin typeface="-apple-system"/>
              </a:rPr>
              <a:t>Vector Autoregression (VAR)</a:t>
            </a:r>
            <a:r>
              <a:rPr lang="en-US" b="0" i="0" dirty="0">
                <a:solidFill>
                  <a:srgbClr val="111111"/>
                </a:solidFill>
                <a:effectLst/>
                <a:latin typeface="-apple-system"/>
              </a:rPr>
              <a:t>: A statistical model that captures the linear interdependencies among multiple time series. It’s used for multivariate time series analysis.</a:t>
            </a:r>
          </a:p>
          <a:p>
            <a:pPr algn="l">
              <a:buFont typeface="+mj-lt"/>
              <a:buAutoNum type="arabicPeriod"/>
            </a:pPr>
            <a:r>
              <a:rPr lang="en-US" b="1" i="0" dirty="0">
                <a:solidFill>
                  <a:srgbClr val="111111"/>
                </a:solidFill>
                <a:effectLst/>
                <a:latin typeface="-apple-system"/>
              </a:rPr>
              <a:t>Cointegration Tests</a:t>
            </a:r>
            <a:r>
              <a:rPr lang="en-US" b="0" i="0" dirty="0">
                <a:solidFill>
                  <a:srgbClr val="111111"/>
                </a:solidFill>
                <a:effectLst/>
                <a:latin typeface="-apple-system"/>
              </a:rPr>
              <a:t>: Used to determine if two or more time series are cointegrated, meaning they have a long-term equilibrium relationship despite being non-stationary individually.</a:t>
            </a:r>
          </a:p>
          <a:p>
            <a:pPr algn="l">
              <a:buFont typeface="+mj-lt"/>
              <a:buAutoNum type="arabicPeriod"/>
            </a:pPr>
            <a:r>
              <a:rPr lang="en-US" b="1" i="0" dirty="0">
                <a:solidFill>
                  <a:srgbClr val="111111"/>
                </a:solidFill>
                <a:effectLst/>
                <a:latin typeface="-apple-system"/>
              </a:rPr>
              <a:t>Mutual Information</a:t>
            </a:r>
            <a:r>
              <a:rPr lang="en-US" b="0" i="0" dirty="0">
                <a:solidFill>
                  <a:srgbClr val="111111"/>
                </a:solidFill>
                <a:effectLst/>
                <a:latin typeface="-apple-system"/>
              </a:rPr>
              <a:t>: Measures the amount of information obtained about one time series through another. It’s a more general measure that can capture non-linear relationships.</a:t>
            </a:r>
          </a:p>
        </p:txBody>
      </p:sp>
    </p:spTree>
    <p:extLst>
      <p:ext uri="{BB962C8B-B14F-4D97-AF65-F5344CB8AC3E}">
        <p14:creationId xmlns:p14="http://schemas.microsoft.com/office/powerpoint/2010/main" val="177867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4B47-8C11-6194-FE4F-066AADA9FF69}"/>
              </a:ext>
            </a:extLst>
          </p:cNvPr>
          <p:cNvSpPr>
            <a:spLocks noGrp="1"/>
          </p:cNvSpPr>
          <p:nvPr>
            <p:ph type="title"/>
          </p:nvPr>
        </p:nvSpPr>
        <p:spPr/>
        <p:txBody>
          <a:bodyPr/>
          <a:lstStyle/>
          <a:p>
            <a:r>
              <a:rPr lang="en-US" dirty="0"/>
              <a:t>Data Model</a:t>
            </a:r>
          </a:p>
        </p:txBody>
      </p:sp>
      <p:pic>
        <p:nvPicPr>
          <p:cNvPr id="12" name="Picture 11" descr="A graph of different colored lines&#10;&#10;Description automatically generated">
            <a:extLst>
              <a:ext uri="{FF2B5EF4-FFF2-40B4-BE49-F238E27FC236}">
                <a16:creationId xmlns:a16="http://schemas.microsoft.com/office/drawing/2014/main" id="{118A0422-229E-D0F1-495D-DF8F26257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09" y="1356983"/>
            <a:ext cx="5852172" cy="4389129"/>
          </a:xfrm>
          <a:prstGeom prst="rect">
            <a:avLst/>
          </a:prstGeom>
        </p:spPr>
      </p:pic>
      <p:pic>
        <p:nvPicPr>
          <p:cNvPr id="14" name="Picture 13" descr="A diagram of a number of red and blue squares&#10;&#10;Description automatically generated">
            <a:extLst>
              <a:ext uri="{FF2B5EF4-FFF2-40B4-BE49-F238E27FC236}">
                <a16:creationId xmlns:a16="http://schemas.microsoft.com/office/drawing/2014/main" id="{F8630AE5-48C9-6652-E7A4-8979E4BAF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54" y="1394690"/>
            <a:ext cx="5852172" cy="4389129"/>
          </a:xfrm>
          <a:prstGeom prst="rect">
            <a:avLst/>
          </a:prstGeom>
        </p:spPr>
      </p:pic>
    </p:spTree>
    <p:extLst>
      <p:ext uri="{BB962C8B-B14F-4D97-AF65-F5344CB8AC3E}">
        <p14:creationId xmlns:p14="http://schemas.microsoft.com/office/powerpoint/2010/main" val="7303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326F-2BBA-85F6-EF66-106A0AC871C9}"/>
              </a:ext>
            </a:extLst>
          </p:cNvPr>
          <p:cNvSpPr>
            <a:spLocks noGrp="1"/>
          </p:cNvSpPr>
          <p:nvPr>
            <p:ph type="title"/>
          </p:nvPr>
        </p:nvSpPr>
        <p:spPr/>
        <p:txBody>
          <a:bodyPr/>
          <a:lstStyle/>
          <a:p>
            <a:r>
              <a:rPr lang="en-US" dirty="0"/>
              <a:t>Programming Model</a:t>
            </a:r>
          </a:p>
        </p:txBody>
      </p:sp>
      <p:sp>
        <p:nvSpPr>
          <p:cNvPr id="3" name="Content Placeholder 2">
            <a:extLst>
              <a:ext uri="{FF2B5EF4-FFF2-40B4-BE49-F238E27FC236}">
                <a16:creationId xmlns:a16="http://schemas.microsoft.com/office/drawing/2014/main" id="{3BA9DE35-FC5D-83E5-C3FF-8DB587853350}"/>
              </a:ext>
            </a:extLst>
          </p:cNvPr>
          <p:cNvSpPr>
            <a:spLocks noGrp="1"/>
          </p:cNvSpPr>
          <p:nvPr>
            <p:ph idx="1"/>
          </p:nvPr>
        </p:nvSpPr>
        <p:spPr>
          <a:xfrm>
            <a:off x="838200" y="1825625"/>
            <a:ext cx="10515600" cy="4351338"/>
          </a:xfrm>
        </p:spPr>
        <p:txBody>
          <a:bodyPr>
            <a:normAutofit/>
          </a:bodyPr>
          <a:lstStyle/>
          <a:p>
            <a:r>
              <a:rPr lang="en-US" dirty="0" err="1"/>
              <a:t>sk</a:t>
            </a:r>
            <a:r>
              <a:rPr lang="en-US" dirty="0"/>
              <a:t>-plugin model:</a:t>
            </a:r>
          </a:p>
          <a:p>
            <a:pPr lvl="1"/>
            <a:r>
              <a:rPr lang="en-US" dirty="0"/>
              <a:t>plugin 1: Configuration info</a:t>
            </a:r>
          </a:p>
          <a:p>
            <a:pPr lvl="1"/>
            <a:r>
              <a:rPr lang="en-US" dirty="0"/>
              <a:t>plugin 2: Calibration info</a:t>
            </a:r>
          </a:p>
          <a:p>
            <a:pPr lvl="1"/>
            <a:r>
              <a:rPr lang="en-US" dirty="0"/>
              <a:t>plugin 3: Time series data and correlation analysis</a:t>
            </a:r>
          </a:p>
          <a:p>
            <a:pPr lvl="1"/>
            <a:r>
              <a:rPr lang="en-US" b="0" dirty="0" err="1">
                <a:effectLst/>
              </a:rPr>
              <a:t>AzureChatCompletion</a:t>
            </a:r>
            <a:r>
              <a:rPr lang="en-US" dirty="0"/>
              <a:t> calls the plugins and generates the report.</a:t>
            </a:r>
          </a:p>
          <a:p>
            <a:r>
              <a:rPr lang="en-US" dirty="0"/>
              <a:t>API</a:t>
            </a:r>
          </a:p>
          <a:p>
            <a:pPr lvl="1"/>
            <a:r>
              <a:rPr lang="en-US" dirty="0"/>
              <a:t>Flask app takes HTTP/GET</a:t>
            </a:r>
          </a:p>
          <a:p>
            <a:r>
              <a:rPr lang="en-US" dirty="0"/>
              <a:t>Testing WUI</a:t>
            </a:r>
          </a:p>
          <a:p>
            <a:pPr lvl="1"/>
            <a:r>
              <a:rPr lang="en-US" dirty="0"/>
              <a:t>Calls the API for ROA</a:t>
            </a:r>
          </a:p>
        </p:txBody>
      </p:sp>
    </p:spTree>
    <p:extLst>
      <p:ext uri="{BB962C8B-B14F-4D97-AF65-F5344CB8AC3E}">
        <p14:creationId xmlns:p14="http://schemas.microsoft.com/office/powerpoint/2010/main" val="224129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6389-DCF2-2EF8-0411-D4C7CE4540DF}"/>
              </a:ext>
            </a:extLst>
          </p:cNvPr>
          <p:cNvSpPr>
            <a:spLocks noGrp="1"/>
          </p:cNvSpPr>
          <p:nvPr>
            <p:ph type="title"/>
          </p:nvPr>
        </p:nvSpPr>
        <p:spPr/>
        <p:txBody>
          <a:bodyPr/>
          <a:lstStyle/>
          <a:p>
            <a:r>
              <a:rPr lang="en-US" dirty="0"/>
              <a:t>Testing WUI</a:t>
            </a:r>
          </a:p>
        </p:txBody>
      </p:sp>
      <p:sp>
        <p:nvSpPr>
          <p:cNvPr id="3" name="Content Placeholder 2">
            <a:extLst>
              <a:ext uri="{FF2B5EF4-FFF2-40B4-BE49-F238E27FC236}">
                <a16:creationId xmlns:a16="http://schemas.microsoft.com/office/drawing/2014/main" id="{675E4E3F-17C1-D551-98D6-4F638B160026}"/>
              </a:ext>
            </a:extLst>
          </p:cNvPr>
          <p:cNvSpPr>
            <a:spLocks noGrp="1"/>
          </p:cNvSpPr>
          <p:nvPr>
            <p:ph idx="1"/>
          </p:nvPr>
        </p:nvSpPr>
        <p:spPr/>
        <p:txBody>
          <a:bodyPr/>
          <a:lstStyle/>
          <a:p>
            <a:r>
              <a:rPr lang="en-US" dirty="0"/>
              <a:t>Click the button “Call API” to retrieve ROA and suggested action, which backfill the cell of External Status.</a:t>
            </a:r>
          </a:p>
        </p:txBody>
      </p:sp>
      <p:pic>
        <p:nvPicPr>
          <p:cNvPr id="7" name="Picture 6">
            <a:extLst>
              <a:ext uri="{FF2B5EF4-FFF2-40B4-BE49-F238E27FC236}">
                <a16:creationId xmlns:a16="http://schemas.microsoft.com/office/drawing/2014/main" id="{B49C8BF1-900B-A58E-A8CA-1295EE8FC066}"/>
              </a:ext>
            </a:extLst>
          </p:cNvPr>
          <p:cNvPicPr>
            <a:picLocks noChangeAspect="1"/>
          </p:cNvPicPr>
          <p:nvPr/>
        </p:nvPicPr>
        <p:blipFill>
          <a:blip r:embed="rId2"/>
          <a:stretch>
            <a:fillRect/>
          </a:stretch>
        </p:blipFill>
        <p:spPr>
          <a:xfrm>
            <a:off x="933254" y="2725513"/>
            <a:ext cx="8210938" cy="3586387"/>
          </a:xfrm>
          <a:prstGeom prst="rect">
            <a:avLst/>
          </a:prstGeom>
        </p:spPr>
      </p:pic>
    </p:spTree>
    <p:extLst>
      <p:ext uri="{BB962C8B-B14F-4D97-AF65-F5344CB8AC3E}">
        <p14:creationId xmlns:p14="http://schemas.microsoft.com/office/powerpoint/2010/main" val="304929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B41A-2CEA-6CDF-800F-BB4A8C35377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81F874A-6C1A-2322-9E83-E40A24D8E592}"/>
              </a:ext>
            </a:extLst>
          </p:cNvPr>
          <p:cNvSpPr>
            <a:spLocks noGrp="1"/>
          </p:cNvSpPr>
          <p:nvPr>
            <p:ph idx="1"/>
          </p:nvPr>
        </p:nvSpPr>
        <p:spPr/>
        <p:txBody>
          <a:bodyPr/>
          <a:lstStyle/>
          <a:p>
            <a:r>
              <a:rPr lang="en-US" dirty="0">
                <a:hlinkClick r:id="rId2"/>
              </a:rPr>
              <a:t>pH of Drinking Water: Acceptable Levels and More (healthline.com)</a:t>
            </a:r>
            <a:endParaRPr lang="en-US" dirty="0"/>
          </a:p>
          <a:p>
            <a:r>
              <a:rPr lang="en-US" dirty="0">
                <a:hlinkClick r:id="rId3"/>
              </a:rPr>
              <a:t>3 Simple Ways to Raise the pH of Water - </a:t>
            </a:r>
            <a:r>
              <a:rPr lang="en-US" dirty="0" err="1">
                <a:hlinkClick r:id="rId3"/>
              </a:rPr>
              <a:t>wikiHow</a:t>
            </a:r>
            <a:endParaRPr lang="en-US" dirty="0">
              <a:hlinkClick r:id="rId4"/>
            </a:endParaRPr>
          </a:p>
          <a:p>
            <a:r>
              <a:rPr lang="en-US">
                <a:hlinkClick r:id="rId5"/>
              </a:rPr>
              <a:t>Plugins in Semantic Kernel | Microsoft Learn</a:t>
            </a:r>
            <a:endParaRPr lang="en-US" dirty="0"/>
          </a:p>
        </p:txBody>
      </p:sp>
    </p:spTree>
    <p:extLst>
      <p:ext uri="{BB962C8B-B14F-4D97-AF65-F5344CB8AC3E}">
        <p14:creationId xmlns:p14="http://schemas.microsoft.com/office/powerpoint/2010/main" val="1525300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373</TotalTime>
  <Words>533</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Aptos</vt:lpstr>
      <vt:lpstr>Aptos Display</vt:lpstr>
      <vt:lpstr>Arial</vt:lpstr>
      <vt:lpstr>Segoe UI</vt:lpstr>
      <vt:lpstr>Office Theme</vt:lpstr>
      <vt:lpstr>Water Quality Management with LLM Semantic Kernel Plugins</vt:lpstr>
      <vt:lpstr>What is Water Quality Management?</vt:lpstr>
      <vt:lpstr>Math Model</vt:lpstr>
      <vt:lpstr>Math tools</vt:lpstr>
      <vt:lpstr>Data Model</vt:lpstr>
      <vt:lpstr>Programming Model</vt:lpstr>
      <vt:lpstr>Testing WUI</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Xue</dc:creator>
  <cp:lastModifiedBy>Jack Xue</cp:lastModifiedBy>
  <cp:revision>8</cp:revision>
  <dcterms:created xsi:type="dcterms:W3CDTF">2024-09-17T12:59:46Z</dcterms:created>
  <dcterms:modified xsi:type="dcterms:W3CDTF">2024-09-20T15:22:28Z</dcterms:modified>
</cp:coreProperties>
</file>