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50A769-6CC6-468B-A3AD-38906BEE7E2C}">
  <a:tblStyle styleId="{4650A769-6CC6-468B-A3AD-38906BEE7E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Odin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241473b310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241473b310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241473b310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241473b310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241473b310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241473b31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241473b31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241473b31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241473b31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241473b31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241473b310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241473b310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41473b31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41473b31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41473b31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241473b31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24190ad1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24190ad1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41473b31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241473b31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41473b31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41473b31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41473b31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241473b31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41473b31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241473b31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241473b31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241473b31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Student Exam Performance and Providing Actionable Study Recommendations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6688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Odin, Jack, and Rafa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MCS-382 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303800" y="1322625"/>
            <a:ext cx="7030500" cy="3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 6 Features: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Attendance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Hours_Studied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Access_to_Resources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Parental_Involvement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Internet_Access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Learning_Disabilities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150" y="1322625"/>
            <a:ext cx="4787925" cy="3046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 Tools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317175"/>
            <a:ext cx="7030500" cy="3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 1: Percentile Prediction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Input: Student features (e.g., hours studied, attendance, motivation).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Output: Predicted percentile.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213" y="2480800"/>
            <a:ext cx="4379675" cy="25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1294725" y="6747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 2: Target Percentile Guidance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Input: Desired percentile + current uncontrollable features.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Output: Study hours and attendance combinations.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881" y="1806125"/>
            <a:ext cx="4460195" cy="22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875" y="4077625"/>
            <a:ext cx="4460200" cy="942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4"/>
          <p:cNvPicPr preferRelativeResize="0"/>
          <p:nvPr/>
        </p:nvPicPr>
        <p:blipFill rotWithShape="1">
          <a:blip r:embed="rId4">
            <a:alphaModFix/>
          </a:blip>
          <a:srcRect b="0" l="50453" r="0" t="22390"/>
          <a:stretch/>
        </p:blipFill>
        <p:spPr>
          <a:xfrm>
            <a:off x="4058250" y="4288625"/>
            <a:ext cx="2209925" cy="7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1303800" y="1342575"/>
            <a:ext cx="7030500" cy="31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Surprise Findings: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Ridge Regression's linear nature captured relationships well, outperforming MLP and tree-based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Takeaways: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Attendance and hours studied are controllable and have the highest impact.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combinations of attendance and hours studied can get to the same grade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Limitations: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Few information about the source of the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in other datasets is unknown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65" name="Google Shape;365;p26"/>
          <p:cNvSpPr txBox="1"/>
          <p:nvPr>
            <p:ph idx="1" type="body"/>
          </p:nvPr>
        </p:nvSpPr>
        <p:spPr>
          <a:xfrm>
            <a:off x="1303800" y="1282725"/>
            <a:ext cx="7030500" cy="32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Achievements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/>
              <a:t>Accurate predictions using Ridge Regression.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/>
              <a:t>Tools for percentile prediction and actionable study advice.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Future Directions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/>
              <a:t>Adapt tools for different academic levels (High School, College) or for different Majors.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/>
              <a:t>Explore advanced neural networks for larger datasets.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/>
              <a:t>Improve user interface for broader adoption.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925" y="816875"/>
            <a:ext cx="64008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17175"/>
            <a:ext cx="70305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28"/>
              <a:t>Goals:</a:t>
            </a:r>
            <a:endParaRPr b="1" sz="2528"/>
          </a:p>
          <a:p>
            <a:pPr indent="-31690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528"/>
              <a:t>Predict exam scores using Machine Learning (ML) models.</a:t>
            </a:r>
            <a:endParaRPr sz="2528"/>
          </a:p>
          <a:p>
            <a:pPr indent="-31690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28"/>
              <a:t>Provide feedback to improve study performance</a:t>
            </a:r>
            <a:endParaRPr sz="252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28"/>
              <a:t>Importance:</a:t>
            </a:r>
            <a:endParaRPr b="1" sz="2528"/>
          </a:p>
          <a:p>
            <a:pPr indent="-31690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528"/>
              <a:t>Students, guiding their focus and efforts </a:t>
            </a:r>
            <a:endParaRPr sz="2528"/>
          </a:p>
          <a:p>
            <a:pPr indent="-31690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28"/>
              <a:t>Educators, identifying factors that influence success</a:t>
            </a:r>
            <a:endParaRPr sz="2528"/>
          </a:p>
          <a:p>
            <a:pPr indent="-30992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328"/>
              <a:t>Interventions</a:t>
            </a:r>
            <a:endParaRPr sz="232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28"/>
              <a:t>Contribution:</a:t>
            </a:r>
            <a:endParaRPr b="1" sz="2528"/>
          </a:p>
          <a:p>
            <a:pPr indent="-31690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528"/>
              <a:t>Model comparison (Ridge Regression, Random Forest, XGBoost, Gradient Boosting, MLP).</a:t>
            </a:r>
            <a:endParaRPr sz="2528"/>
          </a:p>
          <a:p>
            <a:pPr indent="-31690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28"/>
              <a:t>Identified critical factors that influence exam scores.</a:t>
            </a:r>
            <a:endParaRPr sz="2528"/>
          </a:p>
          <a:p>
            <a:pPr indent="-31690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28"/>
              <a:t>Interactive tools for percentile prediction and study strategies</a:t>
            </a:r>
            <a:endParaRPr sz="2528"/>
          </a:p>
          <a:p>
            <a:pPr indent="-31690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28"/>
              <a:t>Ridge Regression</a:t>
            </a:r>
            <a:endParaRPr sz="252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44375"/>
            <a:ext cx="70305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Several studies have explored machine learning for predicting student performance: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Yağci (2022):</a:t>
            </a:r>
            <a:endParaRPr b="1"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Predicted student performance using Random Forest, k-NN, SVM, Logistic Regression, and Naive Bayes on midterm grades.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Accuracy ranged between 70-75% due to limited features (only three predictors).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approach uses more variables like attendance and extracurricular activities for improved accuracy.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Ojajuni (2021):</a:t>
            </a:r>
            <a:endParaRPr b="1"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Random Forest, Decision Trees, SVM, and XGBoost on high school data.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Found attendance and study habits as critical predictors.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XGBoost achieved 97.12% accuracy, showing its effectiveness in regression tasks.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344375"/>
            <a:ext cx="70305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3.	Dervenis (2022):</a:t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Applied ML to a dataset with 30 variables (socioeconomic background, study habits, past grades).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Target was a 5-class classification problem instead of regression.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Despite differences, the study reinforces that ML models provide valuable insights for educators.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General Findings:</a:t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Features like attendance, study hours, and engagement consistently emerge as top predictors for high exam score.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While methods like Random Forest and XGBoost excel, linear models can also perform well, especially with structured data.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Evaluation Metrics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326250"/>
            <a:ext cx="7030500" cy="32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Dataset:</a:t>
            </a:r>
            <a:endParaRPr b="1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Name</a:t>
            </a:r>
            <a:r>
              <a:rPr lang="en"/>
              <a:t>: </a:t>
            </a:r>
            <a:r>
              <a:rPr lang="en"/>
              <a:t>Student Performance Factors.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Size</a:t>
            </a:r>
            <a:r>
              <a:rPr lang="en"/>
              <a:t>: 6,607 rows, 20 features.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Source</a:t>
            </a:r>
            <a:r>
              <a:rPr lang="en"/>
              <a:t>: Kaggle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Target</a:t>
            </a:r>
            <a:r>
              <a:rPr lang="en"/>
              <a:t>: Exam_Score.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Features include attendance, study hours, resource access, sleep hours,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Preprocessing:</a:t>
            </a:r>
            <a:endParaRPr b="1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Missing values imputed (mean).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Ordinal and one-hot encoding for categorical data.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Target standardized using StandardScaler.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Metrics: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MSE (Mean Squared Error): Measures error magnitude.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MAE (Mean Absolute Error): Interpretable absolute error.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R² Score: Explains variance captured by the model.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125" y="2571750"/>
            <a:ext cx="2925525" cy="19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308100"/>
            <a:ext cx="7030500" cy="32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Models Used: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Ridge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Gradient Boosting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XGBoost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MLP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Feature importance and user interaction: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np.abs(best_estimator.coef_) to get most influential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functions that use the best performing model to calculate </a:t>
            </a:r>
            <a:r>
              <a:rPr lang="en"/>
              <a:t>performance</a:t>
            </a:r>
            <a:r>
              <a:rPr lang="en"/>
              <a:t> in class and combination of hours studied and </a:t>
            </a:r>
            <a:r>
              <a:rPr lang="en"/>
              <a:t>attendance</a:t>
            </a:r>
            <a:r>
              <a:rPr lang="en"/>
              <a:t> to reach performance goal.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75900" y="1189025"/>
            <a:ext cx="7345800" cy="30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Order: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simple version of the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Got the results from that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Hypertuned parameters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Got the results from that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the best model to follow with feature importance and user interaction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Why Ridge Performed Best: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relationships in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Simplicity and interpretability compared to complex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br>
              <a:rPr lang="en"/>
            </a:br>
            <a:r>
              <a:rPr lang="en"/>
              <a:t>(Before Tuning)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299025"/>
            <a:ext cx="7030500" cy="32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701" y="2521875"/>
            <a:ext cx="7128699" cy="2193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3" name="Google Shape;323;p20"/>
          <p:cNvGraphicFramePr/>
          <p:nvPr/>
        </p:nvGraphicFramePr>
        <p:xfrm>
          <a:off x="4335425" y="59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{4650A769-6CC6-468B-A3AD-38906BEE7E2C}</a:tableStyleId>
              </a:tblPr>
              <a:tblGrid>
                <a:gridCol w="1099200"/>
                <a:gridCol w="1099200"/>
                <a:gridCol w="1099200"/>
                <a:gridCol w="1099200"/>
              </a:tblGrid>
              <a:tr h="2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Model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MSE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MAE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R²</a:t>
                      </a:r>
                      <a:endParaRPr b="1" sz="900"/>
                    </a:p>
                  </a:txBody>
                  <a:tcPr marT="63500" marB="63500" marR="63500" marL="63500"/>
                </a:tc>
              </a:tr>
              <a:tr h="2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/>
                        <a:t>Ridge</a:t>
                      </a:r>
                      <a:endParaRPr i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3.71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0.737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2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/>
                        <a:t>Random Forest</a:t>
                      </a:r>
                      <a:endParaRPr i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4.77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1.18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0.663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2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/>
                        <a:t>Gradient Boosting</a:t>
                      </a:r>
                      <a:endParaRPr i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4.13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0.95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0.708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2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/>
                        <a:t>XGBoost</a:t>
                      </a:r>
                      <a:endParaRPr i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5.14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1.19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0.636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2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/>
                        <a:t>MLP</a:t>
                      </a:r>
                      <a:endParaRPr i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5.04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1.17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0.643</a:t>
                      </a:r>
                      <a:endParaRPr sz="9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br>
              <a:rPr lang="en"/>
            </a:br>
            <a:r>
              <a:rPr lang="en"/>
              <a:t>(After Tuning)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299025"/>
            <a:ext cx="70305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r>
              <a:rPr lang="en" sz="1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Ridge Regression outperformed all others, achieving the </a:t>
            </a:r>
            <a:r>
              <a:rPr b="1" lang="en" sz="1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lowest error</a:t>
            </a:r>
            <a:r>
              <a:rPr lang="en" sz="1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highest </a:t>
            </a:r>
            <a:r>
              <a:rPr b="1" lang="en" sz="1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R² score</a:t>
            </a:r>
            <a:r>
              <a:rPr lang="en" sz="1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29"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13" y="2099100"/>
            <a:ext cx="7683175" cy="2364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1" name="Google Shape;331;p21"/>
          <p:cNvGraphicFramePr/>
          <p:nvPr/>
        </p:nvGraphicFramePr>
        <p:xfrm>
          <a:off x="4572000" y="25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{4650A769-6CC6-468B-A3AD-38906BEE7E2C}</a:tableStyleId>
              </a:tblPr>
              <a:tblGrid>
                <a:gridCol w="1052750"/>
                <a:gridCol w="1052750"/>
                <a:gridCol w="1052750"/>
                <a:gridCol w="1052750"/>
              </a:tblGrid>
              <a:tr h="20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Model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MSE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MAE</a:t>
                      </a:r>
                      <a:endParaRPr b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R²</a:t>
                      </a:r>
                      <a:endParaRPr b="1" sz="900"/>
                    </a:p>
                  </a:txBody>
                  <a:tcPr marT="63500" marB="63500" marR="63500" marL="63500"/>
                </a:tc>
              </a:tr>
              <a:tr h="20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/>
                        <a:t>Ridge</a:t>
                      </a:r>
                      <a:endParaRPr i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3.71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0.737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32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/>
                        <a:t>Random Forest</a:t>
                      </a:r>
                      <a:endParaRPr i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4.71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1.17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0.667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32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/>
                        <a:t>Gradient Boosting</a:t>
                      </a:r>
                      <a:endParaRPr i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4.03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0.90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0.715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20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/>
                        <a:t>XGBoost</a:t>
                      </a:r>
                      <a:endParaRPr i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4.06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0.91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0.713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20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/>
                        <a:t>MLP</a:t>
                      </a:r>
                      <a:endParaRPr i="1"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4.48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1.04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0.683</a:t>
                      </a:r>
                      <a:endParaRPr sz="9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