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04553-5F51-4B77-A989-6C8D0729772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7089C76-0C3B-4D8B-AC17-920171964E9D}">
      <dgm:prSet/>
      <dgm:spPr/>
      <dgm:t>
        <a:bodyPr/>
        <a:lstStyle/>
        <a:p>
          <a:r>
            <a:rPr lang="en-US" dirty="0"/>
            <a:t>Enhance LLM’s ability on edge side, reduce cost on server side</a:t>
          </a:r>
        </a:p>
      </dgm:t>
    </dgm:pt>
    <dgm:pt modelId="{047D3F1F-6B7D-4AFD-B560-43AAF8FB8365}" type="parTrans" cxnId="{A0D2ED75-47B5-4F78-A5DE-6C6118B2C519}">
      <dgm:prSet/>
      <dgm:spPr/>
      <dgm:t>
        <a:bodyPr/>
        <a:lstStyle/>
        <a:p>
          <a:endParaRPr lang="en-US"/>
        </a:p>
      </dgm:t>
    </dgm:pt>
    <dgm:pt modelId="{89EB434F-6BB8-432A-A17C-447D6D0AE0F8}" type="sibTrans" cxnId="{A0D2ED75-47B5-4F78-A5DE-6C6118B2C519}">
      <dgm:prSet/>
      <dgm:spPr/>
      <dgm:t>
        <a:bodyPr/>
        <a:lstStyle/>
        <a:p>
          <a:endParaRPr lang="en-US"/>
        </a:p>
      </dgm:t>
    </dgm:pt>
    <dgm:pt modelId="{69881DFE-D139-4FA7-A5AA-0C9CFFFE6F6F}">
      <dgm:prSet/>
      <dgm:spPr/>
      <dgm:t>
        <a:bodyPr/>
        <a:lstStyle/>
        <a:p>
          <a:r>
            <a:rPr lang="en-US" dirty="0"/>
            <a:t>Edge side: Laptop, smartphone, small business’ servers…</a:t>
          </a:r>
        </a:p>
      </dgm:t>
    </dgm:pt>
    <dgm:pt modelId="{2A0AB4FA-A8CE-4C16-94A4-FBA200C92DD9}" type="parTrans" cxnId="{FC6D633F-CED9-4C32-B410-06364A047D42}">
      <dgm:prSet/>
      <dgm:spPr/>
      <dgm:t>
        <a:bodyPr/>
        <a:lstStyle/>
        <a:p>
          <a:endParaRPr lang="en-US"/>
        </a:p>
      </dgm:t>
    </dgm:pt>
    <dgm:pt modelId="{DA8A9802-4325-4EAD-99A9-78A02462C3C8}" type="sibTrans" cxnId="{FC6D633F-CED9-4C32-B410-06364A047D42}">
      <dgm:prSet/>
      <dgm:spPr/>
      <dgm:t>
        <a:bodyPr/>
        <a:lstStyle/>
        <a:p>
          <a:endParaRPr lang="en-US"/>
        </a:p>
      </dgm:t>
    </dgm:pt>
    <dgm:pt modelId="{5A1B9C64-856C-4A4B-8034-9C8F60E223D7}">
      <dgm:prSet/>
      <dgm:spPr/>
      <dgm:t>
        <a:bodyPr/>
        <a:lstStyle/>
        <a:p>
          <a:r>
            <a:rPr lang="en-US" dirty="0"/>
            <a:t>Decrease the difference between smaller LLM and larger LLM</a:t>
          </a:r>
        </a:p>
      </dgm:t>
    </dgm:pt>
    <dgm:pt modelId="{061D99E7-308D-48DC-8F0A-DFE9B617F3CB}" type="parTrans" cxnId="{B9F8B428-644E-483E-BE57-34E82663A53A}">
      <dgm:prSet/>
      <dgm:spPr/>
      <dgm:t>
        <a:bodyPr/>
        <a:lstStyle/>
        <a:p>
          <a:endParaRPr lang="en-US"/>
        </a:p>
      </dgm:t>
    </dgm:pt>
    <dgm:pt modelId="{90ADCBB3-6DA5-4FD2-A906-75DD72833403}" type="sibTrans" cxnId="{B9F8B428-644E-483E-BE57-34E82663A53A}">
      <dgm:prSet/>
      <dgm:spPr/>
      <dgm:t>
        <a:bodyPr/>
        <a:lstStyle/>
        <a:p>
          <a:endParaRPr lang="en-US"/>
        </a:p>
      </dgm:t>
    </dgm:pt>
    <dgm:pt modelId="{7150F232-783D-4E22-891A-822138B02562}">
      <dgm:prSet/>
      <dgm:spPr/>
      <dgm:t>
        <a:bodyPr/>
        <a:lstStyle/>
        <a:p>
          <a:r>
            <a:rPr lang="en-US" dirty="0"/>
            <a:t>Try to train a “personalized” edge-side LLM</a:t>
          </a:r>
        </a:p>
      </dgm:t>
    </dgm:pt>
    <dgm:pt modelId="{38AB9141-7442-421B-9008-6EEA1919248A}" type="parTrans" cxnId="{1624EBF9-E821-44D7-91C0-E288B517061A}">
      <dgm:prSet/>
      <dgm:spPr/>
      <dgm:t>
        <a:bodyPr/>
        <a:lstStyle/>
        <a:p>
          <a:endParaRPr lang="en-US"/>
        </a:p>
      </dgm:t>
    </dgm:pt>
    <dgm:pt modelId="{9D80457C-EFE8-49AF-AAC0-9892C4AB8F31}" type="sibTrans" cxnId="{1624EBF9-E821-44D7-91C0-E288B517061A}">
      <dgm:prSet/>
      <dgm:spPr/>
      <dgm:t>
        <a:bodyPr/>
        <a:lstStyle/>
        <a:p>
          <a:endParaRPr lang="en-US"/>
        </a:p>
      </dgm:t>
    </dgm:pt>
    <dgm:pt modelId="{F220570E-E339-4076-A63D-5231E8A84620}">
      <dgm:prSet/>
      <dgm:spPr/>
      <dgm:t>
        <a:bodyPr/>
        <a:lstStyle/>
        <a:p>
          <a:r>
            <a:rPr lang="en-US" dirty="0"/>
            <a:t>Could answer private information questions</a:t>
          </a:r>
        </a:p>
      </dgm:t>
    </dgm:pt>
    <dgm:pt modelId="{9AB1CE65-13B5-40A6-A5DD-B6B66E5F60E6}" type="parTrans" cxnId="{EE8F6FCE-47F8-4CEE-A602-A7CBA99A60CA}">
      <dgm:prSet/>
      <dgm:spPr/>
      <dgm:t>
        <a:bodyPr/>
        <a:lstStyle/>
        <a:p>
          <a:endParaRPr lang="en-US"/>
        </a:p>
      </dgm:t>
    </dgm:pt>
    <dgm:pt modelId="{BDE72C44-2DA2-4C69-A1BD-A8443BE9743C}" type="sibTrans" cxnId="{EE8F6FCE-47F8-4CEE-A602-A7CBA99A60CA}">
      <dgm:prSet/>
      <dgm:spPr/>
      <dgm:t>
        <a:bodyPr/>
        <a:lstStyle/>
        <a:p>
          <a:endParaRPr lang="en-US"/>
        </a:p>
      </dgm:t>
    </dgm:pt>
    <dgm:pt modelId="{79A76C80-D78C-461C-BFCE-65415B4C0D63}" type="pres">
      <dgm:prSet presAssocID="{7AE04553-5F51-4B77-A989-6C8D07297725}" presName="diagram" presStyleCnt="0">
        <dgm:presLayoutVars>
          <dgm:dir/>
          <dgm:resizeHandles val="exact"/>
        </dgm:presLayoutVars>
      </dgm:prSet>
      <dgm:spPr/>
    </dgm:pt>
    <dgm:pt modelId="{37C4F452-2677-4690-8B91-60F922F556C5}" type="pres">
      <dgm:prSet presAssocID="{A7089C76-0C3B-4D8B-AC17-920171964E9D}" presName="node" presStyleLbl="node1" presStyleIdx="0" presStyleCnt="2">
        <dgm:presLayoutVars>
          <dgm:bulletEnabled val="1"/>
        </dgm:presLayoutVars>
      </dgm:prSet>
      <dgm:spPr/>
    </dgm:pt>
    <dgm:pt modelId="{D17C1B50-FADF-49FC-8F7B-EECB4AD433FD}" type="pres">
      <dgm:prSet presAssocID="{89EB434F-6BB8-432A-A17C-447D6D0AE0F8}" presName="sibTrans" presStyleCnt="0"/>
      <dgm:spPr/>
    </dgm:pt>
    <dgm:pt modelId="{3D4B1184-C96F-4420-852E-CFD6B0713F52}" type="pres">
      <dgm:prSet presAssocID="{7150F232-783D-4E22-891A-822138B02562}" presName="node" presStyleLbl="node1" presStyleIdx="1" presStyleCnt="2">
        <dgm:presLayoutVars>
          <dgm:bulletEnabled val="1"/>
        </dgm:presLayoutVars>
      </dgm:prSet>
      <dgm:spPr/>
    </dgm:pt>
  </dgm:ptLst>
  <dgm:cxnLst>
    <dgm:cxn modelId="{4FCDCE0C-8752-4340-9D7F-7E20DB6BF2DC}" type="presOf" srcId="{69881DFE-D139-4FA7-A5AA-0C9CFFFE6F6F}" destId="{37C4F452-2677-4690-8B91-60F922F556C5}" srcOrd="0" destOrd="1" presId="urn:microsoft.com/office/officeart/2005/8/layout/default"/>
    <dgm:cxn modelId="{B9F8B428-644E-483E-BE57-34E82663A53A}" srcId="{A7089C76-0C3B-4D8B-AC17-920171964E9D}" destId="{5A1B9C64-856C-4A4B-8034-9C8F60E223D7}" srcOrd="1" destOrd="0" parTransId="{061D99E7-308D-48DC-8F0A-DFE9B617F3CB}" sibTransId="{90ADCBB3-6DA5-4FD2-A906-75DD72833403}"/>
    <dgm:cxn modelId="{FC6D633F-CED9-4C32-B410-06364A047D42}" srcId="{A7089C76-0C3B-4D8B-AC17-920171964E9D}" destId="{69881DFE-D139-4FA7-A5AA-0C9CFFFE6F6F}" srcOrd="0" destOrd="0" parTransId="{2A0AB4FA-A8CE-4C16-94A4-FBA200C92DD9}" sibTransId="{DA8A9802-4325-4EAD-99A9-78A02462C3C8}"/>
    <dgm:cxn modelId="{DC936554-083B-4417-BE2F-698B6B6F5ECF}" type="presOf" srcId="{5A1B9C64-856C-4A4B-8034-9C8F60E223D7}" destId="{37C4F452-2677-4690-8B91-60F922F556C5}" srcOrd="0" destOrd="2" presId="urn:microsoft.com/office/officeart/2005/8/layout/default"/>
    <dgm:cxn modelId="{A0D2ED75-47B5-4F78-A5DE-6C6118B2C519}" srcId="{7AE04553-5F51-4B77-A989-6C8D07297725}" destId="{A7089C76-0C3B-4D8B-AC17-920171964E9D}" srcOrd="0" destOrd="0" parTransId="{047D3F1F-6B7D-4AFD-B560-43AAF8FB8365}" sibTransId="{89EB434F-6BB8-432A-A17C-447D6D0AE0F8}"/>
    <dgm:cxn modelId="{B52153A4-189F-4EAB-9686-BD37000646AB}" type="presOf" srcId="{A7089C76-0C3B-4D8B-AC17-920171964E9D}" destId="{37C4F452-2677-4690-8B91-60F922F556C5}" srcOrd="0" destOrd="0" presId="urn:microsoft.com/office/officeart/2005/8/layout/default"/>
    <dgm:cxn modelId="{917559B3-5476-476E-9D29-FEACA903D4C0}" type="presOf" srcId="{7150F232-783D-4E22-891A-822138B02562}" destId="{3D4B1184-C96F-4420-852E-CFD6B0713F52}" srcOrd="0" destOrd="0" presId="urn:microsoft.com/office/officeart/2005/8/layout/default"/>
    <dgm:cxn modelId="{EE8F6FCE-47F8-4CEE-A602-A7CBA99A60CA}" srcId="{7150F232-783D-4E22-891A-822138B02562}" destId="{F220570E-E339-4076-A63D-5231E8A84620}" srcOrd="0" destOrd="0" parTransId="{9AB1CE65-13B5-40A6-A5DD-B6B66E5F60E6}" sibTransId="{BDE72C44-2DA2-4C69-A1BD-A8443BE9743C}"/>
    <dgm:cxn modelId="{149C00EE-2D35-4688-961B-F63FFC24E27C}" type="presOf" srcId="{F220570E-E339-4076-A63D-5231E8A84620}" destId="{3D4B1184-C96F-4420-852E-CFD6B0713F52}" srcOrd="0" destOrd="1" presId="urn:microsoft.com/office/officeart/2005/8/layout/default"/>
    <dgm:cxn modelId="{CAFE1FF8-574E-4C9D-9897-6530B630CABD}" type="presOf" srcId="{7AE04553-5F51-4B77-A989-6C8D07297725}" destId="{79A76C80-D78C-461C-BFCE-65415B4C0D63}" srcOrd="0" destOrd="0" presId="urn:microsoft.com/office/officeart/2005/8/layout/default"/>
    <dgm:cxn modelId="{1624EBF9-E821-44D7-91C0-E288B517061A}" srcId="{7AE04553-5F51-4B77-A989-6C8D07297725}" destId="{7150F232-783D-4E22-891A-822138B02562}" srcOrd="1" destOrd="0" parTransId="{38AB9141-7442-421B-9008-6EEA1919248A}" sibTransId="{9D80457C-EFE8-49AF-AAC0-9892C4AB8F31}"/>
    <dgm:cxn modelId="{D5D127DC-9A10-439E-807C-3908B9C1CAFC}" type="presParOf" srcId="{79A76C80-D78C-461C-BFCE-65415B4C0D63}" destId="{37C4F452-2677-4690-8B91-60F922F556C5}" srcOrd="0" destOrd="0" presId="urn:microsoft.com/office/officeart/2005/8/layout/default"/>
    <dgm:cxn modelId="{3A965CB0-49F8-4A38-B931-F85939B80867}" type="presParOf" srcId="{79A76C80-D78C-461C-BFCE-65415B4C0D63}" destId="{D17C1B50-FADF-49FC-8F7B-EECB4AD433FD}" srcOrd="1" destOrd="0" presId="urn:microsoft.com/office/officeart/2005/8/layout/default"/>
    <dgm:cxn modelId="{453EDC9A-2E10-4206-AB96-FC10EC492365}" type="presParOf" srcId="{79A76C80-D78C-461C-BFCE-65415B4C0D63}" destId="{3D4B1184-C96F-4420-852E-CFD6B0713F5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4F452-2677-4690-8B91-60F922F556C5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Enhance LLM’s ability on edge side, reduce cost on server side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Edge side: Laptop, smartphone, small business’ servers…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Decrease the difference between smaller LLM and larger LLM</a:t>
          </a:r>
        </a:p>
      </dsp:txBody>
      <dsp:txXfrm>
        <a:off x="1283" y="673807"/>
        <a:ext cx="5006206" cy="3003723"/>
      </dsp:txXfrm>
    </dsp:sp>
    <dsp:sp modelId="{3D4B1184-C96F-4420-852E-CFD6B0713F52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Try to train a “personalized” edge-side LLM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Could answer private information questions</a:t>
          </a:r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804EB-252A-4244-9513-A0007A9C025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F5290-73CE-4D20-A9AC-158662BC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C1AB-445A-0CA0-9475-29DC5517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 Weekly Report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4749-49A1-E4EE-D60C-332AFDC8C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MSRA HEX Intern</a:t>
            </a:r>
          </a:p>
          <a:p>
            <a:r>
              <a:rPr lang="en-US" dirty="0"/>
              <a:t>Jack Zeng</a:t>
            </a:r>
          </a:p>
          <a:p>
            <a:r>
              <a:rPr lang="en-US" dirty="0"/>
              <a:t>June -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42690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FDE09-3100-A59A-A3DB-B21BA978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Flash Attention (Roughly)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6FA6A-BA9E-6EA3-B1E8-2D54D18C10A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Key idea: dividing operations between faster and slower levels of GPU memory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Compute-bound and memory-bound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For transformer, bottleneck -&gt; attention matrix on the HBM and repeating read/write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Tilting: split the inputs Q, K, V into blocks and combine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Recompute: store </a:t>
            </a:r>
            <a:r>
              <a:rPr lang="en-US" sz="1400" dirty="0" err="1"/>
              <a:t>softmax</a:t>
            </a:r>
            <a:r>
              <a:rPr lang="en-US" sz="1400" dirty="0"/>
              <a:t>()</a:t>
            </a:r>
          </a:p>
        </p:txBody>
      </p:sp>
      <p:pic>
        <p:nvPicPr>
          <p:cNvPr id="5" name="Content Placeholder 4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10C0E22-3161-DABD-083E-388FC5E1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27" y="2734056"/>
            <a:ext cx="619353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0F77-6CA5-AE25-7F42-178C83DC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goals (not all)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201C8-64A7-3B14-BDF5-5BAED4A4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355317"/>
              </p:ext>
            </p:extLst>
          </p:nvPr>
        </p:nvGraphicFramePr>
        <p:xfrm>
          <a:off x="838200" y="13404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99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567EA1-E50D-9B4C-45ED-E0319146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Week 1 &amp; 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AA515C-D6C5-B20C-95AE-E7EF9F7F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D0DA5-E285-ACF3-1291-F65154B4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Transformer: Why not RNN?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309E-6856-5267-0965-49509A19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RNN generates hidden states -&gt; precludes parallelization</a:t>
            </a:r>
          </a:p>
          <a:p>
            <a:r>
              <a:rPr lang="en-US" altLang="zh-CN" sz="1800"/>
              <a:t>Long-term dependency problem</a:t>
            </a:r>
          </a:p>
          <a:p>
            <a:pPr lvl="1"/>
            <a:r>
              <a:rPr lang="en-US" altLang="zh-CN" sz="1800"/>
              <a:t>Potential solution:</a:t>
            </a:r>
            <a:r>
              <a:rPr lang="zh-CN" altLang="en-US" sz="1800"/>
              <a:t> </a:t>
            </a:r>
            <a:r>
              <a:rPr lang="en-US" altLang="zh-CN" sz="1800"/>
              <a:t>LSTM</a:t>
            </a:r>
          </a:p>
        </p:txBody>
      </p:sp>
      <p:pic>
        <p:nvPicPr>
          <p:cNvPr id="5" name="Picture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61198C40-B060-A484-FC54-E8A9BA3A5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4" y="2734056"/>
            <a:ext cx="1017186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A0D85-9264-6672-A236-FD2647BE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Transformer: Structure</a:t>
            </a:r>
          </a:p>
        </p:txBody>
      </p:sp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9E6E6F45-B006-D172-7E7C-EBE4607CC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7361-9177-45C8-DD59-CBE78AD4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Left part: encoder</a:t>
            </a:r>
          </a:p>
          <a:p>
            <a:r>
              <a:rPr lang="en-US" sz="2200" dirty="0"/>
              <a:t>Right part: decoder</a:t>
            </a:r>
          </a:p>
          <a:p>
            <a:r>
              <a:rPr lang="en-US" sz="2200" dirty="0"/>
              <a:t>It consists</a:t>
            </a:r>
          </a:p>
          <a:p>
            <a:pPr lvl="1"/>
            <a:r>
              <a:rPr lang="en-US" sz="2200" dirty="0"/>
              <a:t>Adding and Normalization Layer</a:t>
            </a:r>
          </a:p>
          <a:p>
            <a:pPr lvl="1"/>
            <a:r>
              <a:rPr lang="en-US" sz="2200" dirty="0"/>
              <a:t>Feed-Forward Layer</a:t>
            </a:r>
          </a:p>
          <a:p>
            <a:pPr lvl="1"/>
            <a:r>
              <a:rPr lang="en-US" sz="2200" dirty="0"/>
              <a:t>Multi-Head Attention Layer</a:t>
            </a:r>
          </a:p>
          <a:p>
            <a:pPr lvl="1"/>
            <a:r>
              <a:rPr lang="en-US" sz="2200" dirty="0"/>
              <a:t>Positional Encoding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791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D3FDD-709E-8731-8A49-7E76E297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Transformer: Encoder and Decoder in Detail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A5064-CE17-B358-2C7E-CF6BB61F4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79" y="2706624"/>
                <a:ext cx="7001691" cy="41330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Encoder:</a:t>
                </a:r>
              </a:p>
              <a:p>
                <a:pPr lvl="1"/>
                <a:r>
                  <a:rPr lang="en-US" sz="1800" dirty="0"/>
                  <a:t>Self-attention</a:t>
                </a:r>
              </a:p>
              <a:p>
                <a:pPr lvl="2"/>
                <a:r>
                  <a:rPr lang="en-US" sz="1800" dirty="0"/>
                  <a:t>Three matrix (vector) for each word (after embedding): Query, Key and Value</a:t>
                </a:r>
              </a:p>
              <a:p>
                <a:pPr lvl="3"/>
                <a:r>
                  <a:rPr lang="en-US" b="1" dirty="0"/>
                  <a:t>Query</a:t>
                </a:r>
                <a:r>
                  <a:rPr lang="en-US" dirty="0"/>
                  <a:t> (text in the search bar)</a:t>
                </a:r>
              </a:p>
              <a:p>
                <a:pPr lvl="3"/>
                <a:r>
                  <a:rPr lang="en-US" b="1" dirty="0"/>
                  <a:t>Key</a:t>
                </a:r>
                <a:r>
                  <a:rPr lang="en-US" dirty="0"/>
                  <a:t> (video title, description) </a:t>
                </a:r>
              </a:p>
              <a:p>
                <a:pPr lvl="3"/>
                <a:r>
                  <a:rPr lang="en-US" b="1" dirty="0"/>
                  <a:t>Value </a:t>
                </a:r>
                <a:r>
                  <a:rPr lang="en-US" dirty="0"/>
                  <a:t>(best matched videos)</a:t>
                </a:r>
                <a:endParaRPr lang="en-US" b="1" dirty="0"/>
              </a:p>
              <a:p>
                <a:pPr lvl="2"/>
                <a:r>
                  <a:rPr lang="en-US" sz="1800" dirty="0"/>
                  <a:t>Each matrix is the product of embedding matrices and corresponding weights (similarity calculation)</a:t>
                </a:r>
              </a:p>
              <a:p>
                <a:pPr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800" dirty="0"/>
                  <a:t>: Make gradient values remain stable during training (distribution of </a:t>
                </a:r>
                <a:r>
                  <a:rPr lang="en-US" sz="1800" dirty="0" err="1"/>
                  <a:t>softmax</a:t>
                </a:r>
                <a:r>
                  <a:rPr lang="en-US" sz="1800" dirty="0"/>
                  <a:t> function is highly related to d)</a:t>
                </a:r>
              </a:p>
              <a:p>
                <a:pPr lvl="2"/>
                <a:r>
                  <a:rPr lang="en-US" sz="1800" dirty="0"/>
                  <a:t>Multi-head attention: compute multiple attentions from the input information in parallel</a:t>
                </a:r>
              </a:p>
              <a:p>
                <a:pPr lvl="2"/>
                <a:r>
                  <a:rPr lang="en-US" sz="1800" dirty="0"/>
                  <a:t>Purpose of self-attention: </a:t>
                </a:r>
              </a:p>
              <a:p>
                <a:pPr lvl="3"/>
                <a:r>
                  <a:rPr lang="en-US" dirty="0"/>
                  <a:t>Easier to capture long-distance </a:t>
                </a:r>
                <a:r>
                  <a:rPr lang="en-US" altLang="zh-CN" dirty="0"/>
                  <a:t>dependency</a:t>
                </a:r>
                <a:r>
                  <a:rPr lang="en-US" dirty="0"/>
                  <a:t> features in sentences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A5064-CE17-B358-2C7E-CF6BB61F4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79" y="2706624"/>
                <a:ext cx="7001691" cy="4133088"/>
              </a:xfrm>
              <a:blipFill>
                <a:blip r:embed="rId2"/>
                <a:stretch>
                  <a:fillRect l="-435" t="-1327" r="-522" b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B52812-9F6D-9372-7BBB-D5B4CDEA0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71" y="329183"/>
            <a:ext cx="3864754" cy="3429969"/>
          </a:xfrm>
          <a:prstGeom prst="rect">
            <a:avLst/>
          </a:prstGeom>
        </p:spPr>
      </p:pic>
      <p:pic>
        <p:nvPicPr>
          <p:cNvPr id="5" name="Picture 4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74322990-82F5-3BFF-93EF-3B2948A39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897604"/>
            <a:ext cx="3995928" cy="5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EB357-6738-FCBA-AE4C-67A63269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Transformer: Continue…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DA31-5A13-11BF-1920-8FC68977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20" y="2340773"/>
            <a:ext cx="9412113" cy="2011063"/>
          </a:xfrm>
        </p:spPr>
        <p:txBody>
          <a:bodyPr/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“Encoder-Decoder” Attention (masked attention)</a:t>
            </a:r>
          </a:p>
          <a:p>
            <a:pPr marL="610362" lvl="1" indent="-203454" defTabSz="813816">
              <a:spcBef>
                <a:spcPts val="445"/>
              </a:spcBef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calculation method as self-attention</a:t>
            </a:r>
          </a:p>
          <a:p>
            <a:pPr marL="610362" lvl="1" indent="-203454" defTabSz="813816">
              <a:spcBef>
                <a:spcPts val="445"/>
              </a:spcBef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-&gt; last output from decoder</a:t>
            </a:r>
          </a:p>
          <a:p>
            <a:pPr marL="610362" lvl="1" indent="-203454" defTabSz="813816">
              <a:spcBef>
                <a:spcPts val="445"/>
              </a:spcBef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and V -&gt; outputs from encoder</a:t>
            </a:r>
          </a:p>
          <a:p>
            <a:pPr marL="610362" lvl="1" indent="-203454" defTabSz="813816">
              <a:spcBef>
                <a:spcPts val="445"/>
              </a:spcBef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Purpose: focus on appropriate place in the input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ECE15-2545-693C-7CC2-82675DA45165}"/>
              </a:ext>
            </a:extLst>
          </p:cNvPr>
          <p:cNvSpPr txBox="1"/>
          <p:nvPr/>
        </p:nvSpPr>
        <p:spPr>
          <a:xfrm>
            <a:off x="1167080" y="4351836"/>
            <a:ext cx="8737655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181" indent="-305181" defTabSz="4069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Encoding: Provide relative location info</a:t>
            </a:r>
            <a:endParaRPr lang="en-US" sz="2400"/>
          </a:p>
        </p:txBody>
      </p:sp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1E1C095B-BF13-5300-B562-7C5C4EC0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66" y="1737360"/>
            <a:ext cx="3117008" cy="4535424"/>
          </a:xfrm>
          <a:prstGeom prst="rect">
            <a:avLst/>
          </a:prstGeom>
        </p:spPr>
      </p:pic>
      <p:pic>
        <p:nvPicPr>
          <p:cNvPr id="7" name="Picture 6" descr="A picture containing text, font, white, calligraphy&#10;&#10;Description automatically generated">
            <a:extLst>
              <a:ext uri="{FF2B5EF4-FFF2-40B4-BE49-F238E27FC236}">
                <a16:creationId xmlns:a16="http://schemas.microsoft.com/office/drawing/2014/main" id="{ADCFECDF-F22A-2BD8-39E6-036F0B394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82" y="4765055"/>
            <a:ext cx="4280004" cy="10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5E370-1BC0-9DDD-110C-1502E61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LoRA (Low-Rank Adaptation)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2B8E-4214-CD0C-C523-ABBB7B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/>
              <a:t>Low-rank transformation: </a:t>
            </a:r>
          </a:p>
          <a:p>
            <a:pPr lvl="1"/>
            <a:r>
              <a:rPr lang="en-US" sz="1800"/>
              <a:t>Approximate high-dimensional matrix </a:t>
            </a:r>
            <a:r>
              <a:rPr lang="en-US" altLang="zh-CN" sz="1800"/>
              <a:t>using low dimensional representation</a:t>
            </a:r>
            <a:endParaRPr lang="en-US" sz="1800"/>
          </a:p>
          <a:p>
            <a:r>
              <a:rPr lang="en-US" sz="1800"/>
              <a:t>Purpose: Increase fine tuning efficiency</a:t>
            </a:r>
          </a:p>
          <a:p>
            <a:r>
              <a:rPr lang="en-US" sz="1800"/>
              <a:t>Low intrinsic dimension</a:t>
            </a:r>
          </a:p>
          <a:p>
            <a:r>
              <a:rPr lang="en-US" sz="1800"/>
              <a:t>Key idea:</a:t>
            </a:r>
          </a:p>
          <a:p>
            <a:pPr lvl="1"/>
            <a:r>
              <a:rPr lang="en-US" sz="1800"/>
              <a:t>Decompose weight update matrix into two smaller (A and B on the right)</a:t>
            </a:r>
          </a:p>
          <a:p>
            <a:pPr lvl="1"/>
            <a:r>
              <a:rPr lang="en-US" sz="1800"/>
              <a:t>Train matrix A and B only</a:t>
            </a:r>
          </a:p>
        </p:txBody>
      </p:sp>
      <p:pic>
        <p:nvPicPr>
          <p:cNvPr id="5" name="Picture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5B803464-E504-655F-EF6F-3057F816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34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6C072-8FEB-3B85-C675-3C210739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 err="1"/>
              <a:t>LoRA</a:t>
            </a:r>
            <a:r>
              <a:rPr lang="en-US" sz="3200" dirty="0"/>
              <a:t> Applications and Issues (On week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650F-C1B9-399C-D3AA-955A3FE5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900" dirty="0"/>
              <a:t>Using </a:t>
            </a:r>
            <a:r>
              <a:rPr lang="en-US" sz="1900" dirty="0" err="1"/>
              <a:t>LoRA</a:t>
            </a:r>
            <a:r>
              <a:rPr lang="en-US" sz="1900" dirty="0"/>
              <a:t> to fine-tune ChatGLM-6B</a:t>
            </a:r>
          </a:p>
          <a:p>
            <a:r>
              <a:rPr lang="en-US" sz="1900" dirty="0"/>
              <a:t>Issues:</a:t>
            </a:r>
          </a:p>
          <a:p>
            <a:pPr lvl="1"/>
            <a:r>
              <a:rPr lang="en-US" sz="1900" dirty="0"/>
              <a:t>GPU usage (solved by using Hugging Face’s Accelerate)</a:t>
            </a:r>
          </a:p>
          <a:p>
            <a:pPr lvl="1"/>
            <a:r>
              <a:rPr lang="en-US" sz="1900" dirty="0"/>
              <a:t>Prompting (not solved yet)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BF70EFE-D87F-FEA5-0D50-F5EC1CD5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773352"/>
            <a:ext cx="11164824" cy="34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403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Office Theme</vt:lpstr>
      <vt:lpstr>Intern Weekly Report Summary</vt:lpstr>
      <vt:lpstr>General goals (not all)</vt:lpstr>
      <vt:lpstr>Week 1 &amp; 2</vt:lpstr>
      <vt:lpstr>Transformer: Why not RNN?</vt:lpstr>
      <vt:lpstr>Transformer: Structure</vt:lpstr>
      <vt:lpstr>Transformer: Encoder and Decoder in Detail</vt:lpstr>
      <vt:lpstr>Transformer: Continue…</vt:lpstr>
      <vt:lpstr>LoRA (Low-Rank Adaptation)</vt:lpstr>
      <vt:lpstr>LoRA Applications and Issues (On week 2)</vt:lpstr>
      <vt:lpstr>Flash Attention (Roughly)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Weekly Report Summary</dc:title>
  <dc:creator>Yixiao Zeng</dc:creator>
  <cp:lastModifiedBy>Yixiao Zeng</cp:lastModifiedBy>
  <cp:revision>4</cp:revision>
  <dcterms:created xsi:type="dcterms:W3CDTF">2023-09-15T09:51:43Z</dcterms:created>
  <dcterms:modified xsi:type="dcterms:W3CDTF">2023-09-15T10:21:12Z</dcterms:modified>
</cp:coreProperties>
</file>