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8" r:id="rId5"/>
  </p:sldIdLst>
  <p:sldSz cx="12153900" cy="6832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7F3F4"/>
          </a:solidFill>
        </a:fill>
      </a:tcStyle>
    </a:wholeTbl>
    <a:band2H>
      <a:tcTxStyle/>
      <a:tcStyle>
        <a:tcBdr/>
        <a:fill>
          <a:solidFill>
            <a:srgbClr val="F3F9F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88"/>
    <p:restoredTop sz="94651"/>
  </p:normalViewPr>
  <p:slideViewPr>
    <p:cSldViewPr snapToGrid="0" snapToObjects="1">
      <p:cViewPr varScale="1">
        <p:scale>
          <a:sx n="71" d="100"/>
          <a:sy n="71" d="100"/>
        </p:scale>
        <p:origin x="1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.jpeg" descr="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0250" cy="6840538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jpeg" descr="image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2160250" cy="684053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607694" y="91733"/>
            <a:ext cx="10938511" cy="150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7694" y="1594273"/>
            <a:ext cx="10938511" cy="5238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74384" y="6148658"/>
            <a:ext cx="2835911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9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461962" marR="0" indent="-461962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»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1065856" marR="0" indent="-44831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648916" marR="0" indent="-413841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2343091" marR="0" indent="-49047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–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205868" marR="0" indent="-73571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»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663067" marR="0" indent="-73571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4120267" marR="0" indent="-73571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4577467" marR="0" indent="-73571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5034667" marR="0" indent="-735717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Tx/>
        <a:buChar char=""/>
        <a:tabLst/>
        <a:defRPr sz="43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woole客户端…"/>
          <p:cNvSpPr txBox="1"/>
          <p:nvPr/>
        </p:nvSpPr>
        <p:spPr>
          <a:xfrm>
            <a:off x="1184275" y="1836737"/>
            <a:ext cx="9825038" cy="3233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1755" tIns="61755" rIns="61755" bIns="61755">
            <a:spAutoFit/>
          </a:bodyPr>
          <a:lstStyle/>
          <a:p>
            <a:pPr algn="ctr" defTabSz="1235075">
              <a:spcBef>
                <a:spcPts val="4800"/>
              </a:spcBef>
              <a:defRPr sz="8100" b="1">
                <a:solidFill>
                  <a:srgbClr val="FFFFFF"/>
                </a:solidFill>
              </a:defRPr>
            </a:pPr>
            <a:r>
              <a:rPr dirty="0"/>
              <a:t>Swoole</a:t>
            </a:r>
            <a:r>
              <a:rPr b="0" dirty="0">
                <a:latin typeface="宋体"/>
                <a:ea typeface="宋体"/>
                <a:cs typeface="宋体"/>
                <a:sym typeface="宋体"/>
              </a:rPr>
              <a:t>客户端</a:t>
            </a:r>
          </a:p>
          <a:p>
            <a:pPr algn="ctr" defTabSz="1235075">
              <a:spcBef>
                <a:spcPts val="4800"/>
              </a:spcBef>
              <a:defRPr sz="8100" b="1">
                <a:solidFill>
                  <a:srgbClr val="FFFFFF"/>
                </a:solidFill>
              </a:defRPr>
            </a:pPr>
            <a:r>
              <a:rPr lang="zh-CN" altLang="en-US" dirty="0">
                <a:latin typeface="宋体"/>
                <a:ea typeface="宋体"/>
                <a:cs typeface="宋体"/>
                <a:sym typeface="宋体"/>
              </a:rPr>
              <a:t>长连接与并行</a:t>
            </a:r>
            <a:endParaRPr b="0" dirty="0">
              <a:latin typeface="宋体"/>
              <a:ea typeface="宋体"/>
              <a:cs typeface="宋体"/>
              <a:sym typeface="宋体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基本概念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核心要点</a:t>
            </a:r>
            <a:endParaRPr dirty="0"/>
          </a:p>
        </p:txBody>
      </p:sp>
      <p:sp>
        <p:nvSpPr>
          <p:cNvPr id="39" name="Swoole\Client…"/>
          <p:cNvSpPr txBox="1"/>
          <p:nvPr/>
        </p:nvSpPr>
        <p:spPr>
          <a:xfrm>
            <a:off x="728662" y="1403350"/>
            <a:ext cx="10895013" cy="501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 dirty="0"/>
              <a:t>建立 </a:t>
            </a:r>
            <a:r>
              <a:rPr lang="en-US" altLang="zh-CN" dirty="0"/>
              <a:t>TCP</a:t>
            </a:r>
            <a:r>
              <a:rPr lang="zh-CN" altLang="en-US" dirty="0"/>
              <a:t> 长连接</a:t>
            </a: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$client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Swoole\Client(SWOOLE_SOCK_TCP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zh-CN" altLang="en-US" dirty="0"/>
              <a:t> </a:t>
            </a:r>
            <a:r>
              <a:rPr lang="en-US" altLang="zh-CN" dirty="0"/>
              <a:t>SWOOLE_KEEP)</a:t>
            </a:r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dirty="0"/>
              <a:t>启用</a:t>
            </a:r>
            <a:r>
              <a:rPr lang="zh-CN" altLang="en-US" dirty="0"/>
              <a:t> </a:t>
            </a:r>
            <a:r>
              <a:rPr lang="en-US" altLang="zh-CN" dirty="0"/>
              <a:t>SWOOLE_KEEP</a:t>
            </a:r>
            <a:r>
              <a:rPr lang="zh-CN" altLang="en-US" dirty="0"/>
              <a:t> 选项后，一个请求结束不会关闭 </a:t>
            </a:r>
            <a:r>
              <a:rPr lang="en-US" altLang="zh-CN" dirty="0"/>
              <a:t>socket</a:t>
            </a:r>
            <a:r>
              <a:rPr lang="zh-CN" altLang="en-US" dirty="0"/>
              <a:t>，下一次再进行 </a:t>
            </a:r>
            <a:r>
              <a:rPr lang="en-US" altLang="zh-CN" dirty="0"/>
              <a:t>connect</a:t>
            </a:r>
            <a:r>
              <a:rPr lang="zh-CN" altLang="en-US" dirty="0"/>
              <a:t> 时会自动复用上次创建的连接，如果连接已被关闭，那么 </a:t>
            </a:r>
            <a:r>
              <a:rPr lang="en-US" altLang="zh-CN" dirty="0"/>
              <a:t>connect</a:t>
            </a:r>
            <a:r>
              <a:rPr lang="zh-CN" altLang="en-US" dirty="0"/>
              <a:t> 会创建新的连接。</a:t>
            </a:r>
            <a:endParaRPr lang="en-US" altLang="zh-CN"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TCP</a:t>
            </a:r>
            <a:r>
              <a:rPr lang="zh-CN" altLang="en-US" dirty="0"/>
              <a:t> 长连接可以减少 </a:t>
            </a:r>
            <a:r>
              <a:rPr lang="en-US" altLang="zh-CN" dirty="0"/>
              <a:t>connect/close</a:t>
            </a:r>
            <a:r>
              <a:rPr lang="zh-CN" altLang="en-US" dirty="0"/>
              <a:t> 带来的额外 </a:t>
            </a:r>
            <a:r>
              <a:rPr lang="en-US" altLang="zh-CN" dirty="0"/>
              <a:t>IO</a:t>
            </a:r>
            <a:r>
              <a:rPr lang="zh-CN" altLang="en-US" dirty="0"/>
              <a:t> 消耗，降低服务器端 </a:t>
            </a:r>
            <a:r>
              <a:rPr lang="en-US" altLang="zh-CN" dirty="0"/>
              <a:t>connect/close</a:t>
            </a:r>
            <a:r>
              <a:rPr lang="zh-CN" altLang="en-US" dirty="0"/>
              <a:t> 次数</a:t>
            </a:r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基本概念"/>
          <p:cNvSpPr txBox="1">
            <a:spLocks noGrp="1"/>
          </p:cNvSpPr>
          <p:nvPr>
            <p:ph type="title" idx="4294967295"/>
          </p:nvPr>
        </p:nvSpPr>
        <p:spPr>
          <a:xfrm>
            <a:off x="341312" y="107950"/>
            <a:ext cx="5251451" cy="631825"/>
          </a:xfrm>
          <a:prstGeom prst="rect">
            <a:avLst/>
          </a:prstGeom>
          <a:solidFill>
            <a:srgbClr val="FFFFFF"/>
          </a:solidFill>
        </p:spPr>
        <p:txBody>
          <a:bodyPr lIns="61141" tIns="61141" rIns="61141" bIns="61141" anchor="t">
            <a:normAutofit/>
          </a:bodyPr>
          <a:lstStyle>
            <a:lvl1pPr algn="l" defTabSz="749808">
              <a:defRPr sz="2952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核心要点</a:t>
            </a:r>
            <a:endParaRPr dirty="0"/>
          </a:p>
        </p:txBody>
      </p:sp>
      <p:sp>
        <p:nvSpPr>
          <p:cNvPr id="42" name="Swoole\Async\Client…"/>
          <p:cNvSpPr txBox="1"/>
          <p:nvPr/>
        </p:nvSpPr>
        <p:spPr>
          <a:xfrm>
            <a:off x="728662" y="1403350"/>
            <a:ext cx="10895013" cy="5013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defTabSz="700087">
              <a:lnSpc>
                <a:spcPct val="150000"/>
              </a:lnSpc>
              <a:defRPr sz="2400">
                <a:solidFill>
                  <a:srgbClr val="FF0000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Client</a:t>
            </a:r>
            <a:r>
              <a:rPr lang="zh-CN" altLang="en-US" dirty="0"/>
              <a:t> 并行处理</a:t>
            </a: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Swoole\Client</a:t>
            </a:r>
            <a:r>
              <a:rPr lang="zh-CN" altLang="en-US" dirty="0"/>
              <a:t> 的并行处理中用了 </a:t>
            </a:r>
            <a:r>
              <a:rPr lang="en-US" altLang="zh-CN" dirty="0"/>
              <a:t>select</a:t>
            </a:r>
            <a:r>
              <a:rPr lang="zh-CN" altLang="en-US" dirty="0"/>
              <a:t> 来做 </a:t>
            </a:r>
            <a:r>
              <a:rPr lang="en-US" altLang="zh-CN" dirty="0"/>
              <a:t>IO</a:t>
            </a:r>
            <a:r>
              <a:rPr lang="zh-CN" altLang="en-US" dirty="0"/>
              <a:t> 事件循环。</a:t>
            </a:r>
            <a:endParaRPr lang="en-US" altLang="zh-CN"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endParaRPr lang="en-US"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swoole_client_select(array</a:t>
            </a:r>
            <a:r>
              <a:rPr lang="zh-CN" altLang="en-US" dirty="0"/>
              <a:t> </a:t>
            </a:r>
            <a:r>
              <a:rPr lang="en-US" altLang="zh-CN" dirty="0"/>
              <a:t>&amp;$read,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&amp;$write,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  <a:r>
              <a:rPr lang="zh-CN" altLang="en-US" dirty="0"/>
              <a:t> </a:t>
            </a:r>
            <a:r>
              <a:rPr lang="en-US" altLang="zh-CN" dirty="0"/>
              <a:t>&amp;$error,</a:t>
            </a:r>
            <a:r>
              <a:rPr lang="zh-CN" altLang="en-US" dirty="0"/>
              <a:t> </a:t>
            </a:r>
            <a:r>
              <a:rPr lang="en-US" altLang="zh-CN" dirty="0"/>
              <a:t>float</a:t>
            </a:r>
            <a:r>
              <a:rPr lang="zh-CN" altLang="en-US" dirty="0"/>
              <a:t> </a:t>
            </a:r>
            <a:r>
              <a:rPr lang="en-US" altLang="zh-CN" dirty="0"/>
              <a:t>$timeout);</a:t>
            </a:r>
            <a:endParaRPr lang="en-US" dirty="0"/>
          </a:p>
          <a:p>
            <a:pPr defTabSz="700087">
              <a:lnSpc>
                <a:spcPct val="150000"/>
              </a:lnSpc>
              <a:defRPr sz="24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en-US" altLang="zh-CN" dirty="0"/>
              <a:t>$read,</a:t>
            </a:r>
            <a:r>
              <a:rPr lang="zh-CN" altLang="en-US" dirty="0"/>
              <a:t> </a:t>
            </a:r>
            <a:r>
              <a:rPr lang="en-US" altLang="zh-CN" dirty="0"/>
              <a:t>$write,</a:t>
            </a:r>
            <a:r>
              <a:rPr lang="zh-CN" altLang="en-US" dirty="0"/>
              <a:t> </a:t>
            </a:r>
            <a:r>
              <a:rPr lang="en-US" altLang="zh-CN" dirty="0"/>
              <a:t>$error</a:t>
            </a:r>
            <a:r>
              <a:rPr lang="zh-CN" altLang="en-US" dirty="0"/>
              <a:t> 分别是可读、可写、错误的文件描述符；是数组变量的引用，元素必须是 </a:t>
            </a:r>
            <a:r>
              <a:rPr lang="en-US" altLang="zh-CN" dirty="0"/>
              <a:t>Swoole\Client</a:t>
            </a:r>
            <a:r>
              <a:rPr lang="zh-CN" altLang="en-US" dirty="0"/>
              <a:t> 对象。此方法基于 </a:t>
            </a:r>
            <a:r>
              <a:rPr lang="en-US" altLang="zh-CN" dirty="0"/>
              <a:t>select</a:t>
            </a:r>
            <a:r>
              <a:rPr lang="zh-CN" altLang="en-US" dirty="0"/>
              <a:t> 系统调用，最大支持 </a:t>
            </a:r>
            <a:r>
              <a:rPr lang="en-US" altLang="zh-CN" dirty="0"/>
              <a:t>1024</a:t>
            </a:r>
            <a:r>
              <a:rPr lang="zh-CN" altLang="en-US" dirty="0"/>
              <a:t> 个 </a:t>
            </a:r>
            <a:r>
              <a:rPr lang="en-US" altLang="zh-CN" dirty="0"/>
              <a:t>socket</a:t>
            </a:r>
            <a:r>
              <a:rPr lang="zh-CN" altLang="en-US" dirty="0"/>
              <a:t>。</a:t>
            </a:r>
            <a:r>
              <a:rPr lang="en-US" altLang="zh-CN" dirty="0"/>
              <a:t>$timeout</a:t>
            </a:r>
            <a:r>
              <a:rPr lang="zh-CN" altLang="en-US" dirty="0"/>
              <a:t> 是 </a:t>
            </a:r>
            <a:r>
              <a:rPr lang="en-US" altLang="zh-CN" dirty="0"/>
              <a:t>select</a:t>
            </a:r>
            <a:r>
              <a:rPr lang="zh-CN" altLang="en-US" dirty="0"/>
              <a:t> 系统调用的超时时间，单位秒。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云知梦，只为有梦想的人"/>
          <p:cNvSpPr txBox="1"/>
          <p:nvPr/>
        </p:nvSpPr>
        <p:spPr>
          <a:xfrm>
            <a:off x="728662" y="2768600"/>
            <a:ext cx="10507664" cy="1232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1755" tIns="61755" rIns="61755" bIns="61755">
            <a:spAutoFit/>
          </a:bodyPr>
          <a:lstStyle>
            <a:lvl1pPr defTabSz="1235075">
              <a:spcBef>
                <a:spcPts val="4300"/>
              </a:spcBef>
              <a:defRPr sz="7200">
                <a:solidFill>
                  <a:srgbClr val="FFFFFF"/>
                </a:solidFill>
                <a:latin typeface="宋体"/>
                <a:ea typeface="宋体"/>
                <a:cs typeface="宋体"/>
                <a:sym typeface="宋体"/>
              </a:defRPr>
            </a:lvl1pPr>
          </a:lstStyle>
          <a:p>
            <a:pPr>
              <a:defRPr b="1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b="0" dirty="0">
                <a:latin typeface="宋体"/>
                <a:ea typeface="宋体"/>
                <a:cs typeface="宋体"/>
                <a:sym typeface="宋体"/>
              </a:rPr>
              <a:t>云知梦，只为有梦想的人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自定义设计方案">
  <a:themeElements>
    <a:clrScheme name="1_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自定义设计方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1_自定义设计方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_自定义设计方案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1_自定义设计方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208</Words>
  <Application>Microsoft Macintosh PowerPoint</Application>
  <PresentationFormat>自定义</PresentationFormat>
  <Paragraphs>17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1_自定义设计方案</vt:lpstr>
      <vt:lpstr>PowerPoint 演示文稿</vt:lpstr>
      <vt:lpstr>核心要点</vt:lpstr>
      <vt:lpstr>核心要点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 wei</cp:lastModifiedBy>
  <cp:revision>23</cp:revision>
  <dcterms:modified xsi:type="dcterms:W3CDTF">2019-11-03T12:25:20Z</dcterms:modified>
</cp:coreProperties>
</file>