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8FB0-31F8-40D6-9312-17AD13420AF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30E4-BC9D-4D3B-B07C-3543C8DE0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7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8FB0-31F8-40D6-9312-17AD13420AF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30E4-BC9D-4D3B-B07C-3543C8DE0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8FB0-31F8-40D6-9312-17AD13420AF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30E4-BC9D-4D3B-B07C-3543C8DE0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8FB0-31F8-40D6-9312-17AD13420AF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30E4-BC9D-4D3B-B07C-3543C8DE0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2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8FB0-31F8-40D6-9312-17AD13420AF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30E4-BC9D-4D3B-B07C-3543C8DE0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2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8FB0-31F8-40D6-9312-17AD13420AF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30E4-BC9D-4D3B-B07C-3543C8DE0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5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8FB0-31F8-40D6-9312-17AD13420AF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30E4-BC9D-4D3B-B07C-3543C8DE0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1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8FB0-31F8-40D6-9312-17AD13420AF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30E4-BC9D-4D3B-B07C-3543C8DE0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8FB0-31F8-40D6-9312-17AD13420AF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30E4-BC9D-4D3B-B07C-3543C8DE0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1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8FB0-31F8-40D6-9312-17AD13420AF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30E4-BC9D-4D3B-B07C-3543C8DE0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8FB0-31F8-40D6-9312-17AD13420AF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30E4-BC9D-4D3B-B07C-3543C8DE0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FB0-31F8-40D6-9312-17AD13420AF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30E4-BC9D-4D3B-B07C-3543C8DE0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lunk.apps.dsca.mil/en-US/manager/dsca_app_dsams/saved/searches?app=dsca_app_dsams&amp;count=10&amp;offset=0&amp;itemType=&amp;owner=matthew.r.chiste.ctr@mail.mi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hyperlink" Target="mailto:xiaoming.zhen.ctr@mail,mil" TargetMode="Externa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26" y="0"/>
            <a:ext cx="5918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1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670" y="0"/>
            <a:ext cx="7060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5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16684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[6/24 11:46 AM] Chiste, Matthew R CTR DSCA OBO IMT TS (USA)so I can add that alias to the alert, but if you'd rather use individual names or self-manage, it can be done with a comma-separated list here: </a:t>
            </a:r>
            <a:r>
              <a:rPr lang="en-US" b="0" i="0" dirty="0">
                <a:effectLst/>
                <a:latin typeface="Segoe UI" panose="020B0502040204020203" pitchFamily="34" charset="0"/>
                <a:hlinkClick r:id="rId2" tooltip="https://splunk.apps.dsca.mil/en-us/manager/dsca_app_dsams/saved/searches?app=dsca_app_dsams&amp;count=10&amp;offset=0&amp;itemtype=&amp;owner=matthew.r.chiste.ctr%40mail.mil"/>
              </a:rPr>
              <a:t>https://splunk.apps.dsca.mil/en-US/manager/dsca_app_dsams/saved/searches?app=dsca_app_dsams&amp;count=10&amp;offset=0&amp;itemType=&amp;owner=matthew.r.chiste.ctr%40mail.mil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​</a:t>
            </a: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[6/24 11:50 AM] Chiste, Matthew R CTR DSCA OBO IMT TS (USA)OK I've updated the alert notification, and I also updated the text that will show up in the email so that users have a link to self-manage or email to request access.  I think with this I'll close out the ticket, but of course don't hesitate to reach out if you need other assistance!</a:t>
            </a:r>
          </a:p>
        </p:txBody>
      </p:sp>
    </p:spTree>
    <p:extLst>
      <p:ext uri="{BB962C8B-B14F-4D97-AF65-F5344CB8AC3E}">
        <p14:creationId xmlns:p14="http://schemas.microsoft.com/office/powerpoint/2010/main" val="268179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6686" y="542843"/>
            <a:ext cx="1069425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source="*</a:t>
            </a:r>
            <a:r>
              <a:rPr lang="en-US" sz="1400" dirty="0" err="1"/>
              <a:t>dsams</a:t>
            </a:r>
            <a:r>
              <a:rPr lang="en-US" sz="1400" dirty="0"/>
              <a:t>-web-proxy*"            status=40* OR status=50*</a:t>
            </a:r>
          </a:p>
          <a:p>
            <a:r>
              <a:rPr lang="en-US" sz="1400" dirty="0"/>
              <a:t>source="*</a:t>
            </a:r>
            <a:r>
              <a:rPr lang="en-US" sz="1400" dirty="0" err="1"/>
              <a:t>dsams</a:t>
            </a:r>
            <a:r>
              <a:rPr lang="en-US" sz="1400" dirty="0"/>
              <a:t>-web-dev-proxy*"        NOT (error OR fail)</a:t>
            </a:r>
          </a:p>
          <a:p>
            <a:r>
              <a:rPr lang="en-US" sz="1400" dirty="0" err="1"/>
              <a:t>sourcetype</a:t>
            </a:r>
            <a:r>
              <a:rPr lang="en-US" sz="1400" dirty="0"/>
              <a:t>="</a:t>
            </a:r>
            <a:r>
              <a:rPr lang="en-US" sz="1400" dirty="0" err="1"/>
              <a:t>kube:container:dsams-app</a:t>
            </a:r>
            <a:r>
              <a:rPr lang="en-US" sz="1400" dirty="0"/>
              <a:t>" </a:t>
            </a:r>
            <a:r>
              <a:rPr lang="en-US" sz="1400" dirty="0" err="1"/>
              <a:t>xiaoming</a:t>
            </a:r>
            <a:endParaRPr lang="en-US" sz="1400" dirty="0"/>
          </a:p>
          <a:p>
            <a:r>
              <a:rPr lang="en-US" sz="1400" dirty="0" err="1"/>
              <a:t>sourcetype</a:t>
            </a:r>
            <a:r>
              <a:rPr lang="en-US" sz="1400" dirty="0"/>
              <a:t>="</a:t>
            </a:r>
            <a:r>
              <a:rPr lang="en-US" sz="1400" dirty="0" err="1"/>
              <a:t>kube:container:dsams-app-dev</a:t>
            </a:r>
            <a:r>
              <a:rPr lang="en-US" sz="1400" dirty="0"/>
              <a:t>" exceeded simultaneous</a:t>
            </a:r>
          </a:p>
          <a:p>
            <a:r>
              <a:rPr lang="en-US" sz="1400" dirty="0" err="1"/>
              <a:t>sourcetype</a:t>
            </a:r>
            <a:r>
              <a:rPr lang="en-US" sz="1400" dirty="0"/>
              <a:t>="</a:t>
            </a:r>
            <a:r>
              <a:rPr lang="en-US" sz="1400" dirty="0" err="1"/>
              <a:t>kube:container:dsams-app-dev</a:t>
            </a:r>
            <a:r>
              <a:rPr lang="en-US" sz="1400" dirty="0"/>
              <a:t>" 32458 ERROR</a:t>
            </a:r>
          </a:p>
          <a:p>
            <a:r>
              <a:rPr lang="en-US" sz="1400" dirty="0" err="1"/>
              <a:t>kube:container:dsams-web</a:t>
            </a:r>
            <a:endParaRPr lang="en-US" sz="1400" dirty="0"/>
          </a:p>
          <a:p>
            <a:r>
              <a:rPr lang="en-US" sz="1400" dirty="0" err="1"/>
              <a:t>kube:container:dsams-web-dev</a:t>
            </a:r>
            <a:r>
              <a:rPr lang="en-US" sz="1400" dirty="0"/>
              <a:t>	370	0.051%	</a:t>
            </a:r>
          </a:p>
          <a:p>
            <a:r>
              <a:rPr lang="en-US" sz="1400" dirty="0" err="1"/>
              <a:t>sourcetype</a:t>
            </a:r>
            <a:r>
              <a:rPr lang="en-US" sz="1400" dirty="0"/>
              <a:t>="</a:t>
            </a:r>
            <a:r>
              <a:rPr lang="en-US" sz="1400" dirty="0" err="1"/>
              <a:t>kube:container:dsams-app-dev</a:t>
            </a:r>
            <a:r>
              <a:rPr lang="en-US" sz="1400" dirty="0"/>
              <a:t>" PIV </a:t>
            </a:r>
            <a:r>
              <a:rPr lang="en-US" sz="1400" dirty="0" err="1"/>
              <a:t>Login:CHERYL</a:t>
            </a:r>
            <a:endParaRPr lang="en-US" sz="1400" dirty="0"/>
          </a:p>
          <a:p>
            <a:r>
              <a:rPr lang="en-US" sz="1400" dirty="0" err="1"/>
              <a:t>sourcetype</a:t>
            </a:r>
            <a:r>
              <a:rPr lang="en-US" sz="1400" dirty="0"/>
              <a:t>="</a:t>
            </a:r>
            <a:r>
              <a:rPr lang="en-US" sz="1400" dirty="0" err="1"/>
              <a:t>kube:container:dsams-app-dev</a:t>
            </a:r>
            <a:r>
              <a:rPr lang="en-US" sz="1400" dirty="0"/>
              <a:t>" "ERROR </a:t>
            </a:r>
            <a:r>
              <a:rPr lang="en-US" sz="1400" dirty="0" err="1"/>
              <a:t>mil.dsca.dsams</a:t>
            </a:r>
            <a:r>
              <a:rPr lang="en-US" sz="1400" dirty="0"/>
              <a:t>" </a:t>
            </a:r>
            <a:r>
              <a:rPr lang="en-US" sz="1400" dirty="0" err="1"/>
              <a:t>getFundingParameterSet</a:t>
            </a:r>
            <a:r>
              <a:rPr lang="en-US" sz="1400" dirty="0"/>
              <a:t>(11281) | stats count by error | head 10</a:t>
            </a:r>
          </a:p>
          <a:p>
            <a:r>
              <a:rPr lang="en-US" sz="1400" dirty="0" err="1"/>
              <a:t>sourcetype</a:t>
            </a:r>
            <a:r>
              <a:rPr lang="en-US" sz="1400" dirty="0"/>
              <a:t>="</a:t>
            </a:r>
            <a:r>
              <a:rPr lang="en-US" sz="1400" dirty="0" err="1"/>
              <a:t>kube:container:dsams-app-dev</a:t>
            </a:r>
            <a:r>
              <a:rPr lang="en-US" sz="1400" dirty="0"/>
              <a:t>" "This data is already locked" OR  "by user  Cheryl Cote" "This data is already locked" | append [search "by user  Cheryl Cote"]</a:t>
            </a:r>
          </a:p>
          <a:p>
            <a:r>
              <a:rPr lang="en-US" sz="1400" dirty="0" err="1"/>
              <a:t>sourcetype</a:t>
            </a:r>
            <a:r>
              <a:rPr lang="en-US" sz="1400" dirty="0"/>
              <a:t>="</a:t>
            </a:r>
            <a:r>
              <a:rPr lang="en-US" sz="1400" dirty="0" err="1"/>
              <a:t>kube:container:dsams-app-dev</a:t>
            </a:r>
            <a:r>
              <a:rPr lang="en-US" sz="1400" dirty="0"/>
              <a:t>" ### ### PIV </a:t>
            </a:r>
            <a:r>
              <a:rPr lang="en-US" sz="1400" dirty="0" err="1"/>
              <a:t>Login:XIAOMING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View results in </a:t>
            </a:r>
            <a:r>
              <a:rPr lang="en-US" sz="1400" dirty="0" err="1"/>
              <a:t>Splunk</a:t>
            </a:r>
            <a:r>
              <a:rPr lang="en-US" sz="1400" dirty="0"/>
              <a:t>/Click on the Exception/View Events/Expend the Exception/Event Actions/Show </a:t>
            </a:r>
            <a:r>
              <a:rPr lang="en-US" sz="1400" dirty="0" err="1"/>
              <a:t>Souce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698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3228" y="2008094"/>
            <a:ext cx="2218183" cy="1776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786952" y="2563454"/>
            <a:ext cx="949399" cy="1268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1416" y="2008094"/>
            <a:ext cx="2378659" cy="2511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68961" y="1661730"/>
            <a:ext cx="2086255" cy="272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Children Component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1653" y="1661730"/>
            <a:ext cx="2086255" cy="272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Parent (Edit Slider)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2859" y="2265581"/>
            <a:ext cx="1952029" cy="849504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accent3"/>
              </a:solidFill>
            </a:endParaRPr>
          </a:p>
          <a:p>
            <a:pPr algn="ctr"/>
            <a:r>
              <a:rPr lang="en-US" sz="1200" dirty="0" err="1">
                <a:solidFill>
                  <a:schemeClr val="accent3"/>
                </a:solidFill>
              </a:rPr>
              <a:t>onToggleEdit</a:t>
            </a:r>
            <a:r>
              <a:rPr lang="en-US" sz="1200" dirty="0">
                <a:solidFill>
                  <a:schemeClr val="accent3"/>
                </a:solidFill>
              </a:rPr>
              <a:t> ()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accent3"/>
                </a:solidFill>
              </a:rPr>
              <a:t>getEditableAccess</a:t>
            </a:r>
            <a:r>
              <a:rPr lang="en-US" sz="1200" dirty="0">
                <a:solidFill>
                  <a:schemeClr val="accent3"/>
                </a:solidFill>
              </a:rPr>
              <a:t>()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6304" y="2230945"/>
            <a:ext cx="1952029" cy="84950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accent3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onToggleEdit</a:t>
            </a:r>
            <a:r>
              <a:rPr lang="en-US" sz="1200" dirty="0">
                <a:solidFill>
                  <a:schemeClr val="tx1"/>
                </a:solidFill>
              </a:rPr>
              <a:t> ()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getEditableAccess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2859" y="3421344"/>
            <a:ext cx="20003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methods()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26685" y="1933802"/>
            <a:ext cx="5303011" cy="441887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onToggleEdit</a:t>
            </a:r>
            <a:r>
              <a:rPr lang="en-US" sz="1000" dirty="0">
                <a:solidFill>
                  <a:schemeClr val="tx1"/>
                </a:solidFill>
              </a:rPr>
              <a:t>(event: any)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if (</a:t>
            </a:r>
            <a:r>
              <a:rPr lang="en-US" sz="1000" dirty="0" err="1">
                <a:solidFill>
                  <a:schemeClr val="tx1"/>
                </a:solidFill>
              </a:rPr>
              <a:t>event.checked</a:t>
            </a:r>
            <a:r>
              <a:rPr lang="en-US" sz="1000" dirty="0">
                <a:solidFill>
                  <a:schemeClr val="tx1"/>
                </a:solidFill>
              </a:rPr>
              <a:t>) {                                 &lt;-- #0. more condition   if (</a:t>
            </a:r>
            <a:r>
              <a:rPr lang="en-US" sz="1000" dirty="0" err="1">
                <a:solidFill>
                  <a:schemeClr val="tx1"/>
                </a:solidFill>
              </a:rPr>
              <a:t>this.closeIn</a:t>
            </a:r>
            <a:r>
              <a:rPr lang="en-US" sz="1000" dirty="0">
                <a:solidFill>
                  <a:schemeClr val="tx1"/>
                </a:solidFill>
              </a:rPr>
              <a:t> == "1")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dirty="0" err="1">
                <a:solidFill>
                  <a:schemeClr val="tx1"/>
                </a:solidFill>
              </a:rPr>
              <a:t>this.isEditable</a:t>
            </a:r>
            <a:r>
              <a:rPr lang="en-US" sz="1000" dirty="0">
                <a:solidFill>
                  <a:schemeClr val="tx1"/>
                </a:solidFill>
              </a:rPr>
              <a:t> = true;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dirty="0" err="1">
                <a:solidFill>
                  <a:schemeClr val="tx1"/>
                </a:solidFill>
              </a:rPr>
              <a:t>this.setLock</a:t>
            </a:r>
            <a:r>
              <a:rPr lang="en-US" sz="1000" dirty="0">
                <a:solidFill>
                  <a:schemeClr val="tx1"/>
                </a:solidFill>
              </a:rPr>
              <a:t>();                                       &lt;-- #1. </a:t>
            </a:r>
            <a:r>
              <a:rPr lang="en-US" sz="1000" dirty="0" err="1">
                <a:solidFill>
                  <a:schemeClr val="tx1"/>
                </a:solidFill>
              </a:rPr>
              <a:t>setLock</a:t>
            </a:r>
            <a:r>
              <a:rPr lang="en-US" sz="1000" dirty="0">
                <a:solidFill>
                  <a:schemeClr val="tx1"/>
                </a:solidFill>
              </a:rPr>
              <a:t>() no need from legacy/but for non legacy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} else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</a:t>
            </a:r>
            <a:r>
              <a:rPr lang="en-US" sz="1000" dirty="0" err="1">
                <a:solidFill>
                  <a:schemeClr val="tx1"/>
                </a:solidFill>
              </a:rPr>
              <a:t>checkValuesChanged</a:t>
            </a:r>
            <a:r>
              <a:rPr lang="en-US" sz="1000" dirty="0">
                <a:solidFill>
                  <a:schemeClr val="tx1"/>
                </a:solidFill>
              </a:rPr>
              <a:t>()                       &lt;-- #2. check changes()  reactive form  new/del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		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if (result == 0) { // canceled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</a:t>
            </a:r>
            <a:r>
              <a:rPr lang="en-US" sz="1000" dirty="0" err="1">
                <a:solidFill>
                  <a:schemeClr val="tx1"/>
                </a:solidFill>
              </a:rPr>
              <a:t>this.isEditable</a:t>
            </a:r>
            <a:r>
              <a:rPr lang="en-US" sz="1000" dirty="0">
                <a:solidFill>
                  <a:schemeClr val="tx1"/>
                </a:solidFill>
              </a:rPr>
              <a:t> = false;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</a:t>
            </a:r>
            <a:r>
              <a:rPr lang="en-US" sz="1000" dirty="0" err="1">
                <a:solidFill>
                  <a:schemeClr val="tx1"/>
                </a:solidFill>
              </a:rPr>
              <a:t>this.setLock</a:t>
            </a:r>
            <a:r>
              <a:rPr lang="en-US" sz="10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if (result == 1) { // save                         &lt;-- #3. call Save()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 if (</a:t>
            </a:r>
            <a:r>
              <a:rPr lang="en-US" sz="1000" dirty="0" err="1">
                <a:solidFill>
                  <a:schemeClr val="tx1"/>
                </a:solidFill>
              </a:rPr>
              <a:t>this.saveData</a:t>
            </a:r>
            <a:r>
              <a:rPr lang="en-US" sz="10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     </a:t>
            </a:r>
            <a:r>
              <a:rPr lang="en-US" sz="1000" dirty="0" err="1">
                <a:solidFill>
                  <a:schemeClr val="tx1"/>
                </a:solidFill>
              </a:rPr>
              <a:t>this.saveData</a:t>
            </a:r>
            <a:r>
              <a:rPr lang="en-US" sz="1000" dirty="0">
                <a:solidFill>
                  <a:schemeClr val="tx1"/>
                </a:solidFill>
              </a:rPr>
              <a:t>().subscribe(data =&gt;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        </a:t>
            </a:r>
            <a:r>
              <a:rPr lang="en-US" sz="1000" dirty="0" err="1">
                <a:solidFill>
                  <a:schemeClr val="tx1"/>
                </a:solidFill>
              </a:rPr>
              <a:t>this.intSetViewMode</a:t>
            </a:r>
            <a:r>
              <a:rPr lang="en-US" sz="10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     });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  } else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      </a:t>
            </a:r>
            <a:r>
              <a:rPr lang="en-US" sz="1000" dirty="0" err="1">
                <a:solidFill>
                  <a:schemeClr val="tx1"/>
                </a:solidFill>
              </a:rPr>
              <a:t>this.intSetViewMode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if (result == 2) {  //Continue                   &lt;-- #4. reload the data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r>
              <a:rPr lang="en-US" sz="1000" dirty="0" err="1">
                <a:solidFill>
                  <a:schemeClr val="tx1"/>
                </a:solidFill>
              </a:rPr>
              <a:t>this.isEditable</a:t>
            </a:r>
            <a:r>
              <a:rPr lang="en-US" sz="1000" dirty="0">
                <a:solidFill>
                  <a:schemeClr val="tx1"/>
                </a:solidFill>
              </a:rPr>
              <a:t> = true;</a:t>
            </a:r>
          </a:p>
          <a:p>
            <a:r>
              <a:rPr lang="en-US" sz="1000" dirty="0">
                <a:solidFill>
                  <a:schemeClr val="tx1"/>
                </a:solidFill>
              </a:rPr>
              <a:t>		}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	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78333" y="2458817"/>
            <a:ext cx="513717" cy="1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5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F85459-65C8-5B14-DADD-BE76CC57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6" y="3276180"/>
            <a:ext cx="1019175" cy="400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2B9F9B-FA3F-70D9-D188-0E5E223BF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534" y="3025362"/>
            <a:ext cx="1032525" cy="9418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33C490-C1ED-BA1E-3B68-74A96AAC2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29" y="4577166"/>
            <a:ext cx="1019175" cy="40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12B6B-A45E-0442-997C-9E1FA8AE7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227" y="1873674"/>
            <a:ext cx="332000" cy="58890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C51168-3F3D-5879-E30D-9ADDDC806C38}"/>
              </a:ext>
            </a:extLst>
          </p:cNvPr>
          <p:cNvCxnSpPr>
            <a:endCxn id="3" idx="1"/>
          </p:cNvCxnSpPr>
          <p:nvPr/>
        </p:nvCxnSpPr>
        <p:spPr>
          <a:xfrm>
            <a:off x="1721775" y="3489498"/>
            <a:ext cx="1769759" cy="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D6CBC76-0F7D-3407-80A6-2AEC7593D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9913" y="4364717"/>
            <a:ext cx="1032525" cy="8764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699FA-E393-3547-6B13-902C5473DD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791" y="4354875"/>
            <a:ext cx="1032525" cy="8764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BC99BB-7C5F-2689-0840-75686AC9FF12}"/>
              </a:ext>
            </a:extLst>
          </p:cNvPr>
          <p:cNvCxnSpPr>
            <a:endCxn id="7" idx="1"/>
          </p:cNvCxnSpPr>
          <p:nvPr/>
        </p:nvCxnSpPr>
        <p:spPr>
          <a:xfrm flipV="1">
            <a:off x="1705720" y="4802966"/>
            <a:ext cx="18841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89BB13-9D6D-E890-D4FC-12BCB03B5831}"/>
              </a:ext>
            </a:extLst>
          </p:cNvPr>
          <p:cNvCxnSpPr/>
          <p:nvPr/>
        </p:nvCxnSpPr>
        <p:spPr>
          <a:xfrm flipV="1">
            <a:off x="4042068" y="4002721"/>
            <a:ext cx="1" cy="7382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C20CA0-3D27-7968-6CF5-B6717E209690}"/>
              </a:ext>
            </a:extLst>
          </p:cNvPr>
          <p:cNvCxnSpPr>
            <a:endCxn id="23" idx="0"/>
          </p:cNvCxnSpPr>
          <p:nvPr/>
        </p:nvCxnSpPr>
        <p:spPr>
          <a:xfrm>
            <a:off x="4018405" y="1879339"/>
            <a:ext cx="7542" cy="10578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343B4CE-A7AA-A6C3-1D79-97E62400875D}"/>
              </a:ext>
            </a:extLst>
          </p:cNvPr>
          <p:cNvSpPr/>
          <p:nvPr/>
        </p:nvSpPr>
        <p:spPr>
          <a:xfrm>
            <a:off x="5640227" y="2002207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DSAMS-0.1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34CA54-28E8-7878-E629-40F051444A4A}"/>
              </a:ext>
            </a:extLst>
          </p:cNvPr>
          <p:cNvCxnSpPr>
            <a:stCxn id="5" idx="3"/>
          </p:cNvCxnSpPr>
          <p:nvPr/>
        </p:nvCxnSpPr>
        <p:spPr>
          <a:xfrm>
            <a:off x="5504227" y="2168127"/>
            <a:ext cx="1096672" cy="956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30407-6795-F41D-1E62-80101328B80F}"/>
              </a:ext>
            </a:extLst>
          </p:cNvPr>
          <p:cNvCxnSpPr/>
          <p:nvPr/>
        </p:nvCxnSpPr>
        <p:spPr>
          <a:xfrm>
            <a:off x="6988768" y="2185013"/>
            <a:ext cx="1061382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7288331-87DA-550C-3824-38A577EE96E4}"/>
              </a:ext>
            </a:extLst>
          </p:cNvPr>
          <p:cNvSpPr/>
          <p:nvPr/>
        </p:nvSpPr>
        <p:spPr>
          <a:xfrm>
            <a:off x="6991156" y="2002207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DSAMS-0.1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DAEFC6-F779-60EA-F182-D5445778E932}"/>
              </a:ext>
            </a:extLst>
          </p:cNvPr>
          <p:cNvCxnSpPr>
            <a:endCxn id="5" idx="1"/>
          </p:cNvCxnSpPr>
          <p:nvPr/>
        </p:nvCxnSpPr>
        <p:spPr>
          <a:xfrm>
            <a:off x="3996126" y="2168126"/>
            <a:ext cx="1176101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3D5AD2C-8C12-720B-146E-670594707078}"/>
              </a:ext>
            </a:extLst>
          </p:cNvPr>
          <p:cNvSpPr/>
          <p:nvPr/>
        </p:nvSpPr>
        <p:spPr>
          <a:xfrm>
            <a:off x="4159154" y="2002207"/>
            <a:ext cx="6479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DSAMS-0.1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A4C827-E9F4-9D60-9513-3AF7BB4A851C}"/>
              </a:ext>
            </a:extLst>
          </p:cNvPr>
          <p:cNvSpPr/>
          <p:nvPr/>
        </p:nvSpPr>
        <p:spPr>
          <a:xfrm>
            <a:off x="5157030" y="2492720"/>
            <a:ext cx="479415" cy="110692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B6DADC-F497-F853-F926-51DF7F4B39F6}"/>
              </a:ext>
            </a:extLst>
          </p:cNvPr>
          <p:cNvSpPr/>
          <p:nvPr/>
        </p:nvSpPr>
        <p:spPr>
          <a:xfrm>
            <a:off x="6555444" y="2501580"/>
            <a:ext cx="535642" cy="125486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UAT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80795A-55D2-6F78-1DF6-B09EEDE9A0BC}"/>
              </a:ext>
            </a:extLst>
          </p:cNvPr>
          <p:cNvSpPr/>
          <p:nvPr/>
        </p:nvSpPr>
        <p:spPr>
          <a:xfrm>
            <a:off x="7995814" y="2519689"/>
            <a:ext cx="505372" cy="113085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43D5B2-66CF-6FB1-D4AB-4928B4587CC5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4524059" y="3496298"/>
            <a:ext cx="2089582" cy="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E56E7F6-A57A-B83B-2ED9-6A7FE878E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791" y="3065113"/>
            <a:ext cx="1032525" cy="9418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3396302-C792-E1D3-62F7-47DB066A9478}"/>
              </a:ext>
            </a:extLst>
          </p:cNvPr>
          <p:cNvSpPr/>
          <p:nvPr/>
        </p:nvSpPr>
        <p:spPr>
          <a:xfrm>
            <a:off x="3332416" y="2937211"/>
            <a:ext cx="1387061" cy="1037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F62DB4-DD5C-5E78-3DB0-F947062D7D0C}"/>
              </a:ext>
            </a:extLst>
          </p:cNvPr>
          <p:cNvSpPr/>
          <p:nvPr/>
        </p:nvSpPr>
        <p:spPr>
          <a:xfrm>
            <a:off x="3037281" y="4114870"/>
            <a:ext cx="913579" cy="17160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/>
                </a:solidFill>
              </a:rPr>
              <a:t>Code Release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FD4FC1-3895-1861-8DC6-1FAA7755F934}"/>
              </a:ext>
            </a:extLst>
          </p:cNvPr>
          <p:cNvSpPr/>
          <p:nvPr/>
        </p:nvSpPr>
        <p:spPr>
          <a:xfrm>
            <a:off x="791364" y="3171267"/>
            <a:ext cx="808942" cy="9025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Master Branch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4D7FF3-801B-54D0-A029-07B14B433814}"/>
              </a:ext>
            </a:extLst>
          </p:cNvPr>
          <p:cNvSpPr/>
          <p:nvPr/>
        </p:nvSpPr>
        <p:spPr>
          <a:xfrm>
            <a:off x="822243" y="4476507"/>
            <a:ext cx="870892" cy="100659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Develop Branch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DCB360B-AE1C-1AF1-AFD2-71EBF2E95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506" y="1889954"/>
            <a:ext cx="332000" cy="5889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8067C7-55CB-DB94-1209-A0A924528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085" y="1898537"/>
            <a:ext cx="332000" cy="58890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21BA90D-13BD-9C36-D34C-B7256743385A}"/>
              </a:ext>
            </a:extLst>
          </p:cNvPr>
          <p:cNvSpPr/>
          <p:nvPr/>
        </p:nvSpPr>
        <p:spPr>
          <a:xfrm>
            <a:off x="6613641" y="2979649"/>
            <a:ext cx="1387061" cy="1037661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7F461B-B0FA-2338-7E05-2184E9F896BD}"/>
              </a:ext>
            </a:extLst>
          </p:cNvPr>
          <p:cNvCxnSpPr/>
          <p:nvPr/>
        </p:nvCxnSpPr>
        <p:spPr>
          <a:xfrm>
            <a:off x="7697620" y="4774132"/>
            <a:ext cx="550880" cy="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777227-86B8-0816-B3F8-A1C3BD31CC26}"/>
              </a:ext>
            </a:extLst>
          </p:cNvPr>
          <p:cNvCxnSpPr/>
          <p:nvPr/>
        </p:nvCxnSpPr>
        <p:spPr>
          <a:xfrm flipV="1">
            <a:off x="7352147" y="4011523"/>
            <a:ext cx="1" cy="73827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72BEC99-2BF6-645D-4979-985377FBB9E1}"/>
              </a:ext>
            </a:extLst>
          </p:cNvPr>
          <p:cNvSpPr/>
          <p:nvPr/>
        </p:nvSpPr>
        <p:spPr>
          <a:xfrm>
            <a:off x="6317716" y="4125085"/>
            <a:ext cx="913579" cy="17160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Code Release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8DD44F5-1FA6-AF93-4033-AB9F67C6BE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4830" y="1467351"/>
            <a:ext cx="1643293" cy="5291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D58CF56-D102-CBF5-C1B3-19B90B8E99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6255" y="1712447"/>
            <a:ext cx="428628" cy="16122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36E49BE-C79C-6CDA-80FC-145E9C775B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6751" y="1609607"/>
            <a:ext cx="332912" cy="28034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AC2FE07-8755-EE59-D7D1-FCA9B8A89433}"/>
              </a:ext>
            </a:extLst>
          </p:cNvPr>
          <p:cNvSpPr/>
          <p:nvPr/>
        </p:nvSpPr>
        <p:spPr>
          <a:xfrm>
            <a:off x="10997553" y="3246136"/>
            <a:ext cx="8066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Solution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B6E3C79-58CC-ABBB-C10E-72D23B60A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0280" y="1746157"/>
            <a:ext cx="1032525" cy="876497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4AA9CE6C-69AF-308E-57D6-95BB6CEEA852}"/>
              </a:ext>
            </a:extLst>
          </p:cNvPr>
          <p:cNvSpPr/>
          <p:nvPr/>
        </p:nvSpPr>
        <p:spPr>
          <a:xfrm>
            <a:off x="4305626" y="2220026"/>
            <a:ext cx="354989" cy="1594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D8CF3A-8FC7-EFE4-93C3-0F35D21FCEE7}"/>
              </a:ext>
            </a:extLst>
          </p:cNvPr>
          <p:cNvSpPr/>
          <p:nvPr/>
        </p:nvSpPr>
        <p:spPr>
          <a:xfrm>
            <a:off x="5822246" y="2214452"/>
            <a:ext cx="354989" cy="1594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FA5091E-3BDE-7D0B-B64F-46F548663F5F}"/>
              </a:ext>
            </a:extLst>
          </p:cNvPr>
          <p:cNvSpPr/>
          <p:nvPr/>
        </p:nvSpPr>
        <p:spPr>
          <a:xfrm>
            <a:off x="4305626" y="2211192"/>
            <a:ext cx="354989" cy="1594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896C0F-2FB4-E880-57F0-50B2A187E275}"/>
              </a:ext>
            </a:extLst>
          </p:cNvPr>
          <p:cNvSpPr/>
          <p:nvPr/>
        </p:nvSpPr>
        <p:spPr>
          <a:xfrm>
            <a:off x="7208142" y="2223394"/>
            <a:ext cx="354989" cy="1594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8FFD90-39AB-FE7C-24E5-3A8D41B3CA4E}"/>
              </a:ext>
            </a:extLst>
          </p:cNvPr>
          <p:cNvSpPr/>
          <p:nvPr/>
        </p:nvSpPr>
        <p:spPr>
          <a:xfrm>
            <a:off x="4789352" y="2830775"/>
            <a:ext cx="4521428" cy="243332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Suggest solustion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51A722-2A38-3141-EA8E-A4BF74563A1C}"/>
              </a:ext>
            </a:extLst>
          </p:cNvPr>
          <p:cNvSpPr/>
          <p:nvPr/>
        </p:nvSpPr>
        <p:spPr>
          <a:xfrm>
            <a:off x="8734883" y="2775797"/>
            <a:ext cx="635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Issues</a:t>
            </a:r>
          </a:p>
        </p:txBody>
      </p:sp>
      <p:sp>
        <p:nvSpPr>
          <p:cNvPr id="44" name="Down Arrow 69">
            <a:extLst>
              <a:ext uri="{FF2B5EF4-FFF2-40B4-BE49-F238E27FC236}">
                <a16:creationId xmlns:a16="http://schemas.microsoft.com/office/drawing/2014/main" id="{6A6DBB4B-671F-74C9-41B5-273914C334BB}"/>
              </a:ext>
            </a:extLst>
          </p:cNvPr>
          <p:cNvSpPr/>
          <p:nvPr/>
        </p:nvSpPr>
        <p:spPr>
          <a:xfrm>
            <a:off x="7059353" y="1372224"/>
            <a:ext cx="45719" cy="237383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6965AE-7164-A888-0757-DA31EA3F5A0A}"/>
              </a:ext>
            </a:extLst>
          </p:cNvPr>
          <p:cNvSpPr/>
          <p:nvPr/>
        </p:nvSpPr>
        <p:spPr>
          <a:xfrm>
            <a:off x="6440649" y="1006103"/>
            <a:ext cx="1218834" cy="3382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Scenario-1</a:t>
            </a:r>
          </a:p>
        </p:txBody>
      </p:sp>
      <p:sp>
        <p:nvSpPr>
          <p:cNvPr id="46" name="Down Arrow 71">
            <a:extLst>
              <a:ext uri="{FF2B5EF4-FFF2-40B4-BE49-F238E27FC236}">
                <a16:creationId xmlns:a16="http://schemas.microsoft.com/office/drawing/2014/main" id="{DF65FF1B-60DD-F716-55F8-CDC05815D31F}"/>
              </a:ext>
            </a:extLst>
          </p:cNvPr>
          <p:cNvSpPr/>
          <p:nvPr/>
        </p:nvSpPr>
        <p:spPr>
          <a:xfrm>
            <a:off x="8453045" y="1392114"/>
            <a:ext cx="45719" cy="237383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E183B28-3124-3ACF-5557-9DCEF92A4FE2}"/>
              </a:ext>
            </a:extLst>
          </p:cNvPr>
          <p:cNvSpPr/>
          <p:nvPr/>
        </p:nvSpPr>
        <p:spPr>
          <a:xfrm>
            <a:off x="7834341" y="1025993"/>
            <a:ext cx="1218834" cy="3382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Scenario-2</a:t>
            </a:r>
          </a:p>
        </p:txBody>
      </p:sp>
      <p:sp>
        <p:nvSpPr>
          <p:cNvPr id="48" name="Rounded Rectangle 73">
            <a:extLst>
              <a:ext uri="{FF2B5EF4-FFF2-40B4-BE49-F238E27FC236}">
                <a16:creationId xmlns:a16="http://schemas.microsoft.com/office/drawing/2014/main" id="{96F1D819-385B-DBAB-3F4B-ABF28714D074}"/>
              </a:ext>
            </a:extLst>
          </p:cNvPr>
          <p:cNvSpPr/>
          <p:nvPr/>
        </p:nvSpPr>
        <p:spPr>
          <a:xfrm>
            <a:off x="2772941" y="3021526"/>
            <a:ext cx="852023" cy="33762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Source code </a:t>
            </a:r>
            <a:r>
              <a:rPr lang="en-US" sz="1000" dirty="0">
                <a:solidFill>
                  <a:srgbClr val="C00000"/>
                </a:solidFill>
              </a:rPr>
              <a:t>v1.0</a:t>
            </a:r>
          </a:p>
        </p:txBody>
      </p:sp>
      <p:sp>
        <p:nvSpPr>
          <p:cNvPr id="49" name="Rounded Rectangle 74">
            <a:extLst>
              <a:ext uri="{FF2B5EF4-FFF2-40B4-BE49-F238E27FC236}">
                <a16:creationId xmlns:a16="http://schemas.microsoft.com/office/drawing/2014/main" id="{84244AD7-A950-AFED-44A8-1BDADE370065}"/>
              </a:ext>
            </a:extLst>
          </p:cNvPr>
          <p:cNvSpPr/>
          <p:nvPr/>
        </p:nvSpPr>
        <p:spPr>
          <a:xfrm>
            <a:off x="7697620" y="3094887"/>
            <a:ext cx="852023" cy="33762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Source code </a:t>
            </a:r>
            <a:r>
              <a:rPr lang="en-US" sz="1000" dirty="0">
                <a:solidFill>
                  <a:srgbClr val="C00000"/>
                </a:solidFill>
              </a:rPr>
              <a:t>v2.0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F657FD-9306-4658-6758-38474E5E0FD3}"/>
              </a:ext>
            </a:extLst>
          </p:cNvPr>
          <p:cNvCxnSpPr/>
          <p:nvPr/>
        </p:nvCxnSpPr>
        <p:spPr>
          <a:xfrm flipV="1">
            <a:off x="4619475" y="4740998"/>
            <a:ext cx="1989031" cy="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F5E5E98-F0CF-0FD6-6334-135F2FBD8740}"/>
              </a:ext>
            </a:extLst>
          </p:cNvPr>
          <p:cNvSpPr/>
          <p:nvPr/>
        </p:nvSpPr>
        <p:spPr>
          <a:xfrm>
            <a:off x="9842469" y="1649295"/>
            <a:ext cx="1387061" cy="1037661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83">
            <a:extLst>
              <a:ext uri="{FF2B5EF4-FFF2-40B4-BE49-F238E27FC236}">
                <a16:creationId xmlns:a16="http://schemas.microsoft.com/office/drawing/2014/main" id="{77E9F1F8-E42D-702A-2370-F95C333E9FAE}"/>
              </a:ext>
            </a:extLst>
          </p:cNvPr>
          <p:cNvSpPr/>
          <p:nvPr/>
        </p:nvSpPr>
        <p:spPr>
          <a:xfrm>
            <a:off x="11039675" y="1712447"/>
            <a:ext cx="852023" cy="33762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Source code </a:t>
            </a:r>
            <a:r>
              <a:rPr lang="en-US" sz="1000" dirty="0">
                <a:solidFill>
                  <a:srgbClr val="C00000"/>
                </a:solidFill>
              </a:rPr>
              <a:t>v1.0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8059BE3-EFF1-B4CB-655D-9033429247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5528" y="725375"/>
            <a:ext cx="962025" cy="4000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5A7FBAD-8746-7DF1-6F89-6DD5C26F5586}"/>
              </a:ext>
            </a:extLst>
          </p:cNvPr>
          <p:cNvSpPr/>
          <p:nvPr/>
        </p:nvSpPr>
        <p:spPr>
          <a:xfrm>
            <a:off x="10035528" y="624716"/>
            <a:ext cx="870892" cy="100659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Bug Fix Branch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7811EEA-8AAE-E0F9-BA27-E50E73CF6CCD}"/>
              </a:ext>
            </a:extLst>
          </p:cNvPr>
          <p:cNvCxnSpPr/>
          <p:nvPr/>
        </p:nvCxnSpPr>
        <p:spPr>
          <a:xfrm flipH="1">
            <a:off x="10516541" y="1121098"/>
            <a:ext cx="1" cy="48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0C2E12A8-0EEB-2A12-9868-D93B6A5B3E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3872" y="3476205"/>
            <a:ext cx="16192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6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1C3376-2548-6307-5A23-094AFB0D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842" y="2168844"/>
            <a:ext cx="5619750" cy="1981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284FAE-4350-B7B7-13B3-7402BC91A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331" y="1743728"/>
            <a:ext cx="5172075" cy="2705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298565-1674-7B70-61D3-49146C572BBA}"/>
              </a:ext>
            </a:extLst>
          </p:cNvPr>
          <p:cNvSpPr/>
          <p:nvPr/>
        </p:nvSpPr>
        <p:spPr>
          <a:xfrm>
            <a:off x="5969928" y="2745991"/>
            <a:ext cx="247982" cy="200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EAF96-C049-281E-CCEC-56FA660C42D8}"/>
              </a:ext>
            </a:extLst>
          </p:cNvPr>
          <p:cNvSpPr/>
          <p:nvPr/>
        </p:nvSpPr>
        <p:spPr>
          <a:xfrm>
            <a:off x="4741795" y="2492709"/>
            <a:ext cx="1213804" cy="194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BA034-9734-5A12-E668-4EEC0F1F812C}"/>
              </a:ext>
            </a:extLst>
          </p:cNvPr>
          <p:cNvSpPr/>
          <p:nvPr/>
        </p:nvSpPr>
        <p:spPr>
          <a:xfrm>
            <a:off x="3563373" y="1047828"/>
            <a:ext cx="527469" cy="194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C71B7-1BE9-1AE4-ACD3-76C5C34F60B5}"/>
              </a:ext>
            </a:extLst>
          </p:cNvPr>
          <p:cNvSpPr/>
          <p:nvPr/>
        </p:nvSpPr>
        <p:spPr>
          <a:xfrm>
            <a:off x="4985954" y="2561903"/>
            <a:ext cx="981293" cy="274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BA34BC-0079-8E87-BD15-9D10D43C4EDE}"/>
              </a:ext>
            </a:extLst>
          </p:cNvPr>
          <p:cNvSpPr/>
          <p:nvPr/>
        </p:nvSpPr>
        <p:spPr>
          <a:xfrm>
            <a:off x="5019965" y="2492709"/>
            <a:ext cx="876366" cy="274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DF74F-03EA-ED77-E1B9-730F8A14EBC5}"/>
              </a:ext>
            </a:extLst>
          </p:cNvPr>
          <p:cNvSpPr/>
          <p:nvPr/>
        </p:nvSpPr>
        <p:spPr>
          <a:xfrm>
            <a:off x="4828417" y="3424994"/>
            <a:ext cx="1067914" cy="274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F7254-FFFA-84F2-AD27-5214C9A133F2}"/>
              </a:ext>
            </a:extLst>
          </p:cNvPr>
          <p:cNvSpPr/>
          <p:nvPr/>
        </p:nvSpPr>
        <p:spPr>
          <a:xfrm>
            <a:off x="6716111" y="1854295"/>
            <a:ext cx="1101415" cy="1520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 Mapping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DB987D-F344-9BE6-58D2-9C63B0AAC869}"/>
              </a:ext>
            </a:extLst>
          </p:cNvPr>
          <p:cNvSpPr/>
          <p:nvPr/>
        </p:nvSpPr>
        <p:spPr>
          <a:xfrm>
            <a:off x="7922105" y="3334414"/>
            <a:ext cx="1120525" cy="599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E074A-C639-68C7-861C-114CC58C9DEF}"/>
              </a:ext>
            </a:extLst>
          </p:cNvPr>
          <p:cNvSpPr/>
          <p:nvPr/>
        </p:nvSpPr>
        <p:spPr>
          <a:xfrm>
            <a:off x="7817526" y="2932392"/>
            <a:ext cx="498202" cy="402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0358C2-674A-73FC-790F-D371554326A2}"/>
              </a:ext>
            </a:extLst>
          </p:cNvPr>
          <p:cNvSpPr/>
          <p:nvPr/>
        </p:nvSpPr>
        <p:spPr>
          <a:xfrm>
            <a:off x="5896331" y="1665838"/>
            <a:ext cx="5284699" cy="1825627"/>
          </a:xfrm>
          <a:prstGeom prst="rect">
            <a:avLst/>
          </a:prstGeom>
          <a:noFill/>
          <a:ln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016822-F100-92EA-E74E-FAE1E1548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065" y="2030474"/>
            <a:ext cx="4286250" cy="18669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27D33E-09D9-3A1F-0AF3-DC8113D78633}"/>
              </a:ext>
            </a:extLst>
          </p:cNvPr>
          <p:cNvSpPr/>
          <p:nvPr/>
        </p:nvSpPr>
        <p:spPr>
          <a:xfrm>
            <a:off x="3508373" y="3897374"/>
            <a:ext cx="1351370" cy="265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4067A6-E4C9-B107-BDFA-ACBC32FAAA20}"/>
              </a:ext>
            </a:extLst>
          </p:cNvPr>
          <p:cNvSpPr/>
          <p:nvPr/>
        </p:nvSpPr>
        <p:spPr>
          <a:xfrm>
            <a:off x="1638709" y="3857754"/>
            <a:ext cx="1351370" cy="35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6F89AC-CE93-D3F9-5400-F79069F884E8}"/>
              </a:ext>
            </a:extLst>
          </p:cNvPr>
          <p:cNvSpPr/>
          <p:nvPr/>
        </p:nvSpPr>
        <p:spPr>
          <a:xfrm>
            <a:off x="4328152" y="3699402"/>
            <a:ext cx="1627447" cy="265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CF9DBB-59DD-B131-8BD8-0EDF38563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700" y="2991451"/>
            <a:ext cx="697990" cy="38351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8754F3D-7761-3C97-59DC-E089BAAAE8D4}"/>
              </a:ext>
            </a:extLst>
          </p:cNvPr>
          <p:cNvSpPr/>
          <p:nvPr/>
        </p:nvSpPr>
        <p:spPr>
          <a:xfrm>
            <a:off x="5977892" y="3531945"/>
            <a:ext cx="1839633" cy="405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F8D180-BD42-032C-366A-35512A29770E}"/>
              </a:ext>
            </a:extLst>
          </p:cNvPr>
          <p:cNvCxnSpPr/>
          <p:nvPr/>
        </p:nvCxnSpPr>
        <p:spPr>
          <a:xfrm>
            <a:off x="5267153" y="3229370"/>
            <a:ext cx="881242" cy="2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0F9A2-5D57-C31C-607D-82DBCA14935F}"/>
              </a:ext>
            </a:extLst>
          </p:cNvPr>
          <p:cNvSpPr/>
          <p:nvPr/>
        </p:nvSpPr>
        <p:spPr>
          <a:xfrm>
            <a:off x="9560459" y="3556514"/>
            <a:ext cx="1619070" cy="89231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A4FAD5-6A15-CAB9-7BB3-8E0565C12803}"/>
              </a:ext>
            </a:extLst>
          </p:cNvPr>
          <p:cNvSpPr/>
          <p:nvPr/>
        </p:nvSpPr>
        <p:spPr>
          <a:xfrm>
            <a:off x="5108718" y="4312955"/>
            <a:ext cx="4451741" cy="265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364E50-A753-F47E-D79C-450DC7903234}"/>
              </a:ext>
            </a:extLst>
          </p:cNvPr>
          <p:cNvCxnSpPr/>
          <p:nvPr/>
        </p:nvCxnSpPr>
        <p:spPr>
          <a:xfrm flipV="1">
            <a:off x="1667421" y="1873199"/>
            <a:ext cx="0" cy="16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F10DD4B-3783-A17D-2C05-479ED206C6F3}"/>
              </a:ext>
            </a:extLst>
          </p:cNvPr>
          <p:cNvSpPr/>
          <p:nvPr/>
        </p:nvSpPr>
        <p:spPr>
          <a:xfrm>
            <a:off x="3273064" y="3627550"/>
            <a:ext cx="679052" cy="194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Angular 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AC9473-E250-5A05-EA2B-A59E861B513A}"/>
              </a:ext>
            </a:extLst>
          </p:cNvPr>
          <p:cNvSpPr/>
          <p:nvPr/>
        </p:nvSpPr>
        <p:spPr>
          <a:xfrm>
            <a:off x="5738074" y="1460322"/>
            <a:ext cx="1544758" cy="194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Middle Tire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(Spring Boot: Java)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D2C118-9CDD-3CF5-66E0-E4405C1DEE64}"/>
              </a:ext>
            </a:extLst>
          </p:cNvPr>
          <p:cNvSpPr/>
          <p:nvPr/>
        </p:nvSpPr>
        <p:spPr>
          <a:xfrm>
            <a:off x="3236835" y="1838768"/>
            <a:ext cx="2359082" cy="194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 Interface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(HTML5, CSS, Bootstrap, Angular 6)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E7F8A-D36B-B9EE-B295-3EF3CF773746}"/>
              </a:ext>
            </a:extLst>
          </p:cNvPr>
          <p:cNvSpPr/>
          <p:nvPr/>
        </p:nvSpPr>
        <p:spPr>
          <a:xfrm>
            <a:off x="9458493" y="4461904"/>
            <a:ext cx="688920" cy="194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Oracle </a:t>
            </a: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(12c)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DEF6B8-D483-ED67-1AAC-4A76C459FE8D}"/>
              </a:ext>
            </a:extLst>
          </p:cNvPr>
          <p:cNvSpPr/>
          <p:nvPr/>
        </p:nvSpPr>
        <p:spPr>
          <a:xfrm>
            <a:off x="5460599" y="2664510"/>
            <a:ext cx="395936" cy="194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JSON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89D54E-6568-8B4C-91B4-C98AAD0A70BD}"/>
              </a:ext>
            </a:extLst>
          </p:cNvPr>
          <p:cNvSpPr/>
          <p:nvPr/>
        </p:nvSpPr>
        <p:spPr>
          <a:xfrm>
            <a:off x="5467092" y="3036023"/>
            <a:ext cx="395936" cy="194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B050"/>
                </a:solidFill>
              </a:rPr>
              <a:t>JSON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98FB61-5E52-2D5D-CD4B-FBF448B155E8}"/>
              </a:ext>
            </a:extLst>
          </p:cNvPr>
          <p:cNvCxnSpPr/>
          <p:nvPr/>
        </p:nvCxnSpPr>
        <p:spPr>
          <a:xfrm flipV="1">
            <a:off x="5912515" y="2861871"/>
            <a:ext cx="3215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03DE0-021C-5CAF-6C99-0228E00F7189}"/>
              </a:ext>
            </a:extLst>
          </p:cNvPr>
          <p:cNvSpPr/>
          <p:nvPr/>
        </p:nvSpPr>
        <p:spPr>
          <a:xfrm>
            <a:off x="6455654" y="3746203"/>
            <a:ext cx="2743294" cy="194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RESFul</a:t>
            </a:r>
            <a:r>
              <a:rPr lang="en-US" sz="800" dirty="0">
                <a:solidFill>
                  <a:schemeClr val="tx1"/>
                </a:solidFill>
              </a:rPr>
              <a:t> Web Service in Java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6DFD9CE-BEB0-6876-574E-F05276758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4907" y="3616328"/>
            <a:ext cx="493275" cy="49327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7BCFCC7-09FD-9191-6292-BADE3EF6388B}"/>
              </a:ext>
            </a:extLst>
          </p:cNvPr>
          <p:cNvSpPr/>
          <p:nvPr/>
        </p:nvSpPr>
        <p:spPr>
          <a:xfrm>
            <a:off x="2588020" y="3556514"/>
            <a:ext cx="1839633" cy="360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4C9093-0CCD-1810-7E25-E95533C638CC}"/>
              </a:ext>
            </a:extLst>
          </p:cNvPr>
          <p:cNvSpPr/>
          <p:nvPr/>
        </p:nvSpPr>
        <p:spPr>
          <a:xfrm>
            <a:off x="922492" y="2058883"/>
            <a:ext cx="4537571" cy="1621116"/>
          </a:xfrm>
          <a:prstGeom prst="rect">
            <a:avLst/>
          </a:prstGeom>
          <a:noFill/>
          <a:ln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1584FBB-F894-D350-9B5F-3A843D36F8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9651" y="3759529"/>
            <a:ext cx="906429" cy="32664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1BF0E7C-D046-7903-E952-97B4A8C0AD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4114" y="2291421"/>
            <a:ext cx="219075" cy="2476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7B155BB-0633-8B9A-3C0E-9C1BC47B4F00}"/>
              </a:ext>
            </a:extLst>
          </p:cNvPr>
          <p:cNvCxnSpPr>
            <a:endCxn id="36" idx="0"/>
          </p:cNvCxnSpPr>
          <p:nvPr/>
        </p:nvCxnSpPr>
        <p:spPr>
          <a:xfrm flipV="1">
            <a:off x="8963651" y="2291421"/>
            <a:ext cx="1" cy="287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A7368CE-56C6-07C9-2E1E-5CBB0F9EF942}"/>
              </a:ext>
            </a:extLst>
          </p:cNvPr>
          <p:cNvSpPr/>
          <p:nvPr/>
        </p:nvSpPr>
        <p:spPr>
          <a:xfrm>
            <a:off x="7909787" y="2330560"/>
            <a:ext cx="384146" cy="174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611001-3575-4886-31A1-B32447DBF332}"/>
              </a:ext>
            </a:extLst>
          </p:cNvPr>
          <p:cNvSpPr/>
          <p:nvPr/>
        </p:nvSpPr>
        <p:spPr>
          <a:xfrm>
            <a:off x="6314446" y="2787233"/>
            <a:ext cx="217132" cy="188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229D8E-82B2-B037-5AC3-F6646334301E}"/>
              </a:ext>
            </a:extLst>
          </p:cNvPr>
          <p:cNvSpPr/>
          <p:nvPr/>
        </p:nvSpPr>
        <p:spPr>
          <a:xfrm>
            <a:off x="6323687" y="3159444"/>
            <a:ext cx="217132" cy="188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AC21ED-9DB5-377D-BEEB-11AAF9320224}"/>
              </a:ext>
            </a:extLst>
          </p:cNvPr>
          <p:cNvCxnSpPr/>
          <p:nvPr/>
        </p:nvCxnSpPr>
        <p:spPr>
          <a:xfrm>
            <a:off x="6217910" y="2869441"/>
            <a:ext cx="322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67401F3-2DFA-A14D-57F9-F410EA86A18A}"/>
              </a:ext>
            </a:extLst>
          </p:cNvPr>
          <p:cNvCxnSpPr/>
          <p:nvPr/>
        </p:nvCxnSpPr>
        <p:spPr>
          <a:xfrm>
            <a:off x="6313666" y="3248417"/>
            <a:ext cx="322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8290C56-3758-4EE7-5009-BE3FD193F7ED}"/>
              </a:ext>
            </a:extLst>
          </p:cNvPr>
          <p:cNvCxnSpPr/>
          <p:nvPr/>
        </p:nvCxnSpPr>
        <p:spPr>
          <a:xfrm flipV="1">
            <a:off x="8101860" y="2330560"/>
            <a:ext cx="192073" cy="208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0F31224E-9FAC-41BE-CB76-97476CA47F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492" y="4183005"/>
            <a:ext cx="1927624" cy="234502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763E69C-0B05-87C6-D0E3-E69647A579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2103" y="4282767"/>
            <a:ext cx="2266950" cy="1952625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904AFEB-3FDB-CD3A-7688-7C312DD72318}"/>
              </a:ext>
            </a:extLst>
          </p:cNvPr>
          <p:cNvCxnSpPr/>
          <p:nvPr/>
        </p:nvCxnSpPr>
        <p:spPr>
          <a:xfrm>
            <a:off x="2850116" y="4887589"/>
            <a:ext cx="1577537" cy="80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F389CB6-EEE6-3063-F320-418A34723B34}"/>
              </a:ext>
            </a:extLst>
          </p:cNvPr>
          <p:cNvCxnSpPr/>
          <p:nvPr/>
        </p:nvCxnSpPr>
        <p:spPr>
          <a:xfrm flipV="1">
            <a:off x="4427653" y="5947646"/>
            <a:ext cx="1550239" cy="161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991A86-706C-EC07-F002-CB6B897F2B31}"/>
              </a:ext>
            </a:extLst>
          </p:cNvPr>
          <p:cNvCxnSpPr/>
          <p:nvPr/>
        </p:nvCxnSpPr>
        <p:spPr>
          <a:xfrm>
            <a:off x="4416376" y="4887589"/>
            <a:ext cx="0" cy="10681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0320E6-3F91-F54D-5F63-E3B5338095A8}"/>
              </a:ext>
            </a:extLst>
          </p:cNvPr>
          <p:cNvCxnSpPr/>
          <p:nvPr/>
        </p:nvCxnSpPr>
        <p:spPr>
          <a:xfrm>
            <a:off x="435307" y="1152243"/>
            <a:ext cx="9755" cy="3670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2E695E-D281-85A4-06CE-F2A36BF5D9E4}"/>
              </a:ext>
            </a:extLst>
          </p:cNvPr>
          <p:cNvCxnSpPr/>
          <p:nvPr/>
        </p:nvCxnSpPr>
        <p:spPr>
          <a:xfrm>
            <a:off x="446955" y="4822853"/>
            <a:ext cx="47770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FB348F-AF08-EAFD-DBA2-62D32D32FB65}"/>
              </a:ext>
            </a:extLst>
          </p:cNvPr>
          <p:cNvCxnSpPr/>
          <p:nvPr/>
        </p:nvCxnSpPr>
        <p:spPr>
          <a:xfrm>
            <a:off x="410013" y="1152243"/>
            <a:ext cx="5097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40622525-C853-C200-D4AD-7048EFF17E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8493" y="4939266"/>
            <a:ext cx="2452487" cy="931945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BC7132-6E8A-DB60-84E8-7068846759D1}"/>
              </a:ext>
            </a:extLst>
          </p:cNvPr>
          <p:cNvCxnSpPr/>
          <p:nvPr/>
        </p:nvCxnSpPr>
        <p:spPr>
          <a:xfrm flipV="1">
            <a:off x="7146985" y="5947646"/>
            <a:ext cx="1550239" cy="161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978F97-075A-B1EB-5EAB-FA516D290EE4}"/>
              </a:ext>
            </a:extLst>
          </p:cNvPr>
          <p:cNvCxnSpPr/>
          <p:nvPr/>
        </p:nvCxnSpPr>
        <p:spPr>
          <a:xfrm flipH="1">
            <a:off x="8685908" y="5355516"/>
            <a:ext cx="11316" cy="6083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BCCFE83-3522-8C74-DC8F-1BE74B2322F0}"/>
              </a:ext>
            </a:extLst>
          </p:cNvPr>
          <p:cNvCxnSpPr/>
          <p:nvPr/>
        </p:nvCxnSpPr>
        <p:spPr>
          <a:xfrm>
            <a:off x="8697224" y="5351121"/>
            <a:ext cx="665261" cy="43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6531725-5652-B3EC-52F1-9A74FF37B1DC}"/>
              </a:ext>
            </a:extLst>
          </p:cNvPr>
          <p:cNvSpPr/>
          <p:nvPr/>
        </p:nvSpPr>
        <p:spPr>
          <a:xfrm>
            <a:off x="3990419" y="122370"/>
            <a:ext cx="4330818" cy="287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DSAMS Application Architecture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DC1973-85CD-41ED-75C1-BCEFDEC88042}"/>
              </a:ext>
            </a:extLst>
          </p:cNvPr>
          <p:cNvSpPr/>
          <p:nvPr/>
        </p:nvSpPr>
        <p:spPr>
          <a:xfrm>
            <a:off x="2865834" y="4683408"/>
            <a:ext cx="1121931" cy="194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Angular 6 Framework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AC5BBFC-FE2B-927A-E909-FD7A5C5D4FBF}"/>
              </a:ext>
            </a:extLst>
          </p:cNvPr>
          <p:cNvSpPr/>
          <p:nvPr/>
        </p:nvSpPr>
        <p:spPr>
          <a:xfrm>
            <a:off x="4828417" y="5750960"/>
            <a:ext cx="1173550" cy="194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Spring Boot Framework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48E7A5-55D9-2C71-35D4-898CEDF6F440}"/>
              </a:ext>
            </a:extLst>
          </p:cNvPr>
          <p:cNvSpPr/>
          <p:nvPr/>
        </p:nvSpPr>
        <p:spPr>
          <a:xfrm>
            <a:off x="8935214" y="5157029"/>
            <a:ext cx="527469" cy="194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Query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1910844-812B-FCF2-9A4D-02AFC2DF83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2492" y="501494"/>
            <a:ext cx="2603954" cy="128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E942FE-6042-2487-38A9-34B8E5AB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891" y="1167025"/>
            <a:ext cx="1064729" cy="8190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712C30-71EB-2FBF-465C-B8B40B37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20" y="3101912"/>
            <a:ext cx="1360356" cy="10464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5ECBCC-CF0F-4C1E-3B31-9C6786D9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51" y="4958404"/>
            <a:ext cx="894906" cy="948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DE50D8-A1EF-D717-EEEA-28B0CEBE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61" y="1133623"/>
            <a:ext cx="504825" cy="323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4AAE69-31AF-D5B0-7FE1-427377356735}"/>
              </a:ext>
            </a:extLst>
          </p:cNvPr>
          <p:cNvCxnSpPr>
            <a:endCxn id="2" idx="1"/>
          </p:cNvCxnSpPr>
          <p:nvPr/>
        </p:nvCxnSpPr>
        <p:spPr>
          <a:xfrm flipV="1">
            <a:off x="3341384" y="1576536"/>
            <a:ext cx="1002507" cy="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AC7F31-4B69-5EEB-8986-034EBC31C25C}"/>
              </a:ext>
            </a:extLst>
          </p:cNvPr>
          <p:cNvCxnSpPr/>
          <p:nvPr/>
        </p:nvCxnSpPr>
        <p:spPr>
          <a:xfrm flipH="1" flipV="1">
            <a:off x="5383396" y="1655315"/>
            <a:ext cx="2255283" cy="1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1F78C5-F23D-B3DF-805A-1414D10AC2DC}"/>
              </a:ext>
            </a:extLst>
          </p:cNvPr>
          <p:cNvCxnSpPr/>
          <p:nvPr/>
        </p:nvCxnSpPr>
        <p:spPr>
          <a:xfrm flipH="1">
            <a:off x="3336603" y="1684674"/>
            <a:ext cx="1007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AB30AA3-1333-B770-7C58-62C2BFBB6382}"/>
              </a:ext>
            </a:extLst>
          </p:cNvPr>
          <p:cNvSpPr/>
          <p:nvPr/>
        </p:nvSpPr>
        <p:spPr>
          <a:xfrm>
            <a:off x="1972498" y="3574676"/>
            <a:ext cx="990074" cy="327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DSAMS-App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A426D-4A95-61E6-1754-1E5307D239DC}"/>
              </a:ext>
            </a:extLst>
          </p:cNvPr>
          <p:cNvSpPr/>
          <p:nvPr/>
        </p:nvSpPr>
        <p:spPr>
          <a:xfrm>
            <a:off x="4361105" y="1520713"/>
            <a:ext cx="990074" cy="327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DSAMS-Web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A39B3B-8567-A5A6-55C5-F1C23AFD34AA}"/>
              </a:ext>
            </a:extLst>
          </p:cNvPr>
          <p:cNvCxnSpPr>
            <a:endCxn id="3" idx="0"/>
          </p:cNvCxnSpPr>
          <p:nvPr/>
        </p:nvCxnSpPr>
        <p:spPr>
          <a:xfrm flipH="1">
            <a:off x="2483898" y="2055676"/>
            <a:ext cx="2" cy="104623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32AB62-D7E4-11B0-F5C8-A6D84D61DC72}"/>
              </a:ext>
            </a:extLst>
          </p:cNvPr>
          <p:cNvCxnSpPr/>
          <p:nvPr/>
        </p:nvCxnSpPr>
        <p:spPr>
          <a:xfrm flipH="1">
            <a:off x="2483898" y="4159461"/>
            <a:ext cx="2" cy="6831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3F74C4-F4AE-B413-D722-EC55E42ABDAD}"/>
              </a:ext>
            </a:extLst>
          </p:cNvPr>
          <p:cNvCxnSpPr/>
          <p:nvPr/>
        </p:nvCxnSpPr>
        <p:spPr>
          <a:xfrm flipH="1" flipV="1">
            <a:off x="2364828" y="4134237"/>
            <a:ext cx="6307" cy="7419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B50FDB1-73BB-73CF-8184-6E778B9271D7}"/>
              </a:ext>
            </a:extLst>
          </p:cNvPr>
          <p:cNvSpPr/>
          <p:nvPr/>
        </p:nvSpPr>
        <p:spPr>
          <a:xfrm>
            <a:off x="5533021" y="1337196"/>
            <a:ext cx="708037" cy="200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PIV Card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4F039F-BB4A-8F1C-EC83-0680BAE3D675}"/>
              </a:ext>
            </a:extLst>
          </p:cNvPr>
          <p:cNvSpPr/>
          <p:nvPr/>
        </p:nvSpPr>
        <p:spPr>
          <a:xfrm>
            <a:off x="5408620" y="2506634"/>
            <a:ext cx="2143726" cy="787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FF0000"/>
                </a:solidFill>
              </a:rPr>
              <a:t>userId</a:t>
            </a:r>
            <a:r>
              <a:rPr lang="en-US" sz="1000" dirty="0">
                <a:solidFill>
                  <a:schemeClr val="tx1"/>
                </a:solidFill>
              </a:rPr>
              <a:t>:1453845@mil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sub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  <a:hlinkClick r:id="rId5"/>
              </a:rPr>
              <a:t>xiaoming.zhen.ctr@mail,mil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>
                <a:solidFill>
                  <a:schemeClr val="tx1"/>
                </a:solidFill>
              </a:rPr>
              <a:t>given_name</a:t>
            </a:r>
            <a:r>
              <a:rPr lang="en-US" sz="1000" dirty="0">
                <a:solidFill>
                  <a:schemeClr val="tx1"/>
                </a:solidFill>
              </a:rPr>
              <a:t>: jack      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family_name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zhen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B2154-C79C-EF17-A0DC-CFABACB59F85}"/>
              </a:ext>
            </a:extLst>
          </p:cNvPr>
          <p:cNvSpPr/>
          <p:nvPr/>
        </p:nvSpPr>
        <p:spPr>
          <a:xfrm>
            <a:off x="5526029" y="1671649"/>
            <a:ext cx="762666" cy="22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JWT Token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5B6FC2-B91C-D88E-504E-B0C5596043D3}"/>
              </a:ext>
            </a:extLst>
          </p:cNvPr>
          <p:cNvCxnSpPr>
            <a:stCxn id="16" idx="2"/>
          </p:cNvCxnSpPr>
          <p:nvPr/>
        </p:nvCxnSpPr>
        <p:spPr>
          <a:xfrm>
            <a:off x="5907362" y="1891863"/>
            <a:ext cx="0" cy="614771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BBEB224-A645-7FB9-EDC0-852A5B7DDFA0}"/>
              </a:ext>
            </a:extLst>
          </p:cNvPr>
          <p:cNvSpPr/>
          <p:nvPr/>
        </p:nvSpPr>
        <p:spPr>
          <a:xfrm>
            <a:off x="2546145" y="2743312"/>
            <a:ext cx="1077745" cy="175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JWT Token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097FA0-B566-5946-2F4E-53E4728E40E3}"/>
              </a:ext>
            </a:extLst>
          </p:cNvPr>
          <p:cNvSpPr/>
          <p:nvPr/>
        </p:nvSpPr>
        <p:spPr>
          <a:xfrm>
            <a:off x="1174320" y="4429620"/>
            <a:ext cx="1077745" cy="1756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User Roles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272976-BCE1-6859-22F3-6D2749E1493A}"/>
              </a:ext>
            </a:extLst>
          </p:cNvPr>
          <p:cNvSpPr/>
          <p:nvPr/>
        </p:nvSpPr>
        <p:spPr>
          <a:xfrm>
            <a:off x="4217764" y="3583553"/>
            <a:ext cx="6703742" cy="125572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5"/>
                </a:solidFill>
              </a:rPr>
              <a:t>#1. User Identity:</a:t>
            </a:r>
          </a:p>
          <a:p>
            <a:r>
              <a:rPr lang="en-US" sz="1000" dirty="0">
                <a:solidFill>
                  <a:schemeClr val="tx2"/>
                </a:solidFill>
              </a:rPr>
              <a:t>SELECT DISTINCT </a:t>
            </a:r>
            <a:r>
              <a:rPr lang="en-US" sz="1000" dirty="0" err="1">
                <a:solidFill>
                  <a:schemeClr val="tx2"/>
                </a:solidFill>
              </a:rPr>
              <a:t>usp.LOGIN_ID</a:t>
            </a:r>
            <a:r>
              <a:rPr lang="en-US" sz="1000" dirty="0">
                <a:solidFill>
                  <a:schemeClr val="tx2"/>
                </a:solidFill>
              </a:rPr>
              <a:t>, </a:t>
            </a:r>
            <a:r>
              <a:rPr lang="en-US" sz="1000" dirty="0" err="1">
                <a:solidFill>
                  <a:schemeClr val="tx2"/>
                </a:solidFill>
              </a:rPr>
              <a:t>usp.USER_ID</a:t>
            </a:r>
            <a:r>
              <a:rPr lang="en-US" sz="1000" dirty="0">
                <a:solidFill>
                  <a:schemeClr val="tx2"/>
                </a:solidFill>
              </a:rPr>
              <a:t>, </a:t>
            </a:r>
            <a:r>
              <a:rPr lang="en-US" sz="1000" dirty="0" err="1">
                <a:solidFill>
                  <a:schemeClr val="tx2"/>
                </a:solidFill>
              </a:rPr>
              <a:t>usp.LAST_LOGIN_DT</a:t>
            </a:r>
            <a:r>
              <a:rPr lang="en-US" sz="1000" dirty="0">
                <a:solidFill>
                  <a:schemeClr val="tx2"/>
                </a:solidFill>
              </a:rPr>
              <a:t>, </a:t>
            </a:r>
            <a:r>
              <a:rPr lang="en-US" sz="1000" dirty="0" err="1">
                <a:solidFill>
                  <a:schemeClr val="tx2"/>
                </a:solidFill>
              </a:rPr>
              <a:t>prs.PERSON_FIRST_NM</a:t>
            </a:r>
            <a:r>
              <a:rPr lang="en-US" sz="1000" dirty="0">
                <a:solidFill>
                  <a:schemeClr val="tx2"/>
                </a:solidFill>
              </a:rPr>
              <a:t>, </a:t>
            </a:r>
            <a:r>
              <a:rPr lang="en-US" sz="1000" dirty="0" err="1">
                <a:solidFill>
                  <a:schemeClr val="tx2"/>
                </a:solidFill>
              </a:rPr>
              <a:t>prs.PERSON_LAST_NM</a:t>
            </a:r>
            <a:r>
              <a:rPr lang="en-US" sz="1000" dirty="0">
                <a:solidFill>
                  <a:schemeClr val="tx2"/>
                </a:solidFill>
              </a:rPr>
              <a:t>                </a:t>
            </a:r>
          </a:p>
          <a:p>
            <a:r>
              <a:rPr lang="en-US" sz="1000" dirty="0">
                <a:solidFill>
                  <a:schemeClr val="tx2"/>
                </a:solidFill>
              </a:rPr>
              <a:t>  FROM PERSON </a:t>
            </a:r>
            <a:r>
              <a:rPr lang="en-US" sz="1000" dirty="0" err="1">
                <a:solidFill>
                  <a:schemeClr val="tx2"/>
                </a:solidFill>
              </a:rPr>
              <a:t>prs</a:t>
            </a:r>
            <a:r>
              <a:rPr lang="en-US" sz="1000" dirty="0">
                <a:solidFill>
                  <a:schemeClr val="tx2"/>
                </a:solidFill>
              </a:rPr>
              <a:t>, USER_SECURITY_PROFILE </a:t>
            </a:r>
            <a:r>
              <a:rPr lang="en-US" sz="1000" dirty="0" err="1">
                <a:solidFill>
                  <a:schemeClr val="tx2"/>
                </a:solidFill>
              </a:rPr>
              <a:t>usp</a:t>
            </a:r>
            <a:r>
              <a:rPr lang="en-US" sz="1000" dirty="0">
                <a:solidFill>
                  <a:schemeClr val="tx2"/>
                </a:solidFill>
              </a:rPr>
              <a:t> </a:t>
            </a:r>
          </a:p>
          <a:p>
            <a:r>
              <a:rPr lang="en-US" sz="1000" dirty="0">
                <a:solidFill>
                  <a:schemeClr val="tx2"/>
                </a:solidFill>
              </a:rPr>
              <a:t> WHERE </a:t>
            </a:r>
            <a:r>
              <a:rPr lang="en-US" sz="1000" dirty="0" err="1">
                <a:solidFill>
                  <a:schemeClr val="tx2"/>
                </a:solidFill>
              </a:rPr>
              <a:t>prs.USER_ID</a:t>
            </a:r>
            <a:r>
              <a:rPr lang="en-US" sz="1000" dirty="0">
                <a:solidFill>
                  <a:schemeClr val="tx2"/>
                </a:solidFill>
              </a:rPr>
              <a:t> = </a:t>
            </a:r>
            <a:r>
              <a:rPr lang="en-US" sz="1000" dirty="0" err="1">
                <a:solidFill>
                  <a:schemeClr val="tx2"/>
                </a:solidFill>
              </a:rPr>
              <a:t>usp.USER_ID</a:t>
            </a:r>
            <a:r>
              <a:rPr lang="en-US" sz="1000" dirty="0">
                <a:solidFill>
                  <a:schemeClr val="tx2"/>
                </a:solidFill>
              </a:rPr>
              <a:t>  </a:t>
            </a:r>
          </a:p>
          <a:p>
            <a:r>
              <a:rPr lang="en-US" sz="1000" dirty="0">
                <a:solidFill>
                  <a:schemeClr val="tx2"/>
                </a:solidFill>
              </a:rPr>
              <a:t>      AND </a:t>
            </a:r>
            <a:r>
              <a:rPr lang="en-US" sz="1000" dirty="0" err="1">
                <a:solidFill>
                  <a:schemeClr val="tx2"/>
                </a:solidFill>
              </a:rPr>
              <a:t>usp.ACCOUNT_STATUS_CD</a:t>
            </a:r>
            <a:r>
              <a:rPr lang="en-US" sz="1000" dirty="0">
                <a:solidFill>
                  <a:schemeClr val="tx2"/>
                </a:solidFill>
              </a:rPr>
              <a:t> = 'AC' </a:t>
            </a:r>
          </a:p>
          <a:p>
            <a:r>
              <a:rPr lang="en-US" sz="1000" dirty="0">
                <a:solidFill>
                  <a:schemeClr val="tx2"/>
                </a:solidFill>
              </a:rPr>
              <a:t>      AND upper(</a:t>
            </a:r>
            <a:r>
              <a:rPr lang="en-US" sz="1000" dirty="0" err="1">
                <a:solidFill>
                  <a:schemeClr val="tx2"/>
                </a:solidFill>
              </a:rPr>
              <a:t>prs.EMAIL_ADDRESS_TX</a:t>
            </a:r>
            <a:r>
              <a:rPr lang="en-US" sz="1000" dirty="0">
                <a:solidFill>
                  <a:schemeClr val="tx2"/>
                </a:solidFill>
              </a:rPr>
              <a:t>) = </a:t>
            </a:r>
            <a:r>
              <a:rPr lang="en-US" sz="1000" dirty="0">
                <a:solidFill>
                  <a:srgbClr val="FF0000"/>
                </a:solidFill>
              </a:rPr>
              <a:t>${JWT.SUB}</a:t>
            </a:r>
          </a:p>
          <a:p>
            <a:r>
              <a:rPr lang="en-US" sz="1000" dirty="0">
                <a:solidFill>
                  <a:schemeClr val="tx2"/>
                </a:solidFill>
              </a:rPr>
              <a:t>       AND </a:t>
            </a:r>
            <a:r>
              <a:rPr lang="en-US" sz="1000" dirty="0" err="1">
                <a:solidFill>
                  <a:schemeClr val="tx2"/>
                </a:solidFill>
              </a:rPr>
              <a:t>prs.user_id</a:t>
            </a:r>
            <a:r>
              <a:rPr lang="en-US" sz="1000" dirty="0">
                <a:solidFill>
                  <a:schemeClr val="tx2"/>
                </a:solidFill>
              </a:rPr>
              <a:t> =(SELECT MAX (</a:t>
            </a:r>
            <a:r>
              <a:rPr lang="en-US" sz="1000" dirty="0" err="1">
                <a:solidFill>
                  <a:schemeClr val="tx2"/>
                </a:solidFill>
              </a:rPr>
              <a:t>user_id</a:t>
            </a:r>
            <a:r>
              <a:rPr lang="en-US" sz="1000" dirty="0">
                <a:solidFill>
                  <a:schemeClr val="tx2"/>
                </a:solidFill>
              </a:rPr>
              <a:t>)FROM PERSON prs2 WHERE prs2.EMAIL_ADDRESS_TX = </a:t>
            </a:r>
            <a:r>
              <a:rPr lang="en-US" sz="1000" dirty="0" err="1">
                <a:solidFill>
                  <a:schemeClr val="tx2"/>
                </a:solidFill>
              </a:rPr>
              <a:t>prs.EMAIL_ADDRESS_TX</a:t>
            </a:r>
            <a:r>
              <a:rPr lang="en-US" sz="10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C3DFF7-5E26-601F-7698-845FE66F123D}"/>
              </a:ext>
            </a:extLst>
          </p:cNvPr>
          <p:cNvSpPr/>
          <p:nvPr/>
        </p:nvSpPr>
        <p:spPr>
          <a:xfrm>
            <a:off x="4217763" y="5143062"/>
            <a:ext cx="6703744" cy="45220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5"/>
                </a:solidFill>
              </a:rPr>
              <a:t>#2 a) User Authorization (Roles):</a:t>
            </a:r>
          </a:p>
          <a:p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000" dirty="0">
                <a:solidFill>
                  <a:schemeClr val="tx2"/>
                </a:solidFill>
              </a:rPr>
              <a:t>SELECT SECURITY_ROLE_CD …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AEB716-85ED-4BA0-47CF-DB21BC9F5CAA}"/>
              </a:ext>
            </a:extLst>
          </p:cNvPr>
          <p:cNvSpPr/>
          <p:nvPr/>
        </p:nvSpPr>
        <p:spPr>
          <a:xfrm>
            <a:off x="3336603" y="118538"/>
            <a:ext cx="5361750" cy="484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DSAMS Spring OAuth2 Authorization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754E3-9563-4998-ADD8-3E03AFB8D8B0}"/>
              </a:ext>
            </a:extLst>
          </p:cNvPr>
          <p:cNvSpPr/>
          <p:nvPr/>
        </p:nvSpPr>
        <p:spPr>
          <a:xfrm>
            <a:off x="1963382" y="5396113"/>
            <a:ext cx="740442" cy="24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DSAMSONE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17E1D2-0D60-30B1-B6CA-2017B00A0623}"/>
              </a:ext>
            </a:extLst>
          </p:cNvPr>
          <p:cNvCxnSpPr>
            <a:stCxn id="18" idx="4"/>
          </p:cNvCxnSpPr>
          <p:nvPr/>
        </p:nvCxnSpPr>
        <p:spPr>
          <a:xfrm flipV="1">
            <a:off x="3085018" y="2846420"/>
            <a:ext cx="2323602" cy="725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A2BB7D-DBEB-35C6-4987-429F9C14D99B}"/>
              </a:ext>
            </a:extLst>
          </p:cNvPr>
          <p:cNvSpPr/>
          <p:nvPr/>
        </p:nvSpPr>
        <p:spPr>
          <a:xfrm>
            <a:off x="4217763" y="5858521"/>
            <a:ext cx="6703744" cy="43691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5"/>
                </a:solidFill>
              </a:rPr>
              <a:t>#2 b) User Authorization (Data Service):</a:t>
            </a:r>
          </a:p>
          <a:p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000" dirty="0">
                <a:solidFill>
                  <a:schemeClr val="tx2"/>
                </a:solidFill>
              </a:rPr>
              <a:t>SELECT SERVICE_DB_ID ….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065145-D132-CCA4-068C-FB0B8DD44F36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2799957" y="4211418"/>
            <a:ext cx="1417807" cy="122115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4332BD-DC83-E9C5-E2B5-7FC6F80B946F}"/>
              </a:ext>
            </a:extLst>
          </p:cNvPr>
          <p:cNvCxnSpPr>
            <a:stCxn id="4" idx="3"/>
          </p:cNvCxnSpPr>
          <p:nvPr/>
        </p:nvCxnSpPr>
        <p:spPr>
          <a:xfrm>
            <a:off x="2799957" y="5432571"/>
            <a:ext cx="139498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39244B-31EF-81D8-45CC-4857AE9781C4}"/>
              </a:ext>
            </a:extLst>
          </p:cNvPr>
          <p:cNvCxnSpPr>
            <a:stCxn id="4" idx="3"/>
            <a:endCxn id="25" idx="1"/>
          </p:cNvCxnSpPr>
          <p:nvPr/>
        </p:nvCxnSpPr>
        <p:spPr>
          <a:xfrm>
            <a:off x="2799957" y="5432571"/>
            <a:ext cx="1417806" cy="64440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250936F-6482-B657-9D61-00BD795CB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157" y="846045"/>
            <a:ext cx="3004349" cy="209163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227417F-7518-19CE-9886-0A5B84DFA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3421" y="1457473"/>
            <a:ext cx="685800" cy="2381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0EAFF9-DC1E-1692-7882-195D3174EB04}"/>
              </a:ext>
            </a:extLst>
          </p:cNvPr>
          <p:cNvCxnSpPr/>
          <p:nvPr/>
        </p:nvCxnSpPr>
        <p:spPr>
          <a:xfrm flipH="1">
            <a:off x="7638679" y="2326916"/>
            <a:ext cx="1314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98B4F6-C118-12CA-C5D3-7D97043C96EF}"/>
              </a:ext>
            </a:extLst>
          </p:cNvPr>
          <p:cNvCxnSpPr/>
          <p:nvPr/>
        </p:nvCxnSpPr>
        <p:spPr>
          <a:xfrm flipH="1">
            <a:off x="7638679" y="1684674"/>
            <a:ext cx="2548" cy="66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246FDF-B1DA-1E1E-1714-325968059DC2}"/>
              </a:ext>
            </a:extLst>
          </p:cNvPr>
          <p:cNvCxnSpPr/>
          <p:nvPr/>
        </p:nvCxnSpPr>
        <p:spPr>
          <a:xfrm>
            <a:off x="7801691" y="1884222"/>
            <a:ext cx="1151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1D4C8B-4011-0983-775F-FBBAF693034D}"/>
              </a:ext>
            </a:extLst>
          </p:cNvPr>
          <p:cNvCxnSpPr/>
          <p:nvPr/>
        </p:nvCxnSpPr>
        <p:spPr>
          <a:xfrm>
            <a:off x="5408620" y="1535784"/>
            <a:ext cx="2393071" cy="7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3D085D-778E-9D7C-762F-781BE1A29A9C}"/>
              </a:ext>
            </a:extLst>
          </p:cNvPr>
          <p:cNvCxnSpPr/>
          <p:nvPr/>
        </p:nvCxnSpPr>
        <p:spPr>
          <a:xfrm>
            <a:off x="7801691" y="1543073"/>
            <a:ext cx="0" cy="36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D447EE43-59AA-0D24-0147-35373BA0D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8158" y="919731"/>
            <a:ext cx="2236445" cy="1101324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80E84E-EA72-42B7-5158-00EF645111C4}"/>
              </a:ext>
            </a:extLst>
          </p:cNvPr>
          <p:cNvCxnSpPr/>
          <p:nvPr/>
        </p:nvCxnSpPr>
        <p:spPr>
          <a:xfrm flipV="1">
            <a:off x="2333603" y="2055676"/>
            <a:ext cx="0" cy="10769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856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DSCA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Zhen, Jack CTR</dc:creator>
  <cp:lastModifiedBy>Zhen, Xiao Ming CTR (USA)</cp:lastModifiedBy>
  <cp:revision>5</cp:revision>
  <dcterms:created xsi:type="dcterms:W3CDTF">2021-08-18T20:32:17Z</dcterms:created>
  <dcterms:modified xsi:type="dcterms:W3CDTF">2023-01-05T16:53:07Z</dcterms:modified>
</cp:coreProperties>
</file>