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8B978-8C5C-45D8-A87A-2280EF6DE49A}" v="74" dt="2025-04-06T13:28:21.106"/>
    <p1510:client id="{786B9219-6F7C-4BC1-8238-7D1B08B4AC32}" v="5" dt="2025-04-05T14:44:21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78" d="100"/>
          <a:sy n="78" d="100"/>
        </p:scale>
        <p:origin x="1000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F904C8-4E25-3B60-AC22-A25763789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B192315-89B5-F858-F8FB-65B44AA17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BCC943-D513-9525-9E96-ED1484C2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7EB769-A084-4374-57D8-7476F25E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3A3565-9761-A73F-E718-5F63BC20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85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36EE1-3A08-EAC1-4318-F7537FBA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0D2829D-49FE-078C-2A5C-B41AE9A6A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758210-A963-A9B3-58C1-F49C22A8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8787F0-E266-C7A0-7EAE-F1C63EAF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20AE29-3F91-AA66-4BC1-A4009462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1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ED78D8-D2D8-DAC5-1BBA-EE1F03D0E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8F0A280-CB36-5F2D-42CA-BD91F1453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F2E54F-F712-71F0-529C-98855F1A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168358-F793-8DBA-DEFE-E8F1AB4D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763068-00DD-07AD-95BC-4785C7B7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616EB1-4AC2-9ECE-B193-A5BC9A8D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00B057-90F2-19C0-65AE-0EBBDAFC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DE160B-6BF7-560A-A11C-0BCAC239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4CD6A6-9534-3FE2-6D0A-68A690A2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9A95DD-F6E8-3D33-D88C-89BED1C86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7BAD87-70CE-C972-CE64-EF55B0ADC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B7882A-812E-A9FB-7D0D-1D574E1FF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BC23C7-2E35-5D97-531F-C01A1E0A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D3A593-2F8F-D314-F4E0-A5252F90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FA4EBB-34CB-1192-3BB4-7CFEF681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8C7D3-C5F1-8718-68D9-D38BF1BA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022FBF-1BA6-3C97-5D6C-BCD15E4B0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F7ECF7-B495-5884-6F44-C87A1961A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43A1013-E826-CA9C-DCAE-7B121CE5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969AEEF-4116-11BC-5A76-4066368E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9988D71-C200-9A2E-9F03-4C656CA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5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499E4A-31D6-2A19-5581-64A0EF5F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C66127-F70E-AA6D-FF14-4670D935B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0565D0-988B-6D22-AA95-0C3DADE45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F8BDE69-674C-EE95-5190-37BBC70D3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2DF64B6-561D-60C6-371C-3CEA9FBA7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0FEF07F-5DF5-059E-F345-BC26209B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B3A332C-20F2-0AE6-C207-53D3B0A66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BDEA807-B79D-2BF1-643F-04B651C0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2EBED6-10CE-B7D3-DDCF-099CEE03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F9AD04-863B-66CE-A5AD-057DF9C2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A1D9D39-2195-C96B-60C3-AA2676C3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A3D7C68-EFAB-5AF8-AB3D-985D9988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2DD9A87-71AA-91BE-5363-43C2126E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2B51D06-69DC-D24C-B184-7A7CECC6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421F10-6828-DFA3-B908-0885B62A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4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046B9-CB3D-1D54-866E-6266F8EB1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CABCFE-81C2-C8C8-4E22-D215F3CA4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5BA0E0-ABF9-898B-A559-A75366729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70B970-6C64-8C86-CC1A-69A8A340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E5548C-05C1-D0F0-7902-B205312B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EA3EB4-3084-D671-C3A9-AC758FCD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9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09F66-F572-B117-65E6-5CA44E53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11137A7-B06E-D64A-D825-8E83315D2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D989792-5F51-CB9C-C665-31C7A88D7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C8A8C5-BC7C-85BB-CE5E-613970B5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837D67-60BE-976C-74C6-6664FCDF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B75D8D6-4A15-009D-4A0A-C512EA6A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8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E4F6B6B-0237-9269-2C9B-6DAA0621C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CDDB0-2F3D-1ACC-1CA6-54F7EB0D0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FB9067-2B35-321C-6729-420345F87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DC994C-CE39-C21B-A877-C937E6F6B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4C64F3-4517-F818-8C87-0F7865773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4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57567"/>
            <a:ext cx="12192000" cy="110607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264A"/>
                </a:solidFill>
                <a:latin typeface="Helvetica" pitchFamily="2" charset="0"/>
                <a:ea typeface="+mj-lt"/>
                <a:cs typeface="+mj-lt"/>
              </a:rPr>
              <a:t>Digital forensics in corporate simulations: a study of tool efficacy and analysis techniques</a:t>
            </a:r>
            <a:endParaRPr lang="en-US" sz="4400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580107"/>
            <a:ext cx="9144000" cy="461666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4A00C7-AED1-DAE0-73E2-DE73F851AE7F}"/>
              </a:ext>
            </a:extLst>
          </p:cNvPr>
          <p:cNvSpPr txBox="1"/>
          <p:nvPr/>
        </p:nvSpPr>
        <p:spPr>
          <a:xfrm>
            <a:off x="1524000" y="6084400"/>
            <a:ext cx="9140474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 Supervisor: prof. Atzeni Andrea</a:t>
            </a:r>
            <a:endParaRPr lang="en-US" dirty="0">
              <a:solidFill>
                <a:srgbClr val="00264A"/>
              </a:solidFill>
              <a:latin typeface="Helvetica" pitchFamily="2" charset="0"/>
            </a:endParaRP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493C3F40-2092-464B-DEDD-DA49C5BFCFA6}"/>
              </a:ext>
            </a:extLst>
          </p:cNvPr>
          <p:cNvCxnSpPr>
            <a:cxnSpLocks/>
          </p:cNvCxnSpPr>
          <p:nvPr/>
        </p:nvCxnSpPr>
        <p:spPr>
          <a:xfrm>
            <a:off x="4106174" y="4403917"/>
            <a:ext cx="8085826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5769FB54-AA38-FD95-3B27-E21671B4D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710" y="98307"/>
            <a:ext cx="1919078" cy="1677700"/>
          </a:xfrm>
          <a:prstGeom prst="rect">
            <a:avLst/>
          </a:prstGeom>
        </p:spPr>
      </p:pic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AF27495F-879F-75B3-094E-DF880EE94C21}"/>
              </a:ext>
            </a:extLst>
          </p:cNvPr>
          <p:cNvCxnSpPr>
            <a:cxnSpLocks/>
          </p:cNvCxnSpPr>
          <p:nvPr/>
        </p:nvCxnSpPr>
        <p:spPr>
          <a:xfrm>
            <a:off x="0" y="2416966"/>
            <a:ext cx="8074325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ubtitle 2">
            <a:extLst>
              <a:ext uri="{FF2B5EF4-FFF2-40B4-BE49-F238E27FC236}">
                <a16:creationId xmlns:a16="http://schemas.microsoft.com/office/drawing/2014/main" id="{46134802-2F37-3122-76C9-BCCE9C740AF9}"/>
              </a:ext>
            </a:extLst>
          </p:cNvPr>
          <p:cNvSpPr txBox="1">
            <a:spLocks/>
          </p:cNvSpPr>
          <p:nvPr/>
        </p:nvSpPr>
        <p:spPr>
          <a:xfrm>
            <a:off x="9957107" y="6357859"/>
            <a:ext cx="2081842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5A6B7A-1ACB-15BE-47E8-5AEB663EEBC7}"/>
              </a:ext>
            </a:extLst>
          </p:cNvPr>
          <p:cNvSpPr txBox="1">
            <a:spLocks/>
          </p:cNvSpPr>
          <p:nvPr/>
        </p:nvSpPr>
        <p:spPr>
          <a:xfrm>
            <a:off x="1" y="281190"/>
            <a:ext cx="12191999" cy="5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64A"/>
                </a:solidFill>
                <a:latin typeface="Helvetica"/>
                <a:cs typeface="Helvetica"/>
              </a:rPr>
              <a:t>Investigating the attacks: process &amp; methodology</a:t>
            </a:r>
            <a:endParaRPr lang="en-US" sz="3600" dirty="0">
              <a:solidFill>
                <a:srgbClr val="00264A"/>
              </a:solidFill>
              <a:latin typeface="Helvetica"/>
              <a:cs typeface="Helvetica"/>
            </a:endParaRPr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D33A0688-4FE5-CCC2-C77B-3366A9539737}"/>
              </a:ext>
            </a:extLst>
          </p:cNvPr>
          <p:cNvCxnSpPr>
            <a:cxnSpLocks/>
          </p:cNvCxnSpPr>
          <p:nvPr/>
        </p:nvCxnSpPr>
        <p:spPr>
          <a:xfrm>
            <a:off x="4215161" y="847718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528FB22F-C8C4-C4E9-1137-DAD8D3C79091}"/>
              </a:ext>
            </a:extLst>
          </p:cNvPr>
          <p:cNvCxnSpPr>
            <a:cxnSpLocks/>
          </p:cNvCxnSpPr>
          <p:nvPr/>
        </p:nvCxnSpPr>
        <p:spPr>
          <a:xfrm>
            <a:off x="0" y="190695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F944ABDA-EBCE-9A78-FD5C-C07A0B35DFA6}"/>
              </a:ext>
            </a:extLst>
          </p:cNvPr>
          <p:cNvCxnSpPr>
            <a:cxnSpLocks/>
          </p:cNvCxnSpPr>
          <p:nvPr/>
        </p:nvCxnSpPr>
        <p:spPr>
          <a:xfrm>
            <a:off x="-172528" y="6441737"/>
            <a:ext cx="12364528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9387DC99-F04C-AE8E-8A18-17F7E9690BE2}"/>
              </a:ext>
            </a:extLst>
          </p:cNvPr>
          <p:cNvSpPr txBox="1">
            <a:spLocks/>
          </p:cNvSpPr>
          <p:nvPr/>
        </p:nvSpPr>
        <p:spPr>
          <a:xfrm>
            <a:off x="0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3248127-438B-FD5F-8514-9100BC846B0F}"/>
              </a:ext>
            </a:extLst>
          </p:cNvPr>
          <p:cNvSpPr txBox="1">
            <a:spLocks/>
          </p:cNvSpPr>
          <p:nvPr/>
        </p:nvSpPr>
        <p:spPr>
          <a:xfrm>
            <a:off x="7533738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58C9E763-15D4-DA56-579A-44CDC0727277}"/>
              </a:ext>
            </a:extLst>
          </p:cNvPr>
          <p:cNvCxnSpPr>
            <a:cxnSpLocks/>
          </p:cNvCxnSpPr>
          <p:nvPr/>
        </p:nvCxnSpPr>
        <p:spPr>
          <a:xfrm>
            <a:off x="343416" y="3447255"/>
            <a:ext cx="11437458" cy="15203"/>
          </a:xfrm>
          <a:prstGeom prst="line">
            <a:avLst/>
          </a:prstGeom>
          <a:ln w="38100">
            <a:solidFill>
              <a:srgbClr val="00264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FB69946-BBB5-018B-E0FA-96955AA1493B}"/>
              </a:ext>
            </a:extLst>
          </p:cNvPr>
          <p:cNvSpPr txBox="1">
            <a:spLocks/>
          </p:cNvSpPr>
          <p:nvPr/>
        </p:nvSpPr>
        <p:spPr>
          <a:xfrm>
            <a:off x="3471291" y="2773030"/>
            <a:ext cx="1749241" cy="1356524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forensic analysis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5A5926F-430F-2B48-A7E5-07841190F089}"/>
              </a:ext>
            </a:extLst>
          </p:cNvPr>
          <p:cNvSpPr txBox="1">
            <a:spLocks/>
          </p:cNvSpPr>
          <p:nvPr/>
        </p:nvSpPr>
        <p:spPr>
          <a:xfrm>
            <a:off x="5785337" y="2768995"/>
            <a:ext cx="2322802" cy="1356520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reconstructing the attack timeline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02A93DC-33F5-3CF5-2900-21E376D6B1B0}"/>
              </a:ext>
            </a:extLst>
          </p:cNvPr>
          <p:cNvSpPr txBox="1">
            <a:spLocks/>
          </p:cNvSpPr>
          <p:nvPr/>
        </p:nvSpPr>
        <p:spPr>
          <a:xfrm>
            <a:off x="8672945" y="2773030"/>
            <a:ext cx="3107929" cy="1356525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assessing damage &amp; preventive measures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1833029-DDCE-7481-E54B-5D79F8C5DEE8}"/>
              </a:ext>
            </a:extLst>
          </p:cNvPr>
          <p:cNvSpPr txBox="1">
            <a:spLocks/>
          </p:cNvSpPr>
          <p:nvPr/>
        </p:nvSpPr>
        <p:spPr>
          <a:xfrm>
            <a:off x="411126" y="2768991"/>
            <a:ext cx="2495360" cy="1356524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data collection (disk images and logs)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7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DA70C9-3754-78F7-FFD4-D83E15854D45}"/>
              </a:ext>
            </a:extLst>
          </p:cNvPr>
          <p:cNvSpPr txBox="1">
            <a:spLocks/>
          </p:cNvSpPr>
          <p:nvPr/>
        </p:nvSpPr>
        <p:spPr>
          <a:xfrm>
            <a:off x="1" y="281190"/>
            <a:ext cx="12191999" cy="5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64A"/>
                </a:solidFill>
                <a:latin typeface="Helvetica"/>
                <a:ea typeface="+mj-lt"/>
                <a:cs typeface="+mj-lt"/>
              </a:rPr>
              <a:t>Key findings from the simulated attacks</a:t>
            </a:r>
            <a:endParaRPr lang="en-US" sz="3600" b="1" dirty="0">
              <a:solidFill>
                <a:srgbClr val="00264A"/>
              </a:solidFill>
              <a:latin typeface="Helvetica"/>
            </a:endParaRPr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5B27F76B-6CBC-C817-CAE2-EF928B5167AE}"/>
              </a:ext>
            </a:extLst>
          </p:cNvPr>
          <p:cNvCxnSpPr>
            <a:cxnSpLocks/>
          </p:cNvCxnSpPr>
          <p:nvPr/>
        </p:nvCxnSpPr>
        <p:spPr>
          <a:xfrm>
            <a:off x="4215161" y="847718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F350EF05-A383-1627-DB0D-6F66A7D9E1AA}"/>
              </a:ext>
            </a:extLst>
          </p:cNvPr>
          <p:cNvCxnSpPr>
            <a:cxnSpLocks/>
          </p:cNvCxnSpPr>
          <p:nvPr/>
        </p:nvCxnSpPr>
        <p:spPr>
          <a:xfrm>
            <a:off x="0" y="190695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A972D4CB-78F5-DD96-7CB5-787F1BAE10B6}"/>
              </a:ext>
            </a:extLst>
          </p:cNvPr>
          <p:cNvCxnSpPr>
            <a:cxnSpLocks/>
          </p:cNvCxnSpPr>
          <p:nvPr/>
        </p:nvCxnSpPr>
        <p:spPr>
          <a:xfrm>
            <a:off x="-172528" y="6441737"/>
            <a:ext cx="12364528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C5E543B-9840-1EB6-52C5-E8770A77FEDD}"/>
              </a:ext>
            </a:extLst>
          </p:cNvPr>
          <p:cNvSpPr txBox="1">
            <a:spLocks/>
          </p:cNvSpPr>
          <p:nvPr/>
        </p:nvSpPr>
        <p:spPr>
          <a:xfrm>
            <a:off x="0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EA6B596-93A6-4DC2-576A-0249EED14114}"/>
              </a:ext>
            </a:extLst>
          </p:cNvPr>
          <p:cNvSpPr txBox="1">
            <a:spLocks/>
          </p:cNvSpPr>
          <p:nvPr/>
        </p:nvSpPr>
        <p:spPr>
          <a:xfrm>
            <a:off x="7533738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F37E40-CA06-C30D-CEEB-952F2CEBDDD8}"/>
              </a:ext>
            </a:extLst>
          </p:cNvPr>
          <p:cNvSpPr txBox="1">
            <a:spLocks/>
          </p:cNvSpPr>
          <p:nvPr/>
        </p:nvSpPr>
        <p:spPr>
          <a:xfrm>
            <a:off x="339013" y="1124853"/>
            <a:ext cx="11513974" cy="1100914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Malware attack</a:t>
            </a:r>
            <a:endParaRPr lang="en-US" sz="2200" dirty="0">
              <a:solidFill>
                <a:srgbClr val="00264A"/>
              </a:solidFill>
              <a:latin typeface="Helvetica" pitchFamily="2" charset="0"/>
            </a:endParaRPr>
          </a:p>
          <a:p>
            <a:pPr lvl="1"/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malicious script that runs periodically and exfiltrates files via SSH;</a:t>
            </a:r>
            <a:endParaRPr lang="en-US" sz="2200" dirty="0">
              <a:solidFill>
                <a:srgbClr val="00264A"/>
              </a:solidFill>
              <a:latin typeface="Helvetica"/>
            </a:endParaRPr>
          </a:p>
          <a:p>
            <a:pPr lvl="1"/>
            <a:r>
              <a:rPr lang="en-US" sz="22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fake update attached via email.</a:t>
            </a:r>
            <a:endParaRPr lang="en-US" sz="2200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68F719-86F1-C867-3296-FBBA603B49AA}"/>
              </a:ext>
            </a:extLst>
          </p:cNvPr>
          <p:cNvSpPr txBox="1">
            <a:spLocks/>
          </p:cNvSpPr>
          <p:nvPr/>
        </p:nvSpPr>
        <p:spPr>
          <a:xfrm>
            <a:off x="339013" y="2502902"/>
            <a:ext cx="11513974" cy="1100914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Phishing attack</a:t>
            </a:r>
            <a:endParaRPr lang="en-US" sz="2200" dirty="0">
              <a:solidFill>
                <a:srgbClr val="00264A"/>
              </a:solidFill>
              <a:latin typeface="Helvetica" pitchFamily="2" charset="0"/>
            </a:endParaRPr>
          </a:p>
          <a:p>
            <a:pPr lvl="1"/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suspicious accesses to the </a:t>
            </a:r>
            <a:r>
              <a:rPr lang="en-US" sz="2200" dirty="0" err="1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db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 from multiple users originating from an unknown IP;</a:t>
            </a:r>
            <a:endParaRPr lang="en-US" sz="2200" dirty="0">
              <a:solidFill>
                <a:srgbClr val="00264A"/>
              </a:solidFill>
              <a:latin typeface="Helvetica"/>
            </a:endParaRPr>
          </a:p>
          <a:p>
            <a:pPr lvl="1"/>
            <a:r>
              <a:rPr lang="en-US" sz="22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phishing email, posing as IT maintenance.</a:t>
            </a:r>
            <a:endParaRPr lang="en-US" sz="2200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8A9873A-F384-E2A1-AF16-3CE2CB0C2FDF}"/>
              </a:ext>
            </a:extLst>
          </p:cNvPr>
          <p:cNvSpPr txBox="1">
            <a:spLocks/>
          </p:cNvSpPr>
          <p:nvPr/>
        </p:nvSpPr>
        <p:spPr>
          <a:xfrm>
            <a:off x="339013" y="3743204"/>
            <a:ext cx="11513974" cy="1100914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Ransomware attack</a:t>
            </a:r>
            <a:endParaRPr lang="en-US" sz="2200" dirty="0">
              <a:solidFill>
                <a:srgbClr val="00264A"/>
              </a:solidFill>
              <a:latin typeface="Helvetica" pitchFamily="2" charset="0"/>
            </a:endParaRPr>
          </a:p>
          <a:p>
            <a:pPr lvl="1"/>
            <a:r>
              <a:rPr lang="en-US" sz="22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disk images were heavily encrypted, making traditional forensic analysis difficult;</a:t>
            </a:r>
            <a:endParaRPr lang="en-US" sz="2200" dirty="0">
              <a:solidFill>
                <a:srgbClr val="00264A"/>
              </a:solidFill>
              <a:latin typeface="Helvetica" pitchFamily="2" charset="0"/>
            </a:endParaRPr>
          </a:p>
          <a:p>
            <a:pPr lvl="1"/>
            <a:r>
              <a:rPr lang="en-US" sz="22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email logs showed an email with a fake update attached before encryption.</a:t>
            </a:r>
            <a:endParaRPr lang="en-US" sz="2200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182DDFE-83DA-0336-19B0-B32945097EFD}"/>
              </a:ext>
            </a:extLst>
          </p:cNvPr>
          <p:cNvSpPr txBox="1">
            <a:spLocks/>
          </p:cNvSpPr>
          <p:nvPr/>
        </p:nvSpPr>
        <p:spPr>
          <a:xfrm>
            <a:off x="339013" y="5092470"/>
            <a:ext cx="11513974" cy="1100914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Data breach</a:t>
            </a:r>
            <a:endParaRPr lang="en-US" sz="2200" dirty="0">
              <a:solidFill>
                <a:srgbClr val="00264A"/>
              </a:solidFill>
              <a:latin typeface="Helvetica" pitchFamily="2" charset="0"/>
            </a:endParaRPr>
          </a:p>
          <a:p>
            <a:pPr lvl="1"/>
            <a:r>
              <a:rPr lang="en-US" sz="22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unauthorized database queries extracting sensitive company data;</a:t>
            </a:r>
            <a:endParaRPr lang="en-US" sz="2200" dirty="0">
              <a:solidFill>
                <a:srgbClr val="00264A"/>
              </a:solidFill>
              <a:latin typeface="Helvetica" pitchFamily="2" charset="0"/>
            </a:endParaRPr>
          </a:p>
          <a:p>
            <a:pPr lvl="1"/>
            <a:r>
              <a:rPr lang="en-US" sz="22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identified an insider accomplice who had escalated privileges.</a:t>
            </a:r>
            <a:endParaRPr lang="en-US" sz="2200" dirty="0">
              <a:solidFill>
                <a:srgbClr val="00264A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46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2141-70B5-22EE-D6A9-64DCC2AF7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239491"/>
            <a:ext cx="5892800" cy="49834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Challenges in digital investigations</a:t>
            </a:r>
            <a:r>
              <a:rPr lang="en-US" sz="24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</a:t>
            </a:r>
          </a:p>
          <a:p>
            <a:pPr marL="0" indent="0" algn="ctr">
              <a:buNone/>
            </a:pPr>
            <a:endParaRPr lang="en-US" sz="2400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detecting and analyzing attacks requires correlation of multiple sources (logs, disk images, network captures)</a:t>
            </a:r>
            <a:endParaRPr lang="en-US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forensic tools must be complemented with behavioral analysis</a:t>
            </a:r>
          </a:p>
          <a:p>
            <a:pPr marL="457200" lvl="1" indent="0">
              <a:buNone/>
            </a:pPr>
            <a:endParaRPr lang="en-US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  <a:p>
            <a:pPr lvl="1"/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attackers use sophisticated evasion techniques, requiring continuous updates in detection strategies</a:t>
            </a:r>
            <a:endParaRPr lang="en-US" dirty="0">
              <a:solidFill>
                <a:srgbClr val="00264A"/>
              </a:solidFill>
              <a:latin typeface="Helvetica"/>
            </a:endParaRPr>
          </a:p>
          <a:p>
            <a:endParaRPr lang="en-US" dirty="0">
              <a:solidFill>
                <a:srgbClr val="00264A"/>
              </a:solidFill>
            </a:endParaRP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53B7E7B5-1F0E-AB02-1B26-475B2B92D7BD}"/>
              </a:ext>
            </a:extLst>
          </p:cNvPr>
          <p:cNvCxnSpPr>
            <a:cxnSpLocks/>
          </p:cNvCxnSpPr>
          <p:nvPr/>
        </p:nvCxnSpPr>
        <p:spPr>
          <a:xfrm>
            <a:off x="-172528" y="6441737"/>
            <a:ext cx="12364528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3EC20ED8-12D0-3657-E0F6-F9A0E7B60B89}"/>
              </a:ext>
            </a:extLst>
          </p:cNvPr>
          <p:cNvSpPr txBox="1">
            <a:spLocks/>
          </p:cNvSpPr>
          <p:nvPr/>
        </p:nvSpPr>
        <p:spPr>
          <a:xfrm>
            <a:off x="0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09ED088-C542-6966-2D1E-45845463A768}"/>
              </a:ext>
            </a:extLst>
          </p:cNvPr>
          <p:cNvSpPr txBox="1">
            <a:spLocks/>
          </p:cNvSpPr>
          <p:nvPr/>
        </p:nvSpPr>
        <p:spPr>
          <a:xfrm>
            <a:off x="7533738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8ADE8C-E9C6-A961-9FB5-A830275FD524}"/>
              </a:ext>
            </a:extLst>
          </p:cNvPr>
          <p:cNvSpPr txBox="1">
            <a:spLocks/>
          </p:cNvSpPr>
          <p:nvPr/>
        </p:nvSpPr>
        <p:spPr>
          <a:xfrm>
            <a:off x="1" y="281190"/>
            <a:ext cx="12191999" cy="5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64A"/>
                </a:solidFill>
                <a:latin typeface="Helvetica"/>
                <a:ea typeface="+mj-lt"/>
                <a:cs typeface="+mj-lt"/>
              </a:rPr>
              <a:t>Lessons learned &amp; key takeaways</a:t>
            </a:r>
            <a:endParaRPr lang="en-US" sz="3600" b="1" dirty="0">
              <a:solidFill>
                <a:srgbClr val="00264A"/>
              </a:solidFill>
              <a:latin typeface="Helvetica"/>
            </a:endParaRP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78A2E032-BBC5-5B8D-21DC-B6B34C17173D}"/>
              </a:ext>
            </a:extLst>
          </p:cNvPr>
          <p:cNvCxnSpPr>
            <a:cxnSpLocks/>
          </p:cNvCxnSpPr>
          <p:nvPr/>
        </p:nvCxnSpPr>
        <p:spPr>
          <a:xfrm>
            <a:off x="4215161" y="847718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89AA1423-CC12-99FC-87E1-96A5B0508684}"/>
              </a:ext>
            </a:extLst>
          </p:cNvPr>
          <p:cNvCxnSpPr>
            <a:cxnSpLocks/>
          </p:cNvCxnSpPr>
          <p:nvPr/>
        </p:nvCxnSpPr>
        <p:spPr>
          <a:xfrm>
            <a:off x="0" y="190695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B9973F-0C29-82DE-8047-5FA689163CF7}"/>
              </a:ext>
            </a:extLst>
          </p:cNvPr>
          <p:cNvSpPr txBox="1">
            <a:spLocks/>
          </p:cNvSpPr>
          <p:nvPr/>
        </p:nvSpPr>
        <p:spPr>
          <a:xfrm>
            <a:off x="6273800" y="1241775"/>
            <a:ext cx="5715000" cy="498120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Key takeaways</a:t>
            </a:r>
            <a:r>
              <a:rPr lang="en-US" sz="26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</a:t>
            </a:r>
          </a:p>
          <a:p>
            <a:pPr marL="0" indent="0" algn="ctr">
              <a:buNone/>
            </a:pPr>
            <a:endParaRPr lang="en-US" sz="2600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  <a:p>
            <a:pPr lvl="1"/>
            <a:r>
              <a:rPr lang="en-US" sz="26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early detection is key: a rapid response minimizes damage and facilitates forensic investigations.</a:t>
            </a:r>
          </a:p>
          <a:p>
            <a:pPr marL="457200" lvl="1" indent="0">
              <a:buNone/>
            </a:pPr>
            <a:endParaRPr lang="en-US" sz="2600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  <a:p>
            <a:pPr lvl="1"/>
            <a:r>
              <a:rPr lang="en-US" sz="26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comprehensive logging matters: detailed logs across all systems (network, email, databases) improve attack reconstruction.</a:t>
            </a:r>
          </a:p>
          <a:p>
            <a:pPr marL="457200" lvl="1" indent="0">
              <a:buNone/>
            </a:pPr>
            <a:endParaRPr lang="en-US" sz="2600" dirty="0">
              <a:solidFill>
                <a:srgbClr val="00264A"/>
              </a:solidFill>
              <a:latin typeface="Helvetica" pitchFamily="2" charset="0"/>
            </a:endParaRPr>
          </a:p>
          <a:p>
            <a:pPr lvl="1"/>
            <a:r>
              <a:rPr lang="en-US" sz="26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user awareness is a weak link: social engineering remains a top attack vector, so ongoing training is essential.</a:t>
            </a:r>
            <a:endParaRPr lang="en-US" sz="2600" dirty="0">
              <a:solidFill>
                <a:srgbClr val="00264A"/>
              </a:solidFill>
              <a:latin typeface="Helvetica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rgbClr val="00264A"/>
              </a:solidFill>
            </a:endParaRPr>
          </a:p>
          <a:p>
            <a:endParaRPr lang="en-US" dirty="0">
              <a:solidFill>
                <a:srgbClr val="00264A"/>
              </a:solidFill>
            </a:endParaRPr>
          </a:p>
        </p:txBody>
      </p: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0BAF42CB-FCE6-A51B-CC1C-3EB5B1FBF92F}"/>
              </a:ext>
            </a:extLst>
          </p:cNvPr>
          <p:cNvCxnSpPr>
            <a:cxnSpLocks/>
          </p:cNvCxnSpPr>
          <p:nvPr/>
        </p:nvCxnSpPr>
        <p:spPr>
          <a:xfrm>
            <a:off x="6096000" y="1239491"/>
            <a:ext cx="0" cy="4780309"/>
          </a:xfrm>
          <a:prstGeom prst="line">
            <a:avLst/>
          </a:prstGeom>
          <a:ln w="38100">
            <a:solidFill>
              <a:srgbClr val="00264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420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76BE53-CDB5-1D4B-ED89-90B3B352ADA2}"/>
              </a:ext>
            </a:extLst>
          </p:cNvPr>
          <p:cNvSpPr txBox="1">
            <a:spLocks/>
          </p:cNvSpPr>
          <p:nvPr/>
        </p:nvSpPr>
        <p:spPr>
          <a:xfrm>
            <a:off x="1" y="281190"/>
            <a:ext cx="12191999" cy="5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64A"/>
                </a:solidFill>
                <a:latin typeface="Helvetica" pitchFamily="2" charset="0"/>
              </a:rPr>
              <a:t>Future improvements and research directions</a:t>
            </a:r>
            <a:endParaRPr lang="en-US" sz="3600" dirty="0">
              <a:solidFill>
                <a:srgbClr val="00264A"/>
              </a:solidFill>
              <a:latin typeface="Helvetica" pitchFamily="2" charset="0"/>
            </a:endParaRPr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FD740B36-3FC9-E361-6DC0-603704F39B15}"/>
              </a:ext>
            </a:extLst>
          </p:cNvPr>
          <p:cNvCxnSpPr>
            <a:cxnSpLocks/>
          </p:cNvCxnSpPr>
          <p:nvPr/>
        </p:nvCxnSpPr>
        <p:spPr>
          <a:xfrm>
            <a:off x="4215161" y="847718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8D25CB99-E7B7-09C6-B254-697AEC4723C3}"/>
              </a:ext>
            </a:extLst>
          </p:cNvPr>
          <p:cNvCxnSpPr>
            <a:cxnSpLocks/>
          </p:cNvCxnSpPr>
          <p:nvPr/>
        </p:nvCxnSpPr>
        <p:spPr>
          <a:xfrm>
            <a:off x="0" y="190695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0DB1F78B-F35D-87D2-05E7-7E00EC109F13}"/>
              </a:ext>
            </a:extLst>
          </p:cNvPr>
          <p:cNvCxnSpPr>
            <a:cxnSpLocks/>
          </p:cNvCxnSpPr>
          <p:nvPr/>
        </p:nvCxnSpPr>
        <p:spPr>
          <a:xfrm>
            <a:off x="-172528" y="6441737"/>
            <a:ext cx="12364528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B90F9C03-772B-78FA-89FA-0CC28E8EF5EA}"/>
              </a:ext>
            </a:extLst>
          </p:cNvPr>
          <p:cNvSpPr txBox="1">
            <a:spLocks/>
          </p:cNvSpPr>
          <p:nvPr/>
        </p:nvSpPr>
        <p:spPr>
          <a:xfrm>
            <a:off x="0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E51B668-DFBA-C07C-9244-ACD768BC2B85}"/>
              </a:ext>
            </a:extLst>
          </p:cNvPr>
          <p:cNvSpPr txBox="1">
            <a:spLocks/>
          </p:cNvSpPr>
          <p:nvPr/>
        </p:nvSpPr>
        <p:spPr>
          <a:xfrm>
            <a:off x="7533738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BA7A77-1186-EB37-3C9D-1189100AC9F9}"/>
              </a:ext>
            </a:extLst>
          </p:cNvPr>
          <p:cNvSpPr txBox="1">
            <a:spLocks/>
          </p:cNvSpPr>
          <p:nvPr/>
        </p:nvSpPr>
        <p:spPr>
          <a:xfrm>
            <a:off x="228924" y="3014552"/>
            <a:ext cx="3047352" cy="2289742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Expand Attack Simulations</a:t>
            </a:r>
            <a:r>
              <a:rPr lang="en-US" sz="24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60C6C6C-4D0F-71F7-226C-33E652122F4F}"/>
              </a:ext>
            </a:extLst>
          </p:cNvPr>
          <p:cNvSpPr txBox="1">
            <a:spLocks/>
          </p:cNvSpPr>
          <p:nvPr/>
        </p:nvSpPr>
        <p:spPr>
          <a:xfrm>
            <a:off x="4158742" y="2989133"/>
            <a:ext cx="3321742" cy="2315162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Different environments and platforms</a:t>
            </a:r>
            <a:endParaRPr lang="en-US" sz="2400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F45740-2FAB-8D8C-816E-B336B2D67DB1}"/>
              </a:ext>
            </a:extLst>
          </p:cNvPr>
          <p:cNvSpPr txBox="1">
            <a:spLocks/>
          </p:cNvSpPr>
          <p:nvPr/>
        </p:nvSpPr>
        <p:spPr>
          <a:xfrm>
            <a:off x="8362950" y="2989133"/>
            <a:ext cx="3321742" cy="2315170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Enhanced infrastructure: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certificate-based authentication with public and private CA</a:t>
            </a:r>
            <a:endParaRPr lang="en-US" sz="2400" b="1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FE7EB94-4C05-A0CD-E0B4-9B6B7B305996}"/>
              </a:ext>
            </a:extLst>
          </p:cNvPr>
          <p:cNvCxnSpPr/>
          <p:nvPr/>
        </p:nvCxnSpPr>
        <p:spPr>
          <a:xfrm flipH="1">
            <a:off x="2571750" y="1371600"/>
            <a:ext cx="3524250" cy="1295400"/>
          </a:xfrm>
          <a:prstGeom prst="straightConnector1">
            <a:avLst/>
          </a:prstGeom>
          <a:ln w="38100">
            <a:solidFill>
              <a:srgbClr val="002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A1A20695-4FD1-A857-575C-2DE1FAFF17E7}"/>
              </a:ext>
            </a:extLst>
          </p:cNvPr>
          <p:cNvCxnSpPr>
            <a:cxnSpLocks/>
          </p:cNvCxnSpPr>
          <p:nvPr/>
        </p:nvCxnSpPr>
        <p:spPr>
          <a:xfrm>
            <a:off x="6096000" y="1371599"/>
            <a:ext cx="3981450" cy="1295401"/>
          </a:xfrm>
          <a:prstGeom prst="straightConnector1">
            <a:avLst/>
          </a:prstGeom>
          <a:ln w="38100">
            <a:solidFill>
              <a:srgbClr val="002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62BEB238-8C0E-2735-C3AF-662345DD76BD}"/>
              </a:ext>
            </a:extLst>
          </p:cNvPr>
          <p:cNvCxnSpPr>
            <a:cxnSpLocks/>
          </p:cNvCxnSpPr>
          <p:nvPr/>
        </p:nvCxnSpPr>
        <p:spPr>
          <a:xfrm>
            <a:off x="6096000" y="1371598"/>
            <a:ext cx="0" cy="1295402"/>
          </a:xfrm>
          <a:prstGeom prst="straightConnector1">
            <a:avLst/>
          </a:prstGeom>
          <a:ln w="38100">
            <a:solidFill>
              <a:srgbClr val="0026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62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8A1CAF5-70E3-0BDE-1709-199E106AFBE6}"/>
              </a:ext>
            </a:extLst>
          </p:cNvPr>
          <p:cNvSpPr txBox="1">
            <a:spLocks/>
          </p:cNvSpPr>
          <p:nvPr/>
        </p:nvSpPr>
        <p:spPr>
          <a:xfrm>
            <a:off x="1" y="3145736"/>
            <a:ext cx="12191999" cy="5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64A"/>
                </a:solidFill>
                <a:latin typeface="Helvetica" pitchFamily="2" charset="0"/>
              </a:rPr>
              <a:t>Thank you for your attention</a:t>
            </a:r>
            <a:endParaRPr lang="en-US" sz="3600" dirty="0">
              <a:solidFill>
                <a:srgbClr val="00264A"/>
              </a:solidFill>
              <a:latin typeface="Helvetica" pitchFamily="2" charset="0"/>
            </a:endParaRPr>
          </a:p>
        </p:txBody>
      </p: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66837028-2DB9-DCE1-D654-9B796AFFCDD7}"/>
              </a:ext>
            </a:extLst>
          </p:cNvPr>
          <p:cNvCxnSpPr>
            <a:cxnSpLocks/>
          </p:cNvCxnSpPr>
          <p:nvPr/>
        </p:nvCxnSpPr>
        <p:spPr>
          <a:xfrm>
            <a:off x="4215161" y="3712264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727B7D1D-356C-CFF7-28C9-1205D0366579}"/>
              </a:ext>
            </a:extLst>
          </p:cNvPr>
          <p:cNvCxnSpPr>
            <a:cxnSpLocks/>
          </p:cNvCxnSpPr>
          <p:nvPr/>
        </p:nvCxnSpPr>
        <p:spPr>
          <a:xfrm>
            <a:off x="0" y="3055241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0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BBC8-6C8C-2533-18D6-95CF8A0A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1190"/>
            <a:ext cx="12191999" cy="5665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64A"/>
                </a:solidFill>
                <a:latin typeface="Helvetica" pitchFamily="2" charset="0"/>
              </a:rPr>
              <a:t>Introduction to digital forensic</a:t>
            </a:r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4BA67F8A-010F-8492-6F4A-F14AD7F81015}"/>
              </a:ext>
            </a:extLst>
          </p:cNvPr>
          <p:cNvCxnSpPr>
            <a:cxnSpLocks/>
          </p:cNvCxnSpPr>
          <p:nvPr/>
        </p:nvCxnSpPr>
        <p:spPr>
          <a:xfrm>
            <a:off x="-172528" y="6441737"/>
            <a:ext cx="12364528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2">
            <a:extLst>
              <a:ext uri="{FF2B5EF4-FFF2-40B4-BE49-F238E27FC236}">
                <a16:creationId xmlns:a16="http://schemas.microsoft.com/office/drawing/2014/main" id="{8CE06D91-1AC8-D267-54B8-E69927626301}"/>
              </a:ext>
            </a:extLst>
          </p:cNvPr>
          <p:cNvSpPr txBox="1">
            <a:spLocks/>
          </p:cNvSpPr>
          <p:nvPr/>
        </p:nvSpPr>
        <p:spPr>
          <a:xfrm>
            <a:off x="0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2808DF-8167-F6EB-4396-849368531A04}"/>
              </a:ext>
            </a:extLst>
          </p:cNvPr>
          <p:cNvSpPr txBox="1">
            <a:spLocks/>
          </p:cNvSpPr>
          <p:nvPr/>
        </p:nvSpPr>
        <p:spPr>
          <a:xfrm>
            <a:off x="7533738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0F8237-9569-1829-0627-45C73905F6E5}"/>
              </a:ext>
            </a:extLst>
          </p:cNvPr>
          <p:cNvSpPr txBox="1">
            <a:spLocks/>
          </p:cNvSpPr>
          <p:nvPr/>
        </p:nvSpPr>
        <p:spPr>
          <a:xfrm>
            <a:off x="317549" y="1534925"/>
            <a:ext cx="11524706" cy="2135630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Definition &amp; purpose</a:t>
            </a:r>
            <a:r>
              <a:rPr lang="en-US" sz="26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</a:t>
            </a:r>
            <a:endParaRPr lang="en-US" sz="2600">
              <a:solidFill>
                <a:srgbClr val="00264A"/>
              </a:solidFill>
              <a:latin typeface="Helvetica"/>
              <a:cs typeface="Helvetica"/>
            </a:endParaRPr>
          </a:p>
          <a:p>
            <a:pPr lvl="1"/>
            <a:r>
              <a:rPr lang="en-US" sz="26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digital forensics is a branch of forensic science focused on identifying, acquiring, processing, analyzing, and reporting of electronic data;</a:t>
            </a:r>
            <a:endParaRPr lang="en-US" sz="2600">
              <a:solidFill>
                <a:srgbClr val="00264A"/>
              </a:solidFill>
              <a:latin typeface="Helvetica"/>
              <a:cs typeface="Helvetica"/>
            </a:endParaRPr>
          </a:p>
          <a:p>
            <a:pPr lvl="1"/>
            <a:r>
              <a:rPr lang="en-US" sz="26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it is used in cybercrime investigations, corporate security, and legal proceedings</a:t>
            </a:r>
            <a:r>
              <a:rPr lang="en-US" sz="2600" dirty="0">
                <a:latin typeface="Helvetica"/>
                <a:ea typeface="+mn-lt"/>
                <a:cs typeface="+mn-lt"/>
              </a:rPr>
              <a:t>.</a:t>
            </a:r>
            <a:endParaRPr lang="en-US" sz="2600" dirty="0">
              <a:latin typeface="Helvetica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B79257-A3E7-0A5B-45FF-79748B97CE87}"/>
              </a:ext>
            </a:extLst>
          </p:cNvPr>
          <p:cNvSpPr txBox="1">
            <a:spLocks/>
          </p:cNvSpPr>
          <p:nvPr/>
        </p:nvSpPr>
        <p:spPr>
          <a:xfrm>
            <a:off x="318901" y="4031038"/>
            <a:ext cx="11513974" cy="1107334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Key phases of investigation:</a:t>
            </a:r>
            <a:endParaRPr lang="en-US" b="1" dirty="0">
              <a:solidFill>
                <a:srgbClr val="00264A"/>
              </a:solidFill>
              <a:latin typeface="Helvetica"/>
              <a:cs typeface="Helvetica"/>
            </a:endParaRPr>
          </a:p>
          <a:p>
            <a:pPr lvl="1"/>
            <a:r>
              <a:rPr lang="en-US" sz="26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identification, preservation, analysis, documentation, and presentation.</a:t>
            </a:r>
            <a:endParaRPr lang="en-US" sz="2600">
              <a:solidFill>
                <a:srgbClr val="00264A"/>
              </a:solidFill>
              <a:latin typeface="Helvetica"/>
              <a:cs typeface="Helvetica"/>
            </a:endParaRPr>
          </a:p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12A0E98C-3951-316F-B71F-808DE06A6DB9}"/>
              </a:ext>
            </a:extLst>
          </p:cNvPr>
          <p:cNvCxnSpPr>
            <a:cxnSpLocks/>
          </p:cNvCxnSpPr>
          <p:nvPr/>
        </p:nvCxnSpPr>
        <p:spPr>
          <a:xfrm>
            <a:off x="4215161" y="850009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7C1152AD-0B65-6945-9497-3862C3FEC657}"/>
              </a:ext>
            </a:extLst>
          </p:cNvPr>
          <p:cNvCxnSpPr>
            <a:cxnSpLocks/>
          </p:cNvCxnSpPr>
          <p:nvPr/>
        </p:nvCxnSpPr>
        <p:spPr>
          <a:xfrm>
            <a:off x="0" y="190695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0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99E4DC-1FA2-FAC2-865F-35D6547699CF}"/>
              </a:ext>
            </a:extLst>
          </p:cNvPr>
          <p:cNvSpPr txBox="1">
            <a:spLocks/>
          </p:cNvSpPr>
          <p:nvPr/>
        </p:nvSpPr>
        <p:spPr>
          <a:xfrm>
            <a:off x="1" y="281190"/>
            <a:ext cx="12191999" cy="5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64A"/>
                </a:solidFill>
                <a:latin typeface="Helvetica"/>
                <a:ea typeface="Calibri Light"/>
                <a:cs typeface="Calibri Light"/>
              </a:rPr>
              <a:t>Motivations and goals of the thesis</a:t>
            </a:r>
            <a:endParaRPr lang="en-US" sz="3200" b="1" dirty="0">
              <a:solidFill>
                <a:srgbClr val="00264A"/>
              </a:solidFill>
              <a:latin typeface="Helvetica" pitchFamily="2" charset="0"/>
              <a:ea typeface="Calibri Light"/>
              <a:cs typeface="Calibri Light"/>
            </a:endParaRPr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6B662877-6BE8-0AC1-BFEE-7FCE3EC73938}"/>
              </a:ext>
            </a:extLst>
          </p:cNvPr>
          <p:cNvCxnSpPr>
            <a:cxnSpLocks/>
          </p:cNvCxnSpPr>
          <p:nvPr/>
        </p:nvCxnSpPr>
        <p:spPr>
          <a:xfrm>
            <a:off x="4215161" y="850009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3425CF79-5EEB-B082-5FC3-8F85C4F80CBA}"/>
              </a:ext>
            </a:extLst>
          </p:cNvPr>
          <p:cNvCxnSpPr>
            <a:cxnSpLocks/>
          </p:cNvCxnSpPr>
          <p:nvPr/>
        </p:nvCxnSpPr>
        <p:spPr>
          <a:xfrm>
            <a:off x="0" y="190695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478ED053-9D8A-AAB4-E18B-B01A6460AF14}"/>
              </a:ext>
            </a:extLst>
          </p:cNvPr>
          <p:cNvCxnSpPr>
            <a:cxnSpLocks/>
          </p:cNvCxnSpPr>
          <p:nvPr/>
        </p:nvCxnSpPr>
        <p:spPr>
          <a:xfrm>
            <a:off x="-172528" y="6441737"/>
            <a:ext cx="12364528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03CE54F1-E727-F039-54EB-DE440433882C}"/>
              </a:ext>
            </a:extLst>
          </p:cNvPr>
          <p:cNvSpPr txBox="1">
            <a:spLocks/>
          </p:cNvSpPr>
          <p:nvPr/>
        </p:nvSpPr>
        <p:spPr>
          <a:xfrm>
            <a:off x="0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3E29506E-B0C1-25DF-C7F3-33594875108F}"/>
              </a:ext>
            </a:extLst>
          </p:cNvPr>
          <p:cNvSpPr txBox="1">
            <a:spLocks/>
          </p:cNvSpPr>
          <p:nvPr/>
        </p:nvSpPr>
        <p:spPr>
          <a:xfrm>
            <a:off x="7533738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44A6-11AA-262F-4066-0C67555937FB}"/>
              </a:ext>
            </a:extLst>
          </p:cNvPr>
          <p:cNvSpPr txBox="1">
            <a:spLocks/>
          </p:cNvSpPr>
          <p:nvPr/>
        </p:nvSpPr>
        <p:spPr>
          <a:xfrm>
            <a:off x="339013" y="1313820"/>
            <a:ext cx="5426787" cy="543107"/>
          </a:xfrm>
          <a:prstGeom prst="rect">
            <a:avLst/>
          </a:prstGeom>
          <a:ln w="28575">
            <a:noFill/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Motivations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7F6016-28B9-3D52-0B6C-9E58D83B3604}"/>
              </a:ext>
            </a:extLst>
          </p:cNvPr>
          <p:cNvSpPr txBox="1">
            <a:spLocks/>
          </p:cNvSpPr>
          <p:nvPr/>
        </p:nvSpPr>
        <p:spPr>
          <a:xfrm>
            <a:off x="339010" y="2063801"/>
            <a:ext cx="5426788" cy="866973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/>
                <a:ea typeface="Calibri"/>
                <a:cs typeface="Calibri"/>
              </a:rPr>
              <a:t>the ongoing evolution of cyber threats</a:t>
            </a:r>
            <a:endParaRPr lang="en-US" dirty="0">
              <a:solidFill>
                <a:srgbClr val="00264A"/>
              </a:solidFill>
              <a:latin typeface="Helvetica" pitchFamily="2" charset="0"/>
              <a:ea typeface="Calibri"/>
              <a:cs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75BE33-FAE2-551D-82DE-CC0095002FA7}"/>
              </a:ext>
            </a:extLst>
          </p:cNvPr>
          <p:cNvSpPr txBox="1">
            <a:spLocks/>
          </p:cNvSpPr>
          <p:nvPr/>
        </p:nvSpPr>
        <p:spPr>
          <a:xfrm>
            <a:off x="339011" y="3207132"/>
            <a:ext cx="5426789" cy="772796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/>
                <a:ea typeface="Calibri"/>
                <a:cs typeface="Calibri"/>
              </a:rPr>
              <a:t>the increasing frequency of attacks against SMBs 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F0D0EB-4EB8-A6EC-D0D7-903FEBB52EBF}"/>
              </a:ext>
            </a:extLst>
          </p:cNvPr>
          <p:cNvSpPr txBox="1">
            <a:spLocks/>
          </p:cNvSpPr>
          <p:nvPr/>
        </p:nvSpPr>
        <p:spPr>
          <a:xfrm>
            <a:off x="339011" y="4296391"/>
            <a:ext cx="5426790" cy="866973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the impact of these attacks on small medium businesses</a:t>
            </a:r>
            <a:endParaRPr lang="en-US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ABE98E8-75EC-EC27-C33D-6CCD5F4ED96D}"/>
              </a:ext>
            </a:extLst>
          </p:cNvPr>
          <p:cNvSpPr txBox="1">
            <a:spLocks/>
          </p:cNvSpPr>
          <p:nvPr/>
        </p:nvSpPr>
        <p:spPr>
          <a:xfrm>
            <a:off x="6426199" y="1313820"/>
            <a:ext cx="5426787" cy="543107"/>
          </a:xfrm>
          <a:prstGeom prst="rect">
            <a:avLst/>
          </a:prstGeom>
          <a:ln w="28575">
            <a:noFill/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Goals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B7D7D2A-823E-E942-60CB-4651540FC482}"/>
              </a:ext>
            </a:extLst>
          </p:cNvPr>
          <p:cNvSpPr txBox="1">
            <a:spLocks/>
          </p:cNvSpPr>
          <p:nvPr/>
        </p:nvSpPr>
        <p:spPr>
          <a:xfrm>
            <a:off x="6426196" y="2063801"/>
            <a:ext cx="5426788" cy="866973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Helvetica"/>
              </a:rPr>
              <a:t>analyze digital forensic investigation methods</a:t>
            </a:r>
            <a:endParaRPr lang="en-US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929532B-E143-68A8-5701-CE64CC958748}"/>
              </a:ext>
            </a:extLst>
          </p:cNvPr>
          <p:cNvSpPr txBox="1">
            <a:spLocks/>
          </p:cNvSpPr>
          <p:nvPr/>
        </p:nvSpPr>
        <p:spPr>
          <a:xfrm>
            <a:off x="6426197" y="3207132"/>
            <a:ext cx="5426789" cy="1093638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identify improvements in digital forensic investigations techniques for SMBs</a:t>
            </a:r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8DE0CFF-3AE6-BA3A-E8CD-7F79A288BDE4}"/>
              </a:ext>
            </a:extLst>
          </p:cNvPr>
          <p:cNvSpPr txBox="1">
            <a:spLocks/>
          </p:cNvSpPr>
          <p:nvPr/>
        </p:nvSpPr>
        <p:spPr>
          <a:xfrm>
            <a:off x="6426197" y="4587155"/>
            <a:ext cx="5426790" cy="1097578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simulation of attacks to examine their investigation and prevention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6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0A6E2-912A-77A9-38BA-53505C2DF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A5630C11-9E31-F367-C56E-4F297CB495C1}"/>
              </a:ext>
            </a:extLst>
          </p:cNvPr>
          <p:cNvCxnSpPr>
            <a:cxnSpLocks/>
          </p:cNvCxnSpPr>
          <p:nvPr/>
        </p:nvCxnSpPr>
        <p:spPr>
          <a:xfrm>
            <a:off x="2451551" y="4964513"/>
            <a:ext cx="7204862" cy="72667"/>
          </a:xfrm>
          <a:prstGeom prst="line">
            <a:avLst/>
          </a:prstGeom>
          <a:ln w="38100">
            <a:solidFill>
              <a:srgbClr val="00264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2A1753E2-6042-205E-FFA2-32E2F4D91314}"/>
              </a:ext>
            </a:extLst>
          </p:cNvPr>
          <p:cNvSpPr txBox="1">
            <a:spLocks/>
          </p:cNvSpPr>
          <p:nvPr/>
        </p:nvSpPr>
        <p:spPr>
          <a:xfrm>
            <a:off x="1" y="281190"/>
            <a:ext cx="12191999" cy="5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64A"/>
                </a:solidFill>
                <a:latin typeface="Helvetica" pitchFamily="2" charset="0"/>
                <a:ea typeface="+mj-lt"/>
                <a:cs typeface="+mj-lt"/>
              </a:rPr>
              <a:t>Cyber attacks and the importance of digital forensics</a:t>
            </a:r>
            <a:endParaRPr lang="en-US" sz="3200" b="1" dirty="0">
              <a:solidFill>
                <a:srgbClr val="00264A"/>
              </a:solidFill>
              <a:latin typeface="Helvetica" pitchFamily="2" charset="0"/>
            </a:endParaRPr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964F5776-22E1-CB2A-8D2E-C0258D482556}"/>
              </a:ext>
            </a:extLst>
          </p:cNvPr>
          <p:cNvCxnSpPr>
            <a:cxnSpLocks/>
          </p:cNvCxnSpPr>
          <p:nvPr/>
        </p:nvCxnSpPr>
        <p:spPr>
          <a:xfrm>
            <a:off x="4215161" y="850009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040E1FD1-5D71-4ECC-B3CB-5D7FDB2D3CCB}"/>
              </a:ext>
            </a:extLst>
          </p:cNvPr>
          <p:cNvCxnSpPr>
            <a:cxnSpLocks/>
          </p:cNvCxnSpPr>
          <p:nvPr/>
        </p:nvCxnSpPr>
        <p:spPr>
          <a:xfrm>
            <a:off x="0" y="190695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6FDE34-F99B-CD76-B6B8-B9981A20293B}"/>
              </a:ext>
            </a:extLst>
          </p:cNvPr>
          <p:cNvSpPr txBox="1">
            <a:spLocks/>
          </p:cNvSpPr>
          <p:nvPr/>
        </p:nvSpPr>
        <p:spPr>
          <a:xfrm>
            <a:off x="3354079" y="4203442"/>
            <a:ext cx="5092109" cy="518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Repercussions of cybercrime </a:t>
            </a:r>
            <a:endParaRPr lang="en-US" sz="2600" dirty="0">
              <a:solidFill>
                <a:srgbClr val="00264A"/>
              </a:solidFill>
              <a:latin typeface="Helvetica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77120C0-BAA2-EAFE-5FD3-29E2B268287F}"/>
              </a:ext>
            </a:extLst>
          </p:cNvPr>
          <p:cNvSpPr txBox="1">
            <a:spLocks/>
          </p:cNvSpPr>
          <p:nvPr/>
        </p:nvSpPr>
        <p:spPr>
          <a:xfrm>
            <a:off x="2154588" y="4712148"/>
            <a:ext cx="1749242" cy="68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3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financial loss</a:t>
            </a:r>
            <a:endParaRPr lang="en-US" sz="2300" dirty="0">
              <a:solidFill>
                <a:srgbClr val="00264A"/>
              </a:solidFill>
              <a:latin typeface="Helvetica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17F3FD4-9BD5-9B1C-2EFF-BDBF41C6AAA3}"/>
              </a:ext>
            </a:extLst>
          </p:cNvPr>
          <p:cNvSpPr txBox="1">
            <a:spLocks/>
          </p:cNvSpPr>
          <p:nvPr/>
        </p:nvSpPr>
        <p:spPr>
          <a:xfrm>
            <a:off x="4686297" y="4712148"/>
            <a:ext cx="1749241" cy="68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3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reputational damage</a:t>
            </a:r>
            <a:endParaRPr lang="en-US" sz="2300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298C706-60D8-81D2-2CB6-57895B6E090A}"/>
              </a:ext>
            </a:extLst>
          </p:cNvPr>
          <p:cNvSpPr txBox="1">
            <a:spLocks/>
          </p:cNvSpPr>
          <p:nvPr/>
        </p:nvSpPr>
        <p:spPr>
          <a:xfrm>
            <a:off x="7218006" y="4696070"/>
            <a:ext cx="2438407" cy="682217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3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legal consequences</a:t>
            </a:r>
            <a:endParaRPr lang="en-US" sz="2300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93F306B-75E2-D54B-D255-67FA709C018B}"/>
              </a:ext>
            </a:extLst>
          </p:cNvPr>
          <p:cNvSpPr txBox="1">
            <a:spLocks/>
          </p:cNvSpPr>
          <p:nvPr/>
        </p:nvSpPr>
        <p:spPr>
          <a:xfrm>
            <a:off x="340860" y="1567697"/>
            <a:ext cx="11513974" cy="2079911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The impact of </a:t>
            </a:r>
            <a:r>
              <a:rPr lang="en-US" sz="2600" b="1" dirty="0" err="1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cyber attacks</a:t>
            </a:r>
            <a:r>
              <a:rPr lang="en-US" sz="26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</a:t>
            </a:r>
            <a:endParaRPr lang="en-US" sz="2600" dirty="0">
              <a:solidFill>
                <a:srgbClr val="00264A"/>
              </a:solidFill>
              <a:latin typeface="Helvetica"/>
              <a:cs typeface="Helvetica"/>
            </a:endParaRPr>
          </a:p>
          <a:p>
            <a:pPr lvl="1"/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48% of SMBs experienced cyber incidents in the past year;</a:t>
            </a:r>
            <a:endParaRPr lang="en-US">
              <a:solidFill>
                <a:srgbClr val="00264A"/>
              </a:solidFill>
              <a:latin typeface="Helvetica"/>
              <a:cs typeface="Helvetica"/>
            </a:endParaRPr>
          </a:p>
          <a:p>
            <a:pPr lvl="1"/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a 150% increase in </a:t>
            </a:r>
            <a:r>
              <a:rPr lang="en-US" err="1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cyber attacks</a:t>
            </a:r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 from 2020 to 2022, with 31,000 daily attacks worldwide;</a:t>
            </a:r>
            <a:endParaRPr lang="en-US">
              <a:solidFill>
                <a:srgbClr val="00264A"/>
              </a:solidFill>
              <a:latin typeface="Helvetica"/>
              <a:cs typeface="Helvetica"/>
            </a:endParaRPr>
          </a:p>
          <a:p>
            <a:pPr lvl="1"/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cybercrime costs are projected to reach </a:t>
            </a:r>
            <a:r>
              <a:rPr lang="en-US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$10.5 trillion annually by 2025.</a:t>
            </a:r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 </a:t>
            </a:r>
            <a:endParaRPr lang="en-US" dirty="0">
              <a:solidFill>
                <a:srgbClr val="00264A"/>
              </a:solidFill>
              <a:latin typeface="Helvetica"/>
            </a:endParaRP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85CE2CBA-A54F-F180-D7EA-64FBB163101D}"/>
              </a:ext>
            </a:extLst>
          </p:cNvPr>
          <p:cNvCxnSpPr>
            <a:cxnSpLocks/>
          </p:cNvCxnSpPr>
          <p:nvPr/>
        </p:nvCxnSpPr>
        <p:spPr>
          <a:xfrm>
            <a:off x="-172528" y="6441737"/>
            <a:ext cx="12364528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434F4DD1-778D-0B3E-E1F5-C3E0414A7F8E}"/>
              </a:ext>
            </a:extLst>
          </p:cNvPr>
          <p:cNvSpPr txBox="1">
            <a:spLocks/>
          </p:cNvSpPr>
          <p:nvPr/>
        </p:nvSpPr>
        <p:spPr>
          <a:xfrm>
            <a:off x="0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53FD80D4-DDD5-069D-ACE1-10A181053B7F}"/>
              </a:ext>
            </a:extLst>
          </p:cNvPr>
          <p:cNvSpPr txBox="1">
            <a:spLocks/>
          </p:cNvSpPr>
          <p:nvPr/>
        </p:nvSpPr>
        <p:spPr>
          <a:xfrm>
            <a:off x="7533738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</p:spTree>
    <p:extLst>
      <p:ext uri="{BB962C8B-B14F-4D97-AF65-F5344CB8AC3E}">
        <p14:creationId xmlns:p14="http://schemas.microsoft.com/office/powerpoint/2010/main" val="3499627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3EE12-77A9-A759-C92C-44611D744495}"/>
              </a:ext>
            </a:extLst>
          </p:cNvPr>
          <p:cNvSpPr txBox="1">
            <a:spLocks/>
          </p:cNvSpPr>
          <p:nvPr/>
        </p:nvSpPr>
        <p:spPr>
          <a:xfrm>
            <a:off x="1" y="281190"/>
            <a:ext cx="12191999" cy="5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64A"/>
                </a:solidFill>
                <a:latin typeface="Helvetica" pitchFamily="2" charset="0"/>
              </a:rPr>
              <a:t>Tools used in digital forensics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2EB074B5-E677-32CE-97FD-294FF5021EFF}"/>
              </a:ext>
            </a:extLst>
          </p:cNvPr>
          <p:cNvCxnSpPr>
            <a:cxnSpLocks/>
          </p:cNvCxnSpPr>
          <p:nvPr/>
        </p:nvCxnSpPr>
        <p:spPr>
          <a:xfrm>
            <a:off x="4215161" y="850009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21CDA781-0537-04E0-AECF-101D61F56DB9}"/>
              </a:ext>
            </a:extLst>
          </p:cNvPr>
          <p:cNvCxnSpPr>
            <a:cxnSpLocks/>
          </p:cNvCxnSpPr>
          <p:nvPr/>
        </p:nvCxnSpPr>
        <p:spPr>
          <a:xfrm>
            <a:off x="0" y="190695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4674-EF56-0418-D028-85A72932EDBD}"/>
              </a:ext>
            </a:extLst>
          </p:cNvPr>
          <p:cNvSpPr txBox="1">
            <a:spLocks/>
          </p:cNvSpPr>
          <p:nvPr/>
        </p:nvSpPr>
        <p:spPr>
          <a:xfrm>
            <a:off x="339013" y="1313820"/>
            <a:ext cx="5426787" cy="543107"/>
          </a:xfrm>
          <a:prstGeom prst="rect">
            <a:avLst/>
          </a:prstGeom>
          <a:ln w="28575">
            <a:noFill/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Industry-standard tools</a:t>
            </a:r>
            <a:endParaRPr lang="en-US" sz="2600" dirty="0">
              <a:solidFill>
                <a:srgbClr val="00264A"/>
              </a:solidFill>
              <a:latin typeface="Helvetica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3758EC5-E199-ED6F-9A4E-A256BC75994B}"/>
              </a:ext>
            </a:extLst>
          </p:cNvPr>
          <p:cNvSpPr txBox="1">
            <a:spLocks/>
          </p:cNvSpPr>
          <p:nvPr/>
        </p:nvSpPr>
        <p:spPr>
          <a:xfrm>
            <a:off x="339010" y="2063801"/>
            <a:ext cx="5426788" cy="866973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Autopsy (file system analysis, deleted file recovery)</a:t>
            </a:r>
            <a:endParaRPr lang="en-US" dirty="0">
              <a:solidFill>
                <a:srgbClr val="00264A"/>
              </a:solidFill>
              <a:latin typeface="Helvetica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361892B-47D5-5B4A-B01E-8822D6496EA4}"/>
              </a:ext>
            </a:extLst>
          </p:cNvPr>
          <p:cNvSpPr txBox="1">
            <a:spLocks/>
          </p:cNvSpPr>
          <p:nvPr/>
        </p:nvSpPr>
        <p:spPr>
          <a:xfrm>
            <a:off x="339011" y="3207132"/>
            <a:ext cx="5426789" cy="612375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Volatility (memory forensics)</a:t>
            </a:r>
            <a:endParaRPr lang="en-US" dirty="0">
              <a:solidFill>
                <a:srgbClr val="00264A"/>
              </a:solidFill>
              <a:latin typeface="Helvetica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D4D40FA-3899-CE63-9AC9-C017A85ECE4D}"/>
              </a:ext>
            </a:extLst>
          </p:cNvPr>
          <p:cNvSpPr txBox="1">
            <a:spLocks/>
          </p:cNvSpPr>
          <p:nvPr/>
        </p:nvSpPr>
        <p:spPr>
          <a:xfrm>
            <a:off x="339011" y="4095865"/>
            <a:ext cx="5426790" cy="866973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SIEM systems (security event monitoring)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027B57A-021D-1948-9550-4AF5052F3DF5}"/>
              </a:ext>
            </a:extLst>
          </p:cNvPr>
          <p:cNvSpPr txBox="1">
            <a:spLocks/>
          </p:cNvSpPr>
          <p:nvPr/>
        </p:nvSpPr>
        <p:spPr>
          <a:xfrm>
            <a:off x="339010" y="5239197"/>
            <a:ext cx="5426790" cy="736958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Wireshark (network traffic analysis)</a:t>
            </a:r>
            <a:endParaRPr lang="en-US" dirty="0">
              <a:solidFill>
                <a:srgbClr val="00264A"/>
              </a:solidFill>
              <a:latin typeface="Helvetica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BAB6216-222B-87FE-3A7F-666E2C0BCA3A}"/>
              </a:ext>
            </a:extLst>
          </p:cNvPr>
          <p:cNvSpPr txBox="1">
            <a:spLocks/>
          </p:cNvSpPr>
          <p:nvPr/>
        </p:nvSpPr>
        <p:spPr>
          <a:xfrm>
            <a:off x="6426199" y="1313820"/>
            <a:ext cx="5426787" cy="543107"/>
          </a:xfrm>
          <a:prstGeom prst="rect">
            <a:avLst/>
          </a:prstGeom>
          <a:ln w="28575">
            <a:noFill/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Role of automation</a:t>
            </a:r>
            <a:endParaRPr lang="en-US" sz="2600" dirty="0">
              <a:solidFill>
                <a:srgbClr val="00264A"/>
              </a:solidFill>
              <a:latin typeface="Helvetica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BC8E4D0-814A-063F-9170-6847312965F5}"/>
              </a:ext>
            </a:extLst>
          </p:cNvPr>
          <p:cNvSpPr txBox="1">
            <a:spLocks/>
          </p:cNvSpPr>
          <p:nvPr/>
        </p:nvSpPr>
        <p:spPr>
          <a:xfrm>
            <a:off x="6426196" y="2063801"/>
            <a:ext cx="5426788" cy="866973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scripts for network monitoring</a:t>
            </a:r>
            <a:endParaRPr lang="en-US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1D84566-A274-84D8-2C73-8F4C63A60E37}"/>
              </a:ext>
            </a:extLst>
          </p:cNvPr>
          <p:cNvSpPr txBox="1">
            <a:spLocks/>
          </p:cNvSpPr>
          <p:nvPr/>
        </p:nvSpPr>
        <p:spPr>
          <a:xfrm>
            <a:off x="6426197" y="3207132"/>
            <a:ext cx="5426789" cy="612375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automated analysis of logs</a:t>
            </a:r>
            <a:endParaRPr lang="en-US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27747EA-5FD8-59E5-5F7F-73C7CC399B70}"/>
              </a:ext>
            </a:extLst>
          </p:cNvPr>
          <p:cNvSpPr txBox="1">
            <a:spLocks/>
          </p:cNvSpPr>
          <p:nvPr/>
        </p:nvSpPr>
        <p:spPr>
          <a:xfrm>
            <a:off x="6426197" y="4095865"/>
            <a:ext cx="5426790" cy="866973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timestamp manipulation detection</a:t>
            </a:r>
          </a:p>
        </p:txBody>
      </p:sp>
      <p:cxnSp>
        <p:nvCxnSpPr>
          <p:cNvPr id="24" name="Connettore 1 23">
            <a:extLst>
              <a:ext uri="{FF2B5EF4-FFF2-40B4-BE49-F238E27FC236}">
                <a16:creationId xmlns:a16="http://schemas.microsoft.com/office/drawing/2014/main" id="{D739FEB1-E80E-52ED-102F-474A7C129ECF}"/>
              </a:ext>
            </a:extLst>
          </p:cNvPr>
          <p:cNvCxnSpPr>
            <a:cxnSpLocks/>
          </p:cNvCxnSpPr>
          <p:nvPr/>
        </p:nvCxnSpPr>
        <p:spPr>
          <a:xfrm>
            <a:off x="-172528" y="6441737"/>
            <a:ext cx="12364528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81F690F1-B70D-4285-2C48-4C2845F27065}"/>
              </a:ext>
            </a:extLst>
          </p:cNvPr>
          <p:cNvSpPr txBox="1">
            <a:spLocks/>
          </p:cNvSpPr>
          <p:nvPr/>
        </p:nvSpPr>
        <p:spPr>
          <a:xfrm>
            <a:off x="0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FB2B3FB3-4F63-1470-697E-B4F346BBF38B}"/>
              </a:ext>
            </a:extLst>
          </p:cNvPr>
          <p:cNvSpPr txBox="1">
            <a:spLocks/>
          </p:cNvSpPr>
          <p:nvPr/>
        </p:nvSpPr>
        <p:spPr>
          <a:xfrm>
            <a:off x="7533738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</p:spTree>
    <p:extLst>
      <p:ext uri="{BB962C8B-B14F-4D97-AF65-F5344CB8AC3E}">
        <p14:creationId xmlns:p14="http://schemas.microsoft.com/office/powerpoint/2010/main" val="6868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18BAB6-A69F-B9C0-18F7-3604466FB2A4}"/>
              </a:ext>
            </a:extLst>
          </p:cNvPr>
          <p:cNvSpPr txBox="1">
            <a:spLocks/>
          </p:cNvSpPr>
          <p:nvPr/>
        </p:nvSpPr>
        <p:spPr>
          <a:xfrm>
            <a:off x="1" y="281190"/>
            <a:ext cx="12191999" cy="5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64A"/>
                </a:solidFill>
                <a:latin typeface="Helvetica" pitchFamily="2" charset="0"/>
              </a:rPr>
              <a:t>Virtualized environment setup with docker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48A9CCE2-A62A-B2FC-050F-0A69A07F9B16}"/>
              </a:ext>
            </a:extLst>
          </p:cNvPr>
          <p:cNvCxnSpPr>
            <a:cxnSpLocks/>
          </p:cNvCxnSpPr>
          <p:nvPr/>
        </p:nvCxnSpPr>
        <p:spPr>
          <a:xfrm>
            <a:off x="4215161" y="850009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99FCECF6-69CE-64DC-1A41-A455F32A832C}"/>
              </a:ext>
            </a:extLst>
          </p:cNvPr>
          <p:cNvCxnSpPr>
            <a:cxnSpLocks/>
          </p:cNvCxnSpPr>
          <p:nvPr/>
        </p:nvCxnSpPr>
        <p:spPr>
          <a:xfrm>
            <a:off x="0" y="190695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1 12">
            <a:extLst>
              <a:ext uri="{FF2B5EF4-FFF2-40B4-BE49-F238E27FC236}">
                <a16:creationId xmlns:a16="http://schemas.microsoft.com/office/drawing/2014/main" id="{0E0A377B-C75C-F0AF-F5DB-FAC1868EEFAB}"/>
              </a:ext>
            </a:extLst>
          </p:cNvPr>
          <p:cNvCxnSpPr>
            <a:cxnSpLocks/>
            <a:endCxn id="17" idx="3"/>
          </p:cNvCxnSpPr>
          <p:nvPr/>
        </p:nvCxnSpPr>
        <p:spPr>
          <a:xfrm>
            <a:off x="2642051" y="1976915"/>
            <a:ext cx="7771949" cy="72667"/>
          </a:xfrm>
          <a:prstGeom prst="line">
            <a:avLst/>
          </a:prstGeom>
          <a:ln w="38100">
            <a:solidFill>
              <a:srgbClr val="00264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D478C-0A2B-5B01-6FE9-2AC5286326D9}"/>
              </a:ext>
            </a:extLst>
          </p:cNvPr>
          <p:cNvSpPr txBox="1">
            <a:spLocks/>
          </p:cNvSpPr>
          <p:nvPr/>
        </p:nvSpPr>
        <p:spPr>
          <a:xfrm>
            <a:off x="3748494" y="1088655"/>
            <a:ext cx="4695011" cy="561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Why docker?</a:t>
            </a:r>
            <a:endParaRPr lang="en-US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CCF3A4-A9B8-1687-2CA0-F9AF3549E59F}"/>
              </a:ext>
            </a:extLst>
          </p:cNvPr>
          <p:cNvSpPr txBox="1">
            <a:spLocks/>
          </p:cNvSpPr>
          <p:nvPr/>
        </p:nvSpPr>
        <p:spPr>
          <a:xfrm>
            <a:off x="1778000" y="1724551"/>
            <a:ext cx="2316330" cy="68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3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provides isolation</a:t>
            </a:r>
            <a:endParaRPr lang="en-US" sz="2300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5C93942-3586-EBDC-6272-03DC1B5B3F3E}"/>
              </a:ext>
            </a:extLst>
          </p:cNvPr>
          <p:cNvSpPr txBox="1">
            <a:spLocks/>
          </p:cNvSpPr>
          <p:nvPr/>
        </p:nvSpPr>
        <p:spPr>
          <a:xfrm>
            <a:off x="4876797" y="1724551"/>
            <a:ext cx="1749241" cy="682175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flexibility</a:t>
            </a:r>
            <a:endParaRPr lang="en-US" sz="2300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E5DD13E-7E26-7B23-02FF-8A1E555800DE}"/>
              </a:ext>
            </a:extLst>
          </p:cNvPr>
          <p:cNvSpPr txBox="1">
            <a:spLocks/>
          </p:cNvSpPr>
          <p:nvPr/>
        </p:nvSpPr>
        <p:spPr>
          <a:xfrm>
            <a:off x="7408506" y="1708473"/>
            <a:ext cx="3005494" cy="682217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rapid deployment of attack simulations</a:t>
            </a:r>
            <a:endParaRPr lang="en-US" sz="2300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4955525-109B-5B26-E108-87301611BF45}"/>
              </a:ext>
            </a:extLst>
          </p:cNvPr>
          <p:cNvSpPr txBox="1">
            <a:spLocks/>
          </p:cNvSpPr>
          <p:nvPr/>
        </p:nvSpPr>
        <p:spPr>
          <a:xfrm>
            <a:off x="359125" y="2913773"/>
            <a:ext cx="11503242" cy="1620475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Infrastructure overview</a:t>
            </a:r>
            <a:r>
              <a:rPr lang="en-US" sz="24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:</a:t>
            </a:r>
            <a:endParaRPr lang="en-US" sz="2400" dirty="0">
              <a:solidFill>
                <a:srgbClr val="00264A"/>
              </a:solidFill>
              <a:latin typeface="Helvetica" pitchFamily="2" charset="0"/>
            </a:endParaRPr>
          </a:p>
          <a:p>
            <a:pPr lvl="1"/>
            <a:r>
              <a:rPr lang="en-US" sz="23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demilitarized zone (DMZ) </a:t>
            </a:r>
            <a:r>
              <a:rPr lang="en-US" sz="23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– contains servers (database, email);</a:t>
            </a:r>
            <a:endParaRPr lang="en-US" sz="2300" dirty="0">
              <a:solidFill>
                <a:srgbClr val="00264A"/>
              </a:solidFill>
              <a:latin typeface="Helvetica" pitchFamily="2" charset="0"/>
            </a:endParaRPr>
          </a:p>
          <a:p>
            <a:pPr lvl="1"/>
            <a:r>
              <a:rPr lang="en-US" sz="23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internal network </a:t>
            </a:r>
            <a:r>
              <a:rPr lang="en-US" sz="23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– workstations and employee systems;</a:t>
            </a:r>
            <a:endParaRPr lang="en-US" sz="2300" dirty="0">
              <a:solidFill>
                <a:srgbClr val="00264A"/>
              </a:solidFill>
              <a:latin typeface="Helvetica" pitchFamily="2" charset="0"/>
            </a:endParaRPr>
          </a:p>
          <a:p>
            <a:pPr lvl="1"/>
            <a:r>
              <a:rPr lang="en-US" sz="23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external attacker node </a:t>
            </a:r>
            <a:r>
              <a:rPr lang="en-US" sz="23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– simulating real-world cyber attacks.</a:t>
            </a:r>
            <a:endParaRPr lang="en-US" sz="2300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C2E869A-91AD-D201-4C9A-36D946EDBDAA}"/>
              </a:ext>
            </a:extLst>
          </p:cNvPr>
          <p:cNvSpPr txBox="1">
            <a:spLocks/>
          </p:cNvSpPr>
          <p:nvPr/>
        </p:nvSpPr>
        <p:spPr>
          <a:xfrm>
            <a:off x="339012" y="4730414"/>
            <a:ext cx="11513974" cy="428580"/>
          </a:xfrm>
          <a:prstGeom prst="rect">
            <a:avLst/>
          </a:prstGeom>
          <a:ln w="28575">
            <a:noFill/>
          </a:ln>
        </p:spPr>
        <p:txBody>
          <a:bodyPr vert="horz" lIns="9000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Technical Setup:</a:t>
            </a:r>
            <a:endParaRPr lang="en-US" sz="2400" b="1" dirty="0">
              <a:solidFill>
                <a:srgbClr val="00264A"/>
              </a:solidFill>
              <a:latin typeface="Helvetica" pitchFamily="2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2860A3F-D489-C82F-5BFF-F592A9CDBBF0}"/>
              </a:ext>
            </a:extLst>
          </p:cNvPr>
          <p:cNvSpPr txBox="1">
            <a:spLocks/>
          </p:cNvSpPr>
          <p:nvPr/>
        </p:nvSpPr>
        <p:spPr>
          <a:xfrm>
            <a:off x="349805" y="5171299"/>
            <a:ext cx="11506236" cy="722280"/>
          </a:xfrm>
          <a:prstGeom prst="rect">
            <a:avLst/>
          </a:prstGeom>
          <a:solidFill>
            <a:schemeClr val="bg1"/>
          </a:solidFill>
          <a:ln w="19050">
            <a:solidFill>
              <a:srgbClr val="00264A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configured using </a:t>
            </a:r>
            <a:r>
              <a:rPr lang="en-US" sz="2400" err="1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dockerfiles</a:t>
            </a:r>
            <a:r>
              <a:rPr lang="en-US" sz="24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 and bash scripts</a:t>
            </a:r>
            <a:endParaRPr lang="en-US" sz="2300">
              <a:solidFill>
                <a:srgbClr val="00264A"/>
              </a:solidFill>
              <a:latin typeface="Helvetica"/>
              <a:cs typeface="Helvetica"/>
            </a:endParaRPr>
          </a:p>
        </p:txBody>
      </p: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11DF4A32-A90E-5103-D677-763CE6BB5FD7}"/>
              </a:ext>
            </a:extLst>
          </p:cNvPr>
          <p:cNvCxnSpPr>
            <a:cxnSpLocks/>
          </p:cNvCxnSpPr>
          <p:nvPr/>
        </p:nvCxnSpPr>
        <p:spPr>
          <a:xfrm>
            <a:off x="-172528" y="6441737"/>
            <a:ext cx="12364528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ubtitle 2">
            <a:extLst>
              <a:ext uri="{FF2B5EF4-FFF2-40B4-BE49-F238E27FC236}">
                <a16:creationId xmlns:a16="http://schemas.microsoft.com/office/drawing/2014/main" id="{4952AED3-85C0-6EDB-08E4-3F61942530BB}"/>
              </a:ext>
            </a:extLst>
          </p:cNvPr>
          <p:cNvSpPr txBox="1">
            <a:spLocks/>
          </p:cNvSpPr>
          <p:nvPr/>
        </p:nvSpPr>
        <p:spPr>
          <a:xfrm>
            <a:off x="0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C6EF1A3-C0F3-099C-08BE-F70242FC14B1}"/>
              </a:ext>
            </a:extLst>
          </p:cNvPr>
          <p:cNvSpPr txBox="1">
            <a:spLocks/>
          </p:cNvSpPr>
          <p:nvPr/>
        </p:nvSpPr>
        <p:spPr>
          <a:xfrm>
            <a:off x="7533738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</p:spTree>
    <p:extLst>
      <p:ext uri="{BB962C8B-B14F-4D97-AF65-F5344CB8AC3E}">
        <p14:creationId xmlns:p14="http://schemas.microsoft.com/office/powerpoint/2010/main" val="127942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0FE8FFEF-E715-2106-1609-521B9A514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5695" y="847379"/>
            <a:ext cx="5980609" cy="5575339"/>
          </a:xfrm>
        </p:spPr>
      </p:pic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37DD99CD-038C-51F4-FC2D-318A6E36BED5}"/>
              </a:ext>
            </a:extLst>
          </p:cNvPr>
          <p:cNvCxnSpPr>
            <a:cxnSpLocks/>
          </p:cNvCxnSpPr>
          <p:nvPr/>
        </p:nvCxnSpPr>
        <p:spPr>
          <a:xfrm>
            <a:off x="-172528" y="6441737"/>
            <a:ext cx="12364528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0AC30BAF-0BD4-DABB-5C0D-088CD4311385}"/>
              </a:ext>
            </a:extLst>
          </p:cNvPr>
          <p:cNvSpPr txBox="1">
            <a:spLocks/>
          </p:cNvSpPr>
          <p:nvPr/>
        </p:nvSpPr>
        <p:spPr>
          <a:xfrm>
            <a:off x="0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6A0543E-2E5C-E456-442B-89FC240C1184}"/>
              </a:ext>
            </a:extLst>
          </p:cNvPr>
          <p:cNvSpPr txBox="1">
            <a:spLocks/>
          </p:cNvSpPr>
          <p:nvPr/>
        </p:nvSpPr>
        <p:spPr>
          <a:xfrm>
            <a:off x="7533738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93608E0-6468-F08D-BE88-27F109AC71AB}"/>
              </a:ext>
            </a:extLst>
          </p:cNvPr>
          <p:cNvSpPr txBox="1">
            <a:spLocks/>
          </p:cNvSpPr>
          <p:nvPr/>
        </p:nvSpPr>
        <p:spPr>
          <a:xfrm>
            <a:off x="1" y="281190"/>
            <a:ext cx="12191999" cy="5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64A"/>
                </a:solidFill>
                <a:latin typeface="Helvetica" pitchFamily="2" charset="0"/>
              </a:rPr>
              <a:t>Infrastructure</a:t>
            </a:r>
          </a:p>
        </p:txBody>
      </p: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F2E86BF5-3141-A422-7E8D-7B2C7A1067BC}"/>
              </a:ext>
            </a:extLst>
          </p:cNvPr>
          <p:cNvCxnSpPr>
            <a:cxnSpLocks/>
          </p:cNvCxnSpPr>
          <p:nvPr/>
        </p:nvCxnSpPr>
        <p:spPr>
          <a:xfrm>
            <a:off x="4215161" y="850009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5D623CA3-BF88-418D-869C-03D66AE09696}"/>
              </a:ext>
            </a:extLst>
          </p:cNvPr>
          <p:cNvCxnSpPr>
            <a:cxnSpLocks/>
          </p:cNvCxnSpPr>
          <p:nvPr/>
        </p:nvCxnSpPr>
        <p:spPr>
          <a:xfrm>
            <a:off x="0" y="190695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55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C1CE4-3104-1825-6C70-DF9EFA686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F535C2-61C8-F7C1-9DA8-5904AAEA1712}"/>
              </a:ext>
            </a:extLst>
          </p:cNvPr>
          <p:cNvSpPr txBox="1">
            <a:spLocks/>
          </p:cNvSpPr>
          <p:nvPr/>
        </p:nvSpPr>
        <p:spPr>
          <a:xfrm>
            <a:off x="1" y="281190"/>
            <a:ext cx="12191999" cy="5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rgbClr val="00264A"/>
                </a:solidFill>
                <a:latin typeface="Helvetica"/>
                <a:ea typeface="+mj-lt"/>
                <a:cs typeface="+mj-lt"/>
              </a:rPr>
              <a:t>Real case scenarios</a:t>
            </a:r>
            <a:endParaRPr lang="en-US" dirty="0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78844706-7D7B-CE3F-FC93-59B2C9811144}"/>
              </a:ext>
            </a:extLst>
          </p:cNvPr>
          <p:cNvCxnSpPr>
            <a:cxnSpLocks/>
          </p:cNvCxnSpPr>
          <p:nvPr/>
        </p:nvCxnSpPr>
        <p:spPr>
          <a:xfrm>
            <a:off x="4215161" y="850009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818500FC-3A8F-66CA-B174-21037292A6EC}"/>
              </a:ext>
            </a:extLst>
          </p:cNvPr>
          <p:cNvCxnSpPr>
            <a:cxnSpLocks/>
          </p:cNvCxnSpPr>
          <p:nvPr/>
        </p:nvCxnSpPr>
        <p:spPr>
          <a:xfrm>
            <a:off x="0" y="190695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AF83ABB1-D144-F52F-0E09-1B6C68761E0F}"/>
              </a:ext>
            </a:extLst>
          </p:cNvPr>
          <p:cNvCxnSpPr>
            <a:cxnSpLocks/>
          </p:cNvCxnSpPr>
          <p:nvPr/>
        </p:nvCxnSpPr>
        <p:spPr>
          <a:xfrm>
            <a:off x="-172528" y="6441737"/>
            <a:ext cx="12364528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A491BC0B-3001-2891-C154-99D3E288DA52}"/>
              </a:ext>
            </a:extLst>
          </p:cNvPr>
          <p:cNvSpPr txBox="1">
            <a:spLocks/>
          </p:cNvSpPr>
          <p:nvPr/>
        </p:nvSpPr>
        <p:spPr>
          <a:xfrm>
            <a:off x="0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AFB235BD-C45E-CAE2-E79E-6D59B4A3F4A0}"/>
              </a:ext>
            </a:extLst>
          </p:cNvPr>
          <p:cNvSpPr txBox="1">
            <a:spLocks/>
          </p:cNvSpPr>
          <p:nvPr/>
        </p:nvSpPr>
        <p:spPr>
          <a:xfrm>
            <a:off x="7533738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45F598-CD47-A660-FE95-7B44EE67706F}"/>
              </a:ext>
            </a:extLst>
          </p:cNvPr>
          <p:cNvSpPr txBox="1">
            <a:spLocks/>
          </p:cNvSpPr>
          <p:nvPr/>
        </p:nvSpPr>
        <p:spPr>
          <a:xfrm>
            <a:off x="174325" y="1201868"/>
            <a:ext cx="2154805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>
              <a:solidFill>
                <a:srgbClr val="00264A"/>
              </a:solidFill>
              <a:latin typeface="Helvetica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Ransomware</a:t>
            </a:r>
            <a:endParaRPr lang="en-US" dirty="0">
              <a:ea typeface="Calibri"/>
              <a:cs typeface="Calibri"/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D9B3F3-62EE-74C8-D0C9-B39E56F15DBF}"/>
              </a:ext>
            </a:extLst>
          </p:cNvPr>
          <p:cNvSpPr txBox="1">
            <a:spLocks/>
          </p:cNvSpPr>
          <p:nvPr/>
        </p:nvSpPr>
        <p:spPr>
          <a:xfrm>
            <a:off x="2503457" y="1201868"/>
            <a:ext cx="9514214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Calibri"/>
                <a:cs typeface="Calibri"/>
              </a:rPr>
              <a:t>what is it?</a:t>
            </a:r>
            <a:endParaRPr lang="en-US" sz="2200" b="1" dirty="0">
              <a:solidFill>
                <a:srgbClr val="00264A"/>
              </a:solidFill>
              <a:latin typeface="Helvetica" pitchFamily="2" charset="0"/>
              <a:ea typeface="Calibri"/>
              <a:cs typeface="Calibri"/>
            </a:endParaRPr>
          </a:p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example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 in October 2023, a library in Toronto was attacked and refused to pay the ransom but it had no backup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340FEE1-B0C5-EFAA-B6BE-58959F467A8A}"/>
              </a:ext>
            </a:extLst>
          </p:cNvPr>
          <p:cNvSpPr txBox="1">
            <a:spLocks/>
          </p:cNvSpPr>
          <p:nvPr/>
        </p:nvSpPr>
        <p:spPr>
          <a:xfrm>
            <a:off x="164298" y="2465183"/>
            <a:ext cx="2154805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>
              <a:solidFill>
                <a:srgbClr val="00264A"/>
              </a:solidFill>
              <a:latin typeface="Helvetica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Intellectual property theft</a:t>
            </a:r>
            <a:endParaRPr lang="en-US" dirty="0">
              <a:ea typeface="Calibri"/>
              <a:cs typeface="Calibri"/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857A798-D0FC-71E1-1528-467DBA2694AE}"/>
              </a:ext>
            </a:extLst>
          </p:cNvPr>
          <p:cNvSpPr txBox="1">
            <a:spLocks/>
          </p:cNvSpPr>
          <p:nvPr/>
        </p:nvSpPr>
        <p:spPr>
          <a:xfrm>
            <a:off x="2493430" y="2465183"/>
            <a:ext cx="9514214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Calibri"/>
                <a:cs typeface="Calibri"/>
              </a:rPr>
              <a:t>what is it?</a:t>
            </a:r>
            <a:endParaRPr lang="en-US" sz="2200" b="1" dirty="0">
              <a:solidFill>
                <a:srgbClr val="00264A"/>
              </a:solidFill>
              <a:latin typeface="Helvetica" pitchFamily="2" charset="0"/>
              <a:ea typeface="Calibri"/>
              <a:cs typeface="Calibri"/>
            </a:endParaRPr>
          </a:p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example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 in May 2022, two former employees were accused by Apple for stealing confidential information about SoC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EF66AC6-2408-8993-BDAB-743D302818F8}"/>
              </a:ext>
            </a:extLst>
          </p:cNvPr>
          <p:cNvSpPr txBox="1">
            <a:spLocks/>
          </p:cNvSpPr>
          <p:nvPr/>
        </p:nvSpPr>
        <p:spPr>
          <a:xfrm>
            <a:off x="164298" y="3738525"/>
            <a:ext cx="2154805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>
              <a:solidFill>
                <a:srgbClr val="00264A"/>
              </a:solidFill>
              <a:latin typeface="Helvetica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Spear phishing</a:t>
            </a:r>
            <a:endParaRPr lang="en-US" dirty="0">
              <a:ea typeface="Calibri"/>
              <a:cs typeface="Calibri"/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FE2E6A4-8DE4-7A5D-B272-71953E2DBC8F}"/>
              </a:ext>
            </a:extLst>
          </p:cNvPr>
          <p:cNvSpPr txBox="1">
            <a:spLocks/>
          </p:cNvSpPr>
          <p:nvPr/>
        </p:nvSpPr>
        <p:spPr>
          <a:xfrm>
            <a:off x="2493430" y="3738525"/>
            <a:ext cx="9514214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Calibri"/>
                <a:cs typeface="Calibri"/>
              </a:rPr>
              <a:t>what is it?</a:t>
            </a:r>
            <a:endParaRPr lang="en-US" sz="2200" b="1" dirty="0">
              <a:solidFill>
                <a:srgbClr val="00264A"/>
              </a:solidFill>
              <a:latin typeface="Helvetica" pitchFamily="2" charset="0"/>
              <a:ea typeface="Calibri"/>
              <a:cs typeface="Calibri"/>
            </a:endParaRPr>
          </a:p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example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 a CEO fraud, where attackers impersonated a CEO in a fake email targeted at specific employees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A378E01-88A7-F51E-914E-D06770759BF2}"/>
              </a:ext>
            </a:extLst>
          </p:cNvPr>
          <p:cNvSpPr txBox="1">
            <a:spLocks/>
          </p:cNvSpPr>
          <p:nvPr/>
        </p:nvSpPr>
        <p:spPr>
          <a:xfrm>
            <a:off x="164298" y="5001841"/>
            <a:ext cx="2154805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 dirty="0">
              <a:solidFill>
                <a:srgbClr val="00264A"/>
              </a:solidFill>
              <a:latin typeface="Helvetica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APT </a:t>
            </a:r>
            <a:endParaRPr lang="en-US" sz="2400" b="1" dirty="0">
              <a:solidFill>
                <a:srgbClr val="00264A"/>
              </a:solidFill>
              <a:latin typeface="Helvetica"/>
              <a:ea typeface="Calibri"/>
              <a:cs typeface="Calibri"/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3898EAD-A046-F5F2-E316-11BE58AAD492}"/>
              </a:ext>
            </a:extLst>
          </p:cNvPr>
          <p:cNvSpPr txBox="1">
            <a:spLocks/>
          </p:cNvSpPr>
          <p:nvPr/>
        </p:nvSpPr>
        <p:spPr>
          <a:xfrm>
            <a:off x="2493430" y="5001841"/>
            <a:ext cx="9514214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Calibri"/>
                <a:cs typeface="Calibri"/>
              </a:rPr>
              <a:t>what is it?</a:t>
            </a:r>
            <a:endParaRPr lang="en-US" sz="2200" b="1" dirty="0">
              <a:solidFill>
                <a:srgbClr val="00264A"/>
              </a:solidFill>
              <a:latin typeface="Helvetica" pitchFamily="2" charset="0"/>
              <a:ea typeface="Calibri"/>
              <a:cs typeface="Calibri"/>
            </a:endParaRPr>
          </a:p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example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 in India, attackers used COVID-related themes to trick victims into opening malicious documents and execute some code</a:t>
            </a:r>
          </a:p>
        </p:txBody>
      </p:sp>
    </p:spTree>
    <p:extLst>
      <p:ext uri="{BB962C8B-B14F-4D97-AF65-F5344CB8AC3E}">
        <p14:creationId xmlns:p14="http://schemas.microsoft.com/office/powerpoint/2010/main" val="60506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AB999C-61E3-8932-6A94-9D9E7C675A4B}"/>
              </a:ext>
            </a:extLst>
          </p:cNvPr>
          <p:cNvSpPr txBox="1">
            <a:spLocks/>
          </p:cNvSpPr>
          <p:nvPr/>
        </p:nvSpPr>
        <p:spPr>
          <a:xfrm>
            <a:off x="1" y="281190"/>
            <a:ext cx="12191999" cy="566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264A"/>
                </a:solidFill>
                <a:latin typeface="Helvetica" pitchFamily="2" charset="0"/>
              </a:rPr>
              <a:t>Simulated cyber attacks</a:t>
            </a:r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EAA2CF8F-97D7-0753-6A66-4C604D3D365F}"/>
              </a:ext>
            </a:extLst>
          </p:cNvPr>
          <p:cNvCxnSpPr>
            <a:cxnSpLocks/>
          </p:cNvCxnSpPr>
          <p:nvPr/>
        </p:nvCxnSpPr>
        <p:spPr>
          <a:xfrm>
            <a:off x="4215161" y="850009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A9016BEF-F1E0-29FA-0BD5-D8933B0EBC9A}"/>
              </a:ext>
            </a:extLst>
          </p:cNvPr>
          <p:cNvCxnSpPr>
            <a:cxnSpLocks/>
          </p:cNvCxnSpPr>
          <p:nvPr/>
        </p:nvCxnSpPr>
        <p:spPr>
          <a:xfrm>
            <a:off x="0" y="190695"/>
            <a:ext cx="7976839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63562DE5-A5E5-34F6-079F-82E436028E32}"/>
              </a:ext>
            </a:extLst>
          </p:cNvPr>
          <p:cNvCxnSpPr>
            <a:cxnSpLocks/>
          </p:cNvCxnSpPr>
          <p:nvPr/>
        </p:nvCxnSpPr>
        <p:spPr>
          <a:xfrm>
            <a:off x="-172528" y="6441737"/>
            <a:ext cx="12364528" cy="0"/>
          </a:xfrm>
          <a:prstGeom prst="line">
            <a:avLst/>
          </a:prstGeom>
          <a:ln w="76200">
            <a:solidFill>
              <a:srgbClr val="0026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FC030FE0-4EDF-3795-5B89-E42306F60A2B}"/>
              </a:ext>
            </a:extLst>
          </p:cNvPr>
          <p:cNvSpPr txBox="1">
            <a:spLocks/>
          </p:cNvSpPr>
          <p:nvPr/>
        </p:nvSpPr>
        <p:spPr>
          <a:xfrm>
            <a:off x="0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Candidate: Zunino Giacomo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C2900C4-FD65-93C7-B61A-E84689E9B7C4}"/>
              </a:ext>
            </a:extLst>
          </p:cNvPr>
          <p:cNvSpPr txBox="1">
            <a:spLocks/>
          </p:cNvSpPr>
          <p:nvPr/>
        </p:nvSpPr>
        <p:spPr>
          <a:xfrm>
            <a:off x="7533738" y="6482020"/>
            <a:ext cx="4658264" cy="4616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400" dirty="0">
                <a:solidFill>
                  <a:srgbClr val="00264A"/>
                </a:solidFill>
                <a:latin typeface="Helvetica" pitchFamily="2" charset="0"/>
              </a:rPr>
              <a:t>07/04/2025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1F9920-A382-794A-A316-86657C3DB4A8}"/>
              </a:ext>
            </a:extLst>
          </p:cNvPr>
          <p:cNvSpPr txBox="1">
            <a:spLocks/>
          </p:cNvSpPr>
          <p:nvPr/>
        </p:nvSpPr>
        <p:spPr>
          <a:xfrm>
            <a:off x="144246" y="1211894"/>
            <a:ext cx="2154805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Attack 1: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data breach</a:t>
            </a:r>
            <a:endParaRPr lang="en-US" sz="2400" dirty="0">
              <a:solidFill>
                <a:srgbClr val="00264A"/>
              </a:solidFill>
              <a:latin typeface="Helvetica" pitchFamily="2" charset="0"/>
            </a:endParaRPr>
          </a:p>
          <a:p>
            <a:pPr marL="0" indent="0" algn="ctr">
              <a:buNone/>
            </a:pPr>
            <a:endParaRPr lang="en-US" sz="2400" b="1" dirty="0">
              <a:solidFill>
                <a:srgbClr val="00264A"/>
              </a:solidFill>
              <a:latin typeface="Helvetica" pitchFamily="2" charset="0"/>
              <a:ea typeface="+mn-lt"/>
              <a:cs typeface="+mn-lt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D3928CD-C1CE-22E8-B86D-D6F24DEE96A0}"/>
              </a:ext>
            </a:extLst>
          </p:cNvPr>
          <p:cNvSpPr txBox="1">
            <a:spLocks/>
          </p:cNvSpPr>
          <p:nvPr/>
        </p:nvSpPr>
        <p:spPr>
          <a:xfrm>
            <a:off x="138856" y="2486321"/>
            <a:ext cx="2154805" cy="108822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Attack 2: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phishing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8A790A0-C00A-C82F-5E23-28BE17562E0C}"/>
              </a:ext>
            </a:extLst>
          </p:cNvPr>
          <p:cNvSpPr txBox="1">
            <a:spLocks/>
          </p:cNvSpPr>
          <p:nvPr/>
        </p:nvSpPr>
        <p:spPr>
          <a:xfrm>
            <a:off x="138857" y="3903504"/>
            <a:ext cx="2154805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Attack 3: ransomware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D0BD8DC-8910-A338-AB5B-14C852D4B1B3}"/>
              </a:ext>
            </a:extLst>
          </p:cNvPr>
          <p:cNvSpPr txBox="1">
            <a:spLocks/>
          </p:cNvSpPr>
          <p:nvPr/>
        </p:nvSpPr>
        <p:spPr>
          <a:xfrm>
            <a:off x="134220" y="5157771"/>
            <a:ext cx="2154805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Attack 4: malware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30A508E-84F8-A22A-BCD4-277E5E88088C}"/>
              </a:ext>
            </a:extLst>
          </p:cNvPr>
          <p:cNvSpPr txBox="1">
            <a:spLocks/>
          </p:cNvSpPr>
          <p:nvPr/>
        </p:nvSpPr>
        <p:spPr>
          <a:xfrm>
            <a:off x="2473378" y="1211894"/>
            <a:ext cx="9514214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methods used</a:t>
            </a:r>
            <a:r>
              <a:rPr lang="en-US" sz="22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: social engineering, unauthorized database access, data exfiltration;</a:t>
            </a:r>
            <a:endParaRPr lang="en-US" sz="2200" dirty="0">
              <a:solidFill>
                <a:srgbClr val="00264A"/>
              </a:solidFill>
              <a:latin typeface="Helvetica" pitchFamily="2" charset="0"/>
            </a:endParaRPr>
          </a:p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detection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 email and database logs monitoring.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175B82-88F7-881E-EB9E-05F39D190123}"/>
              </a:ext>
            </a:extLst>
          </p:cNvPr>
          <p:cNvSpPr txBox="1">
            <a:spLocks/>
          </p:cNvSpPr>
          <p:nvPr/>
        </p:nvSpPr>
        <p:spPr>
          <a:xfrm>
            <a:off x="2467989" y="2481484"/>
            <a:ext cx="9514214" cy="1090371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b="1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methods used</a:t>
            </a:r>
            <a:r>
              <a:rPr lang="en-US" sz="22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: </a:t>
            </a:r>
            <a:r>
              <a:rPr lang="en-US" sz="2200" dirty="0" err="1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GoPhish</a:t>
            </a:r>
            <a:r>
              <a:rPr lang="en-US" sz="2200" dirty="0">
                <a:solidFill>
                  <a:srgbClr val="00264A"/>
                </a:solidFill>
                <a:latin typeface="Helvetica" pitchFamily="2" charset="0"/>
                <a:ea typeface="+mn-lt"/>
                <a:cs typeface="+mn-lt"/>
              </a:rPr>
              <a:t>, credential theft, unauthorized database access;</a:t>
            </a:r>
            <a:endParaRPr lang="en-US" sz="2200" dirty="0">
              <a:solidFill>
                <a:srgbClr val="00264A"/>
              </a:solidFill>
              <a:latin typeface="Helvetica" pitchFamily="2" charset="0"/>
            </a:endParaRPr>
          </a:p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detection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 email and database logs monitoring, network activity.</a:t>
            </a:r>
            <a:endParaRPr lang="en-US" sz="2200" dirty="0">
              <a:solidFill>
                <a:srgbClr val="00264A"/>
              </a:solidFill>
              <a:latin typeface="Helvetica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F62CE1-DA34-EE48-0B4E-44C35A31EB8F}"/>
              </a:ext>
            </a:extLst>
          </p:cNvPr>
          <p:cNvSpPr txBox="1">
            <a:spLocks/>
          </p:cNvSpPr>
          <p:nvPr/>
        </p:nvSpPr>
        <p:spPr>
          <a:xfrm>
            <a:off x="2478017" y="3908747"/>
            <a:ext cx="9514214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methods used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 email spoofing, malicious attachment;</a:t>
            </a:r>
          </a:p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detection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 file integrity monitoring.</a:t>
            </a:r>
            <a:endParaRPr lang="en-US" sz="2200" dirty="0">
              <a:solidFill>
                <a:srgbClr val="00264A"/>
              </a:solidFill>
              <a:latin typeface="Helvetica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5647881-83BA-870A-A1C9-0732A20D317B}"/>
              </a:ext>
            </a:extLst>
          </p:cNvPr>
          <p:cNvSpPr txBox="1">
            <a:spLocks/>
          </p:cNvSpPr>
          <p:nvPr/>
        </p:nvSpPr>
        <p:spPr>
          <a:xfrm>
            <a:off x="2463354" y="5155025"/>
            <a:ext cx="9514214" cy="998232"/>
          </a:xfrm>
          <a:prstGeom prst="rect">
            <a:avLst/>
          </a:prstGeom>
          <a:ln w="28575">
            <a:solidFill>
              <a:srgbClr val="00264A"/>
            </a:solidFill>
          </a:ln>
        </p:spPr>
        <p:txBody>
          <a:bodyPr vert="horz" lIns="9000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methods used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 email spoofing, malicious attachment, scheduled execution via crontab, data exfiltration via SSH;</a:t>
            </a:r>
            <a:endParaRPr lang="en-US" sz="2200" dirty="0">
              <a:solidFill>
                <a:srgbClr val="00264A"/>
              </a:solidFill>
              <a:latin typeface="Helvetica"/>
            </a:endParaRPr>
          </a:p>
          <a:p>
            <a:pPr lvl="1"/>
            <a:r>
              <a:rPr lang="en-US" sz="2200" b="1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detection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: network traffic analysis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Helvetica"/>
              </a:rPr>
              <a:t>, forensic memory analysis</a:t>
            </a:r>
            <a:r>
              <a:rPr lang="en-US" sz="2200" dirty="0">
                <a:solidFill>
                  <a:srgbClr val="00264A"/>
                </a:solidFill>
                <a:latin typeface="Helvetica"/>
                <a:ea typeface="+mn-lt"/>
                <a:cs typeface="+mn-lt"/>
              </a:rPr>
              <a:t>.</a:t>
            </a:r>
            <a:endParaRPr lang="en-US" sz="2200" dirty="0">
              <a:solidFill>
                <a:srgbClr val="00264A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820932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716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di Office</vt:lpstr>
      <vt:lpstr>Digital forensics in corporate simulations: a study of tool efficacy and analysis techniques</vt:lpstr>
      <vt:lpstr>Introduction to digital forensic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Forensics in Corporate Simulations: A Study of Tool Efficacy and Analysis Techniques</dc:title>
  <dc:creator/>
  <cp:lastModifiedBy>Microsoft Office User</cp:lastModifiedBy>
  <cp:revision>590</cp:revision>
  <dcterms:created xsi:type="dcterms:W3CDTF">2025-03-26T18:09:13Z</dcterms:created>
  <dcterms:modified xsi:type="dcterms:W3CDTF">2025-04-06T13:28:40Z</dcterms:modified>
</cp:coreProperties>
</file>