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65" r:id="rId6"/>
    <p:sldId id="258" r:id="rId7"/>
    <p:sldId id="262" r:id="rId8"/>
    <p:sldId id="259" r:id="rId9"/>
    <p:sldId id="261" r:id="rId10"/>
    <p:sldId id="260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54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5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032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289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158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812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35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86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1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11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5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98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08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43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AA0B18-E4A6-4CE1-BEF0-31A37FB40A7E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F93C0EB-CC56-4B40-A77E-3E5C4CB94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96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0C8AB-A428-4695-9D40-B4D428881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5507"/>
            <a:ext cx="9144000" cy="19573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Zeroth Order optimization for (Black box) Adversarial Attacks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E521E6-C186-47A1-8A4B-6745C6C4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7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Giacomo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Virginio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Mikhail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Kolobov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Mathematics,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Padova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0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D4F9-B566-4231-B8BB-7217863F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206EB3-E148-44CC-B627-11F7876CD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ZOSCGS </a:t>
            </a:r>
            <a:r>
              <a:rPr lang="it-IT" sz="2400" dirty="0" err="1"/>
              <a:t>uses</a:t>
            </a:r>
            <a:r>
              <a:rPr lang="it-IT" sz="2400" dirty="0"/>
              <a:t> a </a:t>
            </a:r>
            <a:r>
              <a:rPr lang="it-IT" sz="2400" dirty="0" err="1"/>
              <a:t>fixed</a:t>
            </a:r>
            <a:r>
              <a:rPr lang="it-IT" sz="2400" dirty="0"/>
              <a:t> </a:t>
            </a:r>
            <a:r>
              <a:rPr lang="it-IT" sz="2400" dirty="0" err="1"/>
              <a:t>parameter</a:t>
            </a:r>
            <a:r>
              <a:rPr lang="it-IT" sz="2400" dirty="0"/>
              <a:t> for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randomized</a:t>
            </a:r>
            <a:r>
              <a:rPr lang="it-IT" sz="2400" dirty="0"/>
              <a:t> </a:t>
            </a:r>
            <a:r>
              <a:rPr lang="it-IT" sz="2400" dirty="0" err="1"/>
              <a:t>directions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in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estimation</a:t>
            </a:r>
            <a:r>
              <a:rPr lang="it-IT" sz="2400" dirty="0"/>
              <a:t> (B[k]);</a:t>
            </a:r>
          </a:p>
          <a:p>
            <a:r>
              <a:rPr lang="it-IT" sz="2400" dirty="0"/>
              <a:t>FZCGS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estimation</a:t>
            </a:r>
            <a:r>
              <a:rPr lang="it-IT" sz="2400" dirty="0"/>
              <a:t> </a:t>
            </a:r>
            <a:r>
              <a:rPr lang="it-IT" sz="2400" dirty="0" err="1"/>
              <a:t>calculated</a:t>
            </a:r>
            <a:r>
              <a:rPr lang="it-IT" sz="2400" dirty="0"/>
              <a:t> over random </a:t>
            </a:r>
            <a:r>
              <a:rPr lang="it-IT" sz="2400" dirty="0" err="1"/>
              <a:t>directions</a:t>
            </a:r>
            <a:r>
              <a:rPr lang="it-IT" sz="2400" dirty="0"/>
              <a:t> </a:t>
            </a:r>
            <a:r>
              <a:rPr lang="it-IT" sz="2400" dirty="0" err="1"/>
              <a:t>instead</a:t>
            </a:r>
            <a:r>
              <a:rPr lang="it-IT" sz="2400" dirty="0"/>
              <a:t> of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basis</a:t>
            </a:r>
            <a:r>
              <a:rPr lang="it-IT" sz="2400" dirty="0"/>
              <a:t> </a:t>
            </a:r>
            <a:r>
              <a:rPr lang="it-IT" sz="2400" dirty="0" err="1"/>
              <a:t>vector</a:t>
            </a:r>
            <a:r>
              <a:rPr lang="it-IT" sz="2400" dirty="0"/>
              <a:t>;</a:t>
            </a:r>
          </a:p>
          <a:p>
            <a:r>
              <a:rPr lang="it-IT" sz="2400" dirty="0"/>
              <a:t>CG in FZGCS </a:t>
            </a:r>
            <a:r>
              <a:rPr lang="it-IT" sz="2400" dirty="0" err="1"/>
              <a:t>changes</a:t>
            </a:r>
            <a:r>
              <a:rPr lang="it-IT" sz="2400" dirty="0"/>
              <a:t> with the CG </a:t>
            </a:r>
            <a:r>
              <a:rPr lang="it-IT" sz="2400" dirty="0" err="1"/>
              <a:t>version</a:t>
            </a:r>
            <a:r>
              <a:rPr lang="it-IT" sz="2400" dirty="0"/>
              <a:t> </a:t>
            </a:r>
            <a:r>
              <a:rPr lang="it-IT" sz="2400" dirty="0" err="1"/>
              <a:t>used</a:t>
            </a:r>
            <a:r>
              <a:rPr lang="it-IT" sz="2400" dirty="0"/>
              <a:t> by ZOSCGS;</a:t>
            </a:r>
          </a:p>
          <a:p>
            <a:r>
              <a:rPr lang="it-IT" sz="2400" dirty="0"/>
              <a:t>CG step </a:t>
            </a:r>
            <a:r>
              <a:rPr lang="it-IT" sz="2400" dirty="0" err="1"/>
              <a:t>has</a:t>
            </a:r>
            <a:r>
              <a:rPr lang="it-IT" sz="2400" dirty="0"/>
              <a:t> an </a:t>
            </a:r>
            <a:r>
              <a:rPr lang="it-IT" sz="2400" dirty="0" err="1"/>
              <a:t>ulterior</a:t>
            </a:r>
            <a:r>
              <a:rPr lang="it-IT" sz="2400" dirty="0"/>
              <a:t> </a:t>
            </a:r>
            <a:r>
              <a:rPr lang="it-IT" sz="2400" dirty="0" err="1"/>
              <a:t>stopping</a:t>
            </a:r>
            <a:r>
              <a:rPr lang="it-IT" sz="2400" dirty="0"/>
              <a:t> </a:t>
            </a:r>
            <a:r>
              <a:rPr lang="it-IT" sz="2400" dirty="0" err="1"/>
              <a:t>condition</a:t>
            </a:r>
            <a:r>
              <a:rPr lang="it-IT" sz="2400" dirty="0"/>
              <a:t>, </a:t>
            </a:r>
            <a:r>
              <a:rPr lang="it-IT" sz="2400" dirty="0" err="1"/>
              <a:t>based</a:t>
            </a:r>
            <a:r>
              <a:rPr lang="it-IT" sz="2400" dirty="0"/>
              <a:t> on the alpha </a:t>
            </a:r>
            <a:r>
              <a:rPr lang="it-IT" sz="2400" dirty="0" err="1"/>
              <a:t>parameter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31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F092-30B1-FC17-0E42-82EB8554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247650"/>
            <a:ext cx="10257907" cy="1076326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Feasible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06CF-60FC-4372-A67E-71ECC429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∥δ∥</a:t>
            </a:r>
            <a:r>
              <a:rPr lang="en-US" sz="1400" b="0" i="0" dirty="0">
                <a:effectLst/>
              </a:rPr>
              <a:t>∞</a:t>
            </a:r>
            <a:r>
              <a:rPr lang="en-US" sz="2400" b="0" i="0" dirty="0">
                <a:effectLst/>
              </a:rPr>
              <a:t> ≤ s</a:t>
            </a:r>
            <a:br>
              <a:rPr lang="en-US" sz="2400" b="0" i="0" dirty="0">
                <a:effectLst/>
              </a:rPr>
            </a:br>
            <a:r>
              <a:rPr lang="en-US" sz="2400" b="0" i="0" dirty="0" err="1">
                <a:effectLst/>
              </a:rPr>
              <a:t>s</a:t>
            </a:r>
            <a:r>
              <a:rPr lang="en-US" sz="2400" b="0" i="0" dirty="0">
                <a:effectLst/>
              </a:rPr>
              <a:t> set to 8 for the KW version of SGFFW</a:t>
            </a: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s set to 4 for the other versions of SGFFW and FZCGS;</a:t>
            </a:r>
          </a:p>
          <a:p>
            <a:r>
              <a:rPr lang="en-US" sz="2400" b="0" i="0" dirty="0">
                <a:effectLst/>
              </a:rPr>
              <a:t>The set containing all possible directions in which the sum of elements is equal to 0, all elements except one are equal to 2000/d, and their opposite.</a:t>
            </a:r>
            <a:br>
              <a:rPr lang="en-US" sz="2400" b="0" i="0" dirty="0">
                <a:effectLst/>
              </a:rPr>
            </a:br>
            <a:r>
              <a:rPr lang="en-US" sz="1800" b="0" i="0" dirty="0">
                <a:effectLst/>
              </a:rPr>
              <a:t>Built with the following commands:</a:t>
            </a:r>
            <a:br>
              <a:rPr lang="en-US" sz="2400" b="0" i="0" dirty="0">
                <a:effectLst/>
              </a:rPr>
            </a:br>
            <a:r>
              <a:rPr lang="en-US" sz="1800" b="0" i="0" dirty="0">
                <a:effectLst/>
              </a:rPr>
              <a:t>num=2000,</a:t>
            </a:r>
            <a:br>
              <a:rPr lang="en-US" sz="1800" dirty="0"/>
            </a:br>
            <a:r>
              <a:rPr lang="en-US" sz="1800" b="0" i="0" dirty="0">
                <a:effectLst/>
              </a:rPr>
              <a:t>Q=</a:t>
            </a:r>
            <a:r>
              <a:rPr lang="en-US" sz="1800" b="0" i="0" dirty="0" err="1">
                <a:effectLst/>
              </a:rPr>
              <a:t>np.eye</a:t>
            </a:r>
            <a:r>
              <a:rPr lang="en-US" sz="1800" b="0" i="0" dirty="0">
                <a:effectLst/>
              </a:rPr>
              <a:t>(d)*num,</a:t>
            </a:r>
            <a:br>
              <a:rPr lang="en-US" sz="1800" dirty="0"/>
            </a:br>
            <a:r>
              <a:rPr lang="en-US" sz="1800" b="0" i="0" dirty="0" err="1">
                <a:effectLst/>
              </a:rPr>
              <a:t>Qrm</a:t>
            </a:r>
            <a:r>
              <a:rPr lang="en-US" sz="1800" b="0" i="0" dirty="0">
                <a:effectLst/>
              </a:rPr>
              <a:t>=</a:t>
            </a:r>
            <a:r>
              <a:rPr lang="en-US" sz="1800" b="0" i="0" dirty="0" err="1">
                <a:effectLst/>
              </a:rPr>
              <a:t>np.full</a:t>
            </a:r>
            <a:r>
              <a:rPr lang="en-US" sz="1800" b="0" i="0" dirty="0">
                <a:effectLst/>
              </a:rPr>
              <a:t>(</a:t>
            </a:r>
            <a:r>
              <a:rPr lang="en-US" sz="1800" b="0" i="0" dirty="0" err="1">
                <a:effectLst/>
              </a:rPr>
              <a:t>Q.shape,num</a:t>
            </a:r>
            <a:r>
              <a:rPr lang="en-US" sz="1800" b="0" i="0" dirty="0">
                <a:effectLst/>
              </a:rPr>
              <a:t>/d),</a:t>
            </a:r>
            <a:br>
              <a:rPr lang="en-US" sz="1800" dirty="0"/>
            </a:br>
            <a:r>
              <a:rPr lang="en-US" sz="1800" b="0" i="0" dirty="0">
                <a:effectLst/>
              </a:rPr>
              <a:t>Q=Q-</a:t>
            </a:r>
            <a:r>
              <a:rPr lang="en-US" sz="1800" b="0" i="0" dirty="0" err="1">
                <a:effectLst/>
              </a:rPr>
              <a:t>Qrm</a:t>
            </a:r>
            <a:r>
              <a:rPr lang="en-US" sz="1800" b="0" i="0" dirty="0">
                <a:effectLst/>
              </a:rPr>
              <a:t>,</a:t>
            </a:r>
            <a:br>
              <a:rPr lang="en-US" sz="1800" dirty="0"/>
            </a:br>
            <a:r>
              <a:rPr lang="en-US" sz="1800" b="0" i="0" dirty="0">
                <a:effectLst/>
              </a:rPr>
              <a:t>Q=</a:t>
            </a:r>
            <a:r>
              <a:rPr lang="en-US" sz="1800" b="0" i="0" dirty="0" err="1">
                <a:effectLst/>
              </a:rPr>
              <a:t>np.concatenate</a:t>
            </a:r>
            <a:r>
              <a:rPr lang="en-US" sz="1800" b="0" i="0" dirty="0">
                <a:effectLst/>
              </a:rPr>
              <a:t>((Q,-Q), axis=1)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009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59BF-0F4B-F2C7-3ECC-84B43FAD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9091"/>
            <a:ext cx="10353762" cy="97045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SGFFW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aph with green line&#10;&#10;Description automatically generated">
            <a:extLst>
              <a:ext uri="{FF2B5EF4-FFF2-40B4-BE49-F238E27FC236}">
                <a16:creationId xmlns:a16="http://schemas.microsoft.com/office/drawing/2014/main" id="{A730C912-CBC4-0C44-716B-01589DFE4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9" y="1209541"/>
            <a:ext cx="5170816" cy="25682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013F69-8658-9F68-3ADE-D8C2BBF61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853" y="1209542"/>
            <a:ext cx="5170816" cy="2568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25A9BD-C66A-F46F-2FA1-4BEC77E3E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319" y="3924590"/>
            <a:ext cx="5159365" cy="2568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63ED64-CED7-17E4-89DE-951DAC751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663" y="3924590"/>
            <a:ext cx="5167006" cy="25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2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EA9D-0AB5-8636-38BB-1D7C7687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3987" cy="1325563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Feasible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FZCGS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DA28B5E-65D1-A4B3-A364-CD78162D3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89" y="1731963"/>
            <a:ext cx="8148497" cy="4059237"/>
          </a:xfrm>
        </p:spPr>
      </p:pic>
    </p:spTree>
    <p:extLst>
      <p:ext uri="{BB962C8B-B14F-4D97-AF65-F5344CB8AC3E}">
        <p14:creationId xmlns:p14="http://schemas.microsoft.com/office/powerpoint/2010/main" val="128972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CAD2-286C-56AD-84F5-AC803A6F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65125"/>
            <a:ext cx="10353762" cy="970450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Overall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719EA-3ADA-5F09-7ABD-1DFDEE3EB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220" y="1413164"/>
            <a:ext cx="5144017" cy="2558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69361-EF3B-0B28-4302-C4E893B4B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0933" y="1413164"/>
            <a:ext cx="5147847" cy="2562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3FC70-059A-A978-6F82-06CC81B72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2076" y="4156642"/>
            <a:ext cx="5147847" cy="25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7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CAD2-286C-56AD-84F5-AC803A6F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47926"/>
            <a:ext cx="10728366" cy="1325563"/>
          </a:xfrm>
        </p:spPr>
        <p:txBody>
          <a:bodyPr/>
          <a:lstStyle/>
          <a:p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Overall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(Query &amp; Time)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719EA-3ADA-5F09-7ABD-1DFDEE3EB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068" y="1416620"/>
            <a:ext cx="5098179" cy="2539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69361-EF3B-0B28-4302-C4E893B4B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3089" y="1416620"/>
            <a:ext cx="5117103" cy="2539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3FC70-059A-A978-6F82-06CC81B72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4697" y="4156642"/>
            <a:ext cx="5094447" cy="253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CC74B-A2C7-41F7-B7DA-026FF4F1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BE1E5-5A8E-4986-ADDC-8D6911C3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2924"/>
            <a:ext cx="10353762" cy="4058751"/>
          </a:xfrm>
        </p:spPr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sz="2400" dirty="0"/>
              <a:t>No algorithm is the best overall, all have their strengths and weaknesses:</a:t>
            </a:r>
          </a:p>
          <a:p>
            <a:pPr marL="36900" indent="0">
              <a:buNone/>
            </a:pPr>
            <a:endParaRPr lang="en-US" sz="2400" dirty="0"/>
          </a:p>
          <a:p>
            <a:r>
              <a:rPr lang="en-US" sz="2400" dirty="0"/>
              <a:t>FZCGS - best performance for iterations, worst for queries and time (up to a point);</a:t>
            </a:r>
          </a:p>
          <a:p>
            <a:endParaRPr lang="en-US" sz="2400" dirty="0"/>
          </a:p>
          <a:p>
            <a:r>
              <a:rPr lang="en-US" sz="2400" dirty="0"/>
              <a:t> I-RDSA – not as good for iterations, very good performance query and time, reaching the lowest overall loss in our tests;</a:t>
            </a:r>
          </a:p>
          <a:p>
            <a:endParaRPr lang="en-US" sz="2400" dirty="0"/>
          </a:p>
          <a:p>
            <a:r>
              <a:rPr lang="en-US" sz="2400" dirty="0"/>
              <a:t>ZOSCGS - not the single best in any category, but has most balanced performance</a:t>
            </a:r>
            <a:r>
              <a:rPr lang="en-US" sz="2400"/>
              <a:t>, good </a:t>
            </a:r>
            <a:r>
              <a:rPr lang="en-US" sz="2400" dirty="0"/>
              <a:t>results in all three categories.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3478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B00EB-9C0C-472E-8C7A-764A4298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20E73E-8ABB-49A6-980D-05E5ECB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Free Frank Wolfe [Sahu et al.]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Zeroth-Order Conditional Gradient Method [Gao et al.]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Zero-Order Stochastic Conditional Gradient Sliding  [Lobanov et al.]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85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F3FB1-B89C-4319-88ED-0916FF5E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5775"/>
            <a:ext cx="10353762" cy="9704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Free Frank Wolfe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5580F-8D18-455F-85A2-E8E7E7D5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One of the first approaches to stochastic zeroth order Frank Wolfe</a:t>
            </a:r>
          </a:p>
          <a:p>
            <a:endParaRPr lang="it-IT" sz="2400" dirty="0"/>
          </a:p>
          <a:p>
            <a:r>
              <a:rPr lang="it-IT" sz="2400" dirty="0"/>
              <a:t>Random </a:t>
            </a:r>
            <a:r>
              <a:rPr lang="it-IT" sz="2400" dirty="0" err="1"/>
              <a:t>directions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r>
              <a:rPr lang="it-IT" sz="2400" dirty="0"/>
              <a:t> estimator</a:t>
            </a:r>
          </a:p>
          <a:p>
            <a:endParaRPr lang="it-IT" sz="2400" dirty="0"/>
          </a:p>
          <a:p>
            <a:r>
              <a:rPr lang="it-IT" sz="2400" dirty="0" err="1"/>
              <a:t>Averaging</a:t>
            </a:r>
            <a:r>
              <a:rPr lang="it-IT" sz="2400" dirty="0"/>
              <a:t> </a:t>
            </a:r>
            <a:r>
              <a:rPr lang="it-IT" sz="2400" dirty="0" err="1"/>
              <a:t>trick</a:t>
            </a:r>
            <a:r>
              <a:rPr lang="it-IT" sz="2400" dirty="0"/>
              <a:t> to counter </a:t>
            </a:r>
            <a:r>
              <a:rPr lang="it-IT" sz="2400" dirty="0" err="1"/>
              <a:t>diverging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0953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7EBFE-4567-4E71-9FF6-31981905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Free Frank Wolfe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D98FA1-D813-447F-AFDD-9675456D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68" y="1284774"/>
            <a:ext cx="4228905" cy="50449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7AD399-AF2D-45B3-B93D-69F05BD0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143" y="1284774"/>
            <a:ext cx="4402062" cy="502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B5F9-A181-448B-AA08-248994C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657957" cy="11228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Zeroth-Order Conditional Gradient Method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59685-60F5-4AA2-803B-7696485A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400" dirty="0"/>
          </a:p>
          <a:p>
            <a:r>
              <a:rPr lang="it-IT" sz="2400" dirty="0"/>
              <a:t>Coordinate </a:t>
            </a:r>
            <a:r>
              <a:rPr lang="it-IT" sz="2400" dirty="0" err="1"/>
              <a:t>wise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Variance</a:t>
            </a:r>
            <a:r>
              <a:rPr lang="it-IT" sz="2400" dirty="0"/>
              <a:t> </a:t>
            </a:r>
            <a:r>
              <a:rPr lang="it-IT" sz="2400" dirty="0" err="1"/>
              <a:t>reduction</a:t>
            </a:r>
            <a:r>
              <a:rPr lang="it-IT" sz="2400" dirty="0"/>
              <a:t> technique</a:t>
            </a:r>
          </a:p>
          <a:p>
            <a:endParaRPr lang="it-IT" sz="2400" dirty="0"/>
          </a:p>
          <a:p>
            <a:r>
              <a:rPr lang="it-IT" sz="2400" dirty="0" err="1"/>
              <a:t>Conditional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r>
              <a:rPr lang="it-IT" sz="2400" dirty="0"/>
              <a:t> sliding in the </a:t>
            </a:r>
            <a:r>
              <a:rPr lang="it-IT" sz="2400" dirty="0" err="1"/>
              <a:t>subproblem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485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6989E-4B88-4BA8-8AC5-697BF0B5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59" y="400050"/>
            <a:ext cx="10743682" cy="12382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Zeroth-Order Conditional Gradient Method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8AEC53-B5D6-41D1-BAA3-B7AB93AF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4" y="1978569"/>
            <a:ext cx="5483346" cy="4088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46CD1B-05A9-44E6-BAFA-E350684B7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978569"/>
            <a:ext cx="5697009" cy="355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5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A1F57-AA8C-4776-BF19-944F815D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09" y="523874"/>
            <a:ext cx="10781782" cy="12001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Zero-Order Stochastic Conditional Gradient Sliding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8A974-4EE4-483D-A58A-5016498F6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it-IT" sz="2400"/>
              <a:t>L2-sphere </a:t>
            </a:r>
            <a:r>
              <a:rPr lang="it-IT" sz="2400" dirty="0" err="1"/>
              <a:t>randomization</a:t>
            </a:r>
            <a:r>
              <a:rPr lang="it-IT" sz="2400" dirty="0"/>
              <a:t> for </a:t>
            </a:r>
            <a:r>
              <a:rPr lang="it-IT" sz="2400" dirty="0" err="1"/>
              <a:t>directions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Conditional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r>
              <a:rPr lang="it-IT" sz="2400" dirty="0"/>
              <a:t> sliding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6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C14A0-D053-4A47-B915-BC2A3F57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59" y="152400"/>
            <a:ext cx="10743682" cy="108108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Zero-Order Stochastic Conditional Gradient Sliding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EC3036-3AD7-4467-92BE-1BC03AB8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4" y="1047227"/>
            <a:ext cx="6531181" cy="331479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D93265-7563-4DBD-9C05-E37C356D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36" y="3594735"/>
            <a:ext cx="708448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5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F83D7-847C-47ED-8F29-3BA3274D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68383A-F322-45D3-BC31-A94EF4EA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400" dirty="0"/>
          </a:p>
          <a:p>
            <a:r>
              <a:rPr lang="it-IT" sz="2400" dirty="0"/>
              <a:t>Black box </a:t>
            </a:r>
            <a:r>
              <a:rPr lang="it-IT" sz="2400" dirty="0" err="1"/>
              <a:t>adversarial</a:t>
            </a:r>
            <a:r>
              <a:rPr lang="it-IT" sz="2400" dirty="0"/>
              <a:t> </a:t>
            </a:r>
            <a:r>
              <a:rPr lang="it-IT" sz="2400" dirty="0" err="1"/>
              <a:t>attack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 err="1"/>
              <a:t>nn</a:t>
            </a:r>
            <a:r>
              <a:rPr lang="it-IT" sz="2400" dirty="0"/>
              <a:t>-Carlini </a:t>
            </a:r>
            <a:r>
              <a:rPr lang="it-IT" sz="2400" dirty="0" err="1"/>
              <a:t>applied</a:t>
            </a:r>
            <a:r>
              <a:rPr lang="it-IT" sz="2400" dirty="0"/>
              <a:t> to MNIST dataset</a:t>
            </a:r>
          </a:p>
        </p:txBody>
      </p:sp>
    </p:spTree>
    <p:extLst>
      <p:ext uri="{BB962C8B-B14F-4D97-AF65-F5344CB8AC3E}">
        <p14:creationId xmlns:p14="http://schemas.microsoft.com/office/powerpoint/2010/main" val="4088546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202</TotalTime>
  <Words>428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Calisto MT</vt:lpstr>
      <vt:lpstr>Times New Roman</vt:lpstr>
      <vt:lpstr>Wingdings 2</vt:lpstr>
      <vt:lpstr>Сланец</vt:lpstr>
      <vt:lpstr>Zeroth Order optimization for (Black box) Adversarial Attacks</vt:lpstr>
      <vt:lpstr>Algorithms</vt:lpstr>
      <vt:lpstr>Stochastic Gradient Free Frank Wolfe</vt:lpstr>
      <vt:lpstr>Stochastic Gradient Free Frank Wolfe </vt:lpstr>
      <vt:lpstr>Faster Zeroth-Order Conditional Gradient Method </vt:lpstr>
      <vt:lpstr>Faster Zeroth-Order Conditional Gradient Method </vt:lpstr>
      <vt:lpstr>Zero-Order Stochastic Conditional Gradient Sliding </vt:lpstr>
      <vt:lpstr>Zero-Order Stochastic Conditional Gradient Sliding </vt:lpstr>
      <vt:lpstr>Experiments</vt:lpstr>
      <vt:lpstr>Changes to theoretical code</vt:lpstr>
      <vt:lpstr>Feasible Sets</vt:lpstr>
      <vt:lpstr>Results – SGFFW comparison</vt:lpstr>
      <vt:lpstr>Results – Feasible sets comparison on FZCGS</vt:lpstr>
      <vt:lpstr>Results – Overall Comparison (Iteration)</vt:lpstr>
      <vt:lpstr>Results – Overall Comparison (Query &amp; Time)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Zeroth Order optimization for (Black box) Adversarial Attacks</dc:title>
  <dc:creator>K. Mikhail</dc:creator>
  <cp:lastModifiedBy>Giacomo</cp:lastModifiedBy>
  <cp:revision>13</cp:revision>
  <dcterms:created xsi:type="dcterms:W3CDTF">2023-09-18T14:44:08Z</dcterms:created>
  <dcterms:modified xsi:type="dcterms:W3CDTF">2023-09-19T14:31:24Z</dcterms:modified>
</cp:coreProperties>
</file>