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69" r:id="rId3"/>
    <p:sldId id="257" r:id="rId4"/>
    <p:sldId id="267" r:id="rId5"/>
    <p:sldId id="276" r:id="rId6"/>
    <p:sldId id="270" r:id="rId7"/>
    <p:sldId id="258" r:id="rId8"/>
    <p:sldId id="259" r:id="rId9"/>
    <p:sldId id="260" r:id="rId10"/>
    <p:sldId id="261" r:id="rId11"/>
    <p:sldId id="262" r:id="rId12"/>
    <p:sldId id="264" r:id="rId13"/>
    <p:sldId id="265" r:id="rId14"/>
    <p:sldId id="266" r:id="rId15"/>
    <p:sldId id="271" r:id="rId16"/>
    <p:sldId id="268" r:id="rId17"/>
    <p:sldId id="272" r:id="rId18"/>
    <p:sldId id="277" r:id="rId19"/>
    <p:sldId id="274" r:id="rId20"/>
    <p:sldId id="273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E8BD8F-6F19-4AEA-962B-55E90CA502F3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78A3A-CA13-44BF-BEDC-5C7B8447E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12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78A3A-CA13-44BF-BEDC-5C7B8447EB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90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A3DD367-5928-4F3C-AC2D-92C9B021EFB9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65A10E2-38C7-4C4C-B88D-B7C683CFD28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363964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D367-5928-4F3C-AC2D-92C9B021EFB9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10E2-38C7-4C4C-B88D-B7C683CFD2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278562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D367-5928-4F3C-AC2D-92C9B021EFB9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10E2-38C7-4C4C-B88D-B7C683CFD2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98341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D367-5928-4F3C-AC2D-92C9B021EFB9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10E2-38C7-4C4C-B88D-B7C683CFD2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104037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D367-5928-4F3C-AC2D-92C9B021EFB9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10E2-38C7-4C4C-B88D-B7C683CFD28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10567380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D367-5928-4F3C-AC2D-92C9B021EFB9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10E2-38C7-4C4C-B88D-B7C683CFD2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435457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D367-5928-4F3C-AC2D-92C9B021EFB9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10E2-38C7-4C4C-B88D-B7C683CFD2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29830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D367-5928-4F3C-AC2D-92C9B021EFB9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10E2-38C7-4C4C-B88D-B7C683CFD2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716601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D367-5928-4F3C-AC2D-92C9B021EFB9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10E2-38C7-4C4C-B88D-B7C683CFD2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98634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D367-5928-4F3C-AC2D-92C9B021EFB9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10E2-38C7-4C4C-B88D-B7C683CFD2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770810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D367-5928-4F3C-AC2D-92C9B021EFB9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10E2-38C7-4C4C-B88D-B7C683CFD2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274469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A3DD367-5928-4F3C-AC2D-92C9B021EFB9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65A10E2-38C7-4C4C-B88D-B7C683CFD2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365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6D83C-F1F2-42FA-A0DF-DBB14B42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3696" y="1980779"/>
            <a:ext cx="9418320" cy="347471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SEUPD@CLEF: Team Kueri on Argument Retrieval for</a:t>
            </a:r>
            <a:br>
              <a:rPr lang="en-US" b="1" dirty="0"/>
            </a:br>
            <a:r>
              <a:rPr lang="en-US" b="1" dirty="0"/>
              <a:t>Comparative Questions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F6F64-3717-4996-99B4-84ED0EBE8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1015" y="5509053"/>
            <a:ext cx="9144000" cy="1655762"/>
          </a:xfrm>
        </p:spPr>
        <p:txBody>
          <a:bodyPr numCol="3"/>
          <a:lstStyle/>
          <a:p>
            <a:r>
              <a:rPr lang="en-US" dirty="0"/>
              <a:t>Marco Gallo</a:t>
            </a:r>
          </a:p>
          <a:p>
            <a:endParaRPr lang="en-US" dirty="0"/>
          </a:p>
          <a:p>
            <a:endParaRPr lang="en-US" i="1" dirty="0"/>
          </a:p>
          <a:p>
            <a:r>
              <a:rPr lang="en-US" dirty="0"/>
              <a:t>Odai Mohammad</a:t>
            </a:r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dirty="0"/>
              <a:t>Giacomo Virginio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9B33E8-851E-41BC-BD2A-A258F5620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09" y="5170245"/>
            <a:ext cx="1975962" cy="12071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57A5AA-E7F5-4D01-A1E8-29398906B7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09" y="124296"/>
            <a:ext cx="3514618" cy="9750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8BBCC3-5892-4C38-9794-EE9CEE2AF0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7949" y="124296"/>
            <a:ext cx="922083" cy="102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3144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0BD81-CEC7-4BCF-8160-0B76EF34E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6299A-6429-415A-BEEE-B72186B83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performed indexing with different combinations of</a:t>
            </a:r>
          </a:p>
          <a:p>
            <a:pPr lvl="1"/>
            <a:r>
              <a:rPr lang="en-US" dirty="0"/>
              <a:t>Tokenizers</a:t>
            </a:r>
          </a:p>
          <a:p>
            <a:pPr lvl="1"/>
            <a:r>
              <a:rPr lang="en-US" dirty="0"/>
              <a:t>Similarities</a:t>
            </a:r>
          </a:p>
          <a:p>
            <a:r>
              <a:rPr lang="en-US" dirty="0"/>
              <a:t>For each document we indexed:</a:t>
            </a:r>
          </a:p>
          <a:p>
            <a:pPr lvl="1"/>
            <a:r>
              <a:rPr lang="en-US" dirty="0"/>
              <a:t>The document ID</a:t>
            </a:r>
          </a:p>
          <a:p>
            <a:pPr lvl="1"/>
            <a:r>
              <a:rPr lang="en-US" dirty="0"/>
              <a:t>The document content</a:t>
            </a:r>
          </a:p>
          <a:p>
            <a:pPr lvl="1"/>
            <a:r>
              <a:rPr lang="en-US" dirty="0"/>
              <a:t>The DocT5Query field</a:t>
            </a:r>
          </a:p>
        </p:txBody>
      </p:sp>
    </p:spTree>
    <p:extLst>
      <p:ext uri="{BB962C8B-B14F-4D97-AF65-F5344CB8AC3E}">
        <p14:creationId xmlns:p14="http://schemas.microsoft.com/office/powerpoint/2010/main" val="181556103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1AA00-CAD1-496E-9E39-DF78FBE1B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7E08D-D748-40B1-BB2C-52E042FAA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691322"/>
            <a:ext cx="8595360" cy="4351337"/>
          </a:xfrm>
        </p:spPr>
        <p:txBody>
          <a:bodyPr/>
          <a:lstStyle/>
          <a:p>
            <a:r>
              <a:rPr lang="en-US" dirty="0"/>
              <a:t>Retrieving and preparing the topics for the search.</a:t>
            </a:r>
          </a:p>
          <a:p>
            <a:r>
              <a:rPr lang="en-US" dirty="0"/>
              <a:t>Defining how to use topics in the search.</a:t>
            </a:r>
          </a:p>
          <a:p>
            <a:pPr lvl="1"/>
            <a:r>
              <a:rPr lang="en-US" dirty="0"/>
              <a:t>We used topics titles in the search by similarity</a:t>
            </a:r>
          </a:p>
          <a:p>
            <a:pPr lvl="1"/>
            <a:r>
              <a:rPr lang="en-US" dirty="0"/>
              <a:t>then we added the topic objects as a MUST clause in the search to act as “filters” </a:t>
            </a:r>
          </a:p>
          <a:p>
            <a:r>
              <a:rPr lang="en-US" dirty="0"/>
              <a:t>Defining which type of comparison to perform between topics and documents.</a:t>
            </a:r>
          </a:p>
          <a:p>
            <a:r>
              <a:rPr lang="en-US" dirty="0">
                <a:latin typeface="LibertinusSerif-Regular"/>
              </a:rPr>
              <a:t>Writing the results on a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4684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838B9-C307-4D9E-9890-698A13849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Relevance Feedback (RF)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DB7D9-28D6-4360-AD5C-4FC9C311C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RF is a technique to perform query expansion</a:t>
            </a:r>
          </a:p>
          <a:p>
            <a:r>
              <a:rPr lang="en-US" dirty="0"/>
              <a:t> The tokens and their frequency in the relevant documents are retrieved by searching the document by </a:t>
            </a:r>
            <a:r>
              <a:rPr lang="en-US" dirty="0" err="1"/>
              <a:t>docID</a:t>
            </a:r>
            <a:r>
              <a:rPr lang="en-US" dirty="0"/>
              <a:t> and iterating through its </a:t>
            </a:r>
            <a:r>
              <a:rPr lang="en-US" dirty="0" err="1"/>
              <a:t>termvector</a:t>
            </a:r>
            <a:r>
              <a:rPr lang="en-US" dirty="0"/>
              <a:t>.</a:t>
            </a:r>
          </a:p>
          <a:p>
            <a:r>
              <a:rPr lang="en-US" dirty="0"/>
              <a:t>The tokens used in the search are boosted by their frequency in the document multiplied by the square of the relevance score.</a:t>
            </a:r>
          </a:p>
          <a:p>
            <a:r>
              <a:rPr lang="en-US" dirty="0"/>
              <a:t>We used the following customized formula for the </a:t>
            </a:r>
            <a:r>
              <a:rPr lang="en-US" dirty="0" err="1"/>
              <a:t>Rocchio</a:t>
            </a:r>
            <a:r>
              <a:rPr lang="en-US" dirty="0"/>
              <a:t> Algorithm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336E80-AC97-470C-A29E-75BD186E2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399" y="4263548"/>
            <a:ext cx="4038601" cy="121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6381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0D90B-8995-4BC5-81C1-A4B1C6B94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Reciprocal Ranking Fusion (RRF)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5CF1C-7281-4546-A92E-640D1D235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RRF using all the runs in .txt documents inside the input directory.</a:t>
            </a:r>
          </a:p>
          <a:p>
            <a:r>
              <a:rPr lang="en-US" dirty="0"/>
              <a:t>For each document and for each topic, the documents and their respective ranking are collected.</a:t>
            </a:r>
          </a:p>
          <a:p>
            <a:r>
              <a:rPr lang="en-US" dirty="0"/>
              <a:t>Then each document receives a new scoring using the RRF formula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42AC15-64AC-4F03-994E-820EC5CBB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959" y="3749040"/>
            <a:ext cx="4838361" cy="112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2740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A3E7B-F242-4FA6-B8B4-27FEE3583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6077F-5277-419E-9CA7-07DB38061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decided to make use of IBM Project Debater API, especially the argument quality service of the API.</a:t>
            </a:r>
          </a:p>
          <a:p>
            <a:r>
              <a:rPr lang="en-US" dirty="0"/>
              <a:t>We used the API, for each passage in the corpus, to gage the quality of the sentence as a text, which means how good they are written.</a:t>
            </a:r>
          </a:p>
          <a:p>
            <a:r>
              <a:rPr lang="en-US" dirty="0"/>
              <a:t>Then used the obtained scores to </a:t>
            </a:r>
            <a:r>
              <a:rPr lang="en-US" dirty="0" err="1"/>
              <a:t>rerank</a:t>
            </a:r>
            <a:r>
              <a:rPr lang="en-US" dirty="0"/>
              <a:t> the results of the search saved in a run file.</a:t>
            </a:r>
          </a:p>
        </p:txBody>
      </p:sp>
    </p:spTree>
    <p:extLst>
      <p:ext uri="{BB962C8B-B14F-4D97-AF65-F5344CB8AC3E}">
        <p14:creationId xmlns:p14="http://schemas.microsoft.com/office/powerpoint/2010/main" val="382108683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6AD3B1E-51AE-4AAD-99E9-079D54BB8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4C0470F-E093-4583-8095-8C8826EE15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System performance</a:t>
            </a:r>
          </a:p>
        </p:txBody>
      </p:sp>
    </p:spTree>
    <p:extLst>
      <p:ext uri="{BB962C8B-B14F-4D97-AF65-F5344CB8AC3E}">
        <p14:creationId xmlns:p14="http://schemas.microsoft.com/office/powerpoint/2010/main" val="86175585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76BB6-8A1E-4A8D-BBF6-D0118576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5E4637-9656-4428-AEB2-2AD7C23AB5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304" y="1691322"/>
            <a:ext cx="5803392" cy="4985754"/>
          </a:xfrm>
        </p:spPr>
      </p:pic>
    </p:spTree>
    <p:extLst>
      <p:ext uri="{BB962C8B-B14F-4D97-AF65-F5344CB8AC3E}">
        <p14:creationId xmlns:p14="http://schemas.microsoft.com/office/powerpoint/2010/main" val="156172596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CEC21-9A7E-49C6-A05F-4B18CDD28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95AC9-E23B-4D1C-85EB-CDB468833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similarity functions</a:t>
            </a:r>
          </a:p>
          <a:p>
            <a:r>
              <a:rPr lang="en-US" dirty="0"/>
              <a:t>Compare stop lists </a:t>
            </a:r>
          </a:p>
          <a:p>
            <a:r>
              <a:rPr lang="en-US" dirty="0"/>
              <a:t>Compare impact of filtering</a:t>
            </a:r>
          </a:p>
          <a:p>
            <a:r>
              <a:rPr lang="en-US" dirty="0"/>
              <a:t>Changing the weight of Contents and DocT5Query fields respectively</a:t>
            </a:r>
          </a:p>
          <a:p>
            <a:r>
              <a:rPr lang="en-US" dirty="0"/>
              <a:t>Experimenting with adding a stemmer vs not adding one</a:t>
            </a:r>
          </a:p>
          <a:p>
            <a:r>
              <a:rPr lang="en-US" dirty="0"/>
              <a:t>Relevance Feedback</a:t>
            </a:r>
          </a:p>
          <a:p>
            <a:r>
              <a:rPr lang="en-US" dirty="0"/>
              <a:t>Reranking with argument quality</a:t>
            </a:r>
          </a:p>
        </p:txBody>
      </p:sp>
    </p:spTree>
    <p:extLst>
      <p:ext uri="{BB962C8B-B14F-4D97-AF65-F5344CB8AC3E}">
        <p14:creationId xmlns:p14="http://schemas.microsoft.com/office/powerpoint/2010/main" val="346390641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E7C22-45AB-4B57-A5F7-D60B3456A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61FC7-C19A-4CFE-AEC0-597053EEF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first  iteration of manual scoring, no relevant documents were found  for topic77 “Is it healthier to bake than to fry food?”</a:t>
            </a:r>
          </a:p>
          <a:p>
            <a:r>
              <a:rPr lang="en-US" dirty="0"/>
              <a:t>Lots of documents retrieved were just ads and were not relevant, but argument quality solves this problem.</a:t>
            </a:r>
          </a:p>
        </p:txBody>
      </p:sp>
    </p:spTree>
    <p:extLst>
      <p:ext uri="{BB962C8B-B14F-4D97-AF65-F5344CB8AC3E}">
        <p14:creationId xmlns:p14="http://schemas.microsoft.com/office/powerpoint/2010/main" val="269898262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2287AF-5FA8-4C56-B646-09E846A08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EF37A8-B9E5-42AD-A62E-753055D9A5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future work</a:t>
            </a:r>
          </a:p>
        </p:txBody>
      </p:sp>
    </p:spTree>
    <p:extLst>
      <p:ext uri="{BB962C8B-B14F-4D97-AF65-F5344CB8AC3E}">
        <p14:creationId xmlns:p14="http://schemas.microsoft.com/office/powerpoint/2010/main" val="28507046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72A474-0D3C-4F05-8045-B1CA49B90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DD223-F938-4655-8227-5ED6A8FEA6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Task and Data</a:t>
            </a:r>
          </a:p>
        </p:txBody>
      </p:sp>
    </p:spTree>
    <p:extLst>
      <p:ext uri="{BB962C8B-B14F-4D97-AF65-F5344CB8AC3E}">
        <p14:creationId xmlns:p14="http://schemas.microsoft.com/office/powerpoint/2010/main" val="303040830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CAF33-8E15-488D-9407-376AB2462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8258E-DCFA-4F4C-91B9-EDDBDFB0E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Tested out different techniques and tools studied in lessons, to discover new ones on our own and experiment with their impact in a "real world" application.</a:t>
            </a:r>
          </a:p>
          <a:p>
            <a:r>
              <a:rPr lang="en-US" dirty="0"/>
              <a:t>Having access to last year’s corpus would allow us for example to</a:t>
            </a:r>
          </a:p>
          <a:p>
            <a:pPr lvl="1"/>
            <a:r>
              <a:rPr lang="en-US" dirty="0"/>
              <a:t>Fine tune BM25 parameters</a:t>
            </a:r>
          </a:p>
          <a:p>
            <a:pPr lvl="1"/>
            <a:r>
              <a:rPr lang="en-US" dirty="0"/>
              <a:t>Fine tune the field weights</a:t>
            </a:r>
          </a:p>
          <a:p>
            <a:pPr lvl="1"/>
            <a:r>
              <a:rPr lang="en-US" dirty="0"/>
              <a:t>Fine tune the boosts for terms in RF</a:t>
            </a:r>
          </a:p>
          <a:p>
            <a:pPr lvl="1"/>
            <a:r>
              <a:rPr lang="en-US" dirty="0"/>
              <a:t>And we could experiment with many more </a:t>
            </a:r>
            <a:r>
              <a:rPr lang="en-US" dirty="0" err="1"/>
              <a:t>stoplists</a:t>
            </a:r>
            <a:r>
              <a:rPr lang="en-US" dirty="0"/>
              <a:t> and stemmers.</a:t>
            </a:r>
          </a:p>
          <a:p>
            <a:r>
              <a:rPr lang="en-US" dirty="0"/>
              <a:t>In future works it would be interesting to experiment with machine learning and deep learning techniques, that have become the standard in the last decade of information retrieval</a:t>
            </a:r>
          </a:p>
        </p:txBody>
      </p:sp>
    </p:spTree>
    <p:extLst>
      <p:ext uri="{BB962C8B-B14F-4D97-AF65-F5344CB8AC3E}">
        <p14:creationId xmlns:p14="http://schemas.microsoft.com/office/powerpoint/2010/main" val="43932532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9981C8-BF85-43C2-A90E-548E78535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CB0632-8E86-4936-BA82-004F38ADF5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4813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F1EE7-584B-4251-99AA-69D11AD9F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A60D5-3392-4CE7-81B7-FAB409631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Argument Retrieval for Comparative Questions</a:t>
            </a:r>
            <a:endParaRPr lang="en-US" dirty="0"/>
          </a:p>
          <a:p>
            <a:r>
              <a:rPr lang="en-US" dirty="0"/>
              <a:t>Support users facing some choice problem from "everyday life“</a:t>
            </a:r>
          </a:p>
          <a:p>
            <a:r>
              <a:rPr lang="en-US" dirty="0"/>
              <a:t>retrieve relevant argumentative passages for either compared object or for both</a:t>
            </a:r>
          </a:p>
        </p:txBody>
      </p:sp>
    </p:spTree>
    <p:extLst>
      <p:ext uri="{BB962C8B-B14F-4D97-AF65-F5344CB8AC3E}">
        <p14:creationId xmlns:p14="http://schemas.microsoft.com/office/powerpoint/2010/main" val="11212430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3D4D3-4655-47DC-8765-225E2440B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6640B-26DB-4043-B011-83635D045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Provided by CLEF</a:t>
            </a:r>
          </a:p>
          <a:p>
            <a:pPr lvl="1"/>
            <a:r>
              <a:rPr lang="en-US" dirty="0"/>
              <a:t>Topics-task2.xml which contains the topics.</a:t>
            </a:r>
          </a:p>
          <a:p>
            <a:pPr lvl="1"/>
            <a:r>
              <a:rPr lang="en-US" dirty="0"/>
              <a:t>DocT5Query expanded version of </a:t>
            </a:r>
            <a:r>
              <a:rPr lang="en-US" dirty="0" err="1"/>
              <a:t>passages.jsonl</a:t>
            </a:r>
            <a:r>
              <a:rPr lang="en-US" dirty="0"/>
              <a:t> which contains the documents expanded with queries generated using DocT5Query.</a:t>
            </a:r>
          </a:p>
          <a:p>
            <a:r>
              <a:rPr lang="en-US" dirty="0"/>
              <a:t>Other collections</a:t>
            </a:r>
          </a:p>
          <a:p>
            <a:pPr lvl="1"/>
            <a:r>
              <a:rPr lang="en-US" dirty="0"/>
              <a:t>Historical </a:t>
            </a:r>
            <a:r>
              <a:rPr lang="en-US" dirty="0" err="1"/>
              <a:t>stoplists</a:t>
            </a:r>
            <a:r>
              <a:rPr lang="en-US" dirty="0"/>
              <a:t>: </a:t>
            </a:r>
            <a:r>
              <a:rPr lang="en-US" dirty="0" err="1"/>
              <a:t>lucene</a:t>
            </a:r>
            <a:r>
              <a:rPr lang="en-US" dirty="0"/>
              <a:t>, smart and terrier;</a:t>
            </a:r>
          </a:p>
          <a:p>
            <a:pPr lvl="1"/>
            <a:r>
              <a:rPr lang="en-US" dirty="0"/>
              <a:t>Custom </a:t>
            </a:r>
            <a:r>
              <a:rPr lang="en-US" dirty="0" err="1"/>
              <a:t>stoplists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Kueristop</a:t>
            </a:r>
            <a:r>
              <a:rPr lang="en-US" dirty="0"/>
              <a:t> - </a:t>
            </a:r>
            <a:r>
              <a:rPr lang="en-US" dirty="0" err="1"/>
              <a:t>Stoplist</a:t>
            </a:r>
            <a:r>
              <a:rPr lang="en-US" dirty="0"/>
              <a:t> formed by the 400 most concurrent term in the Contents field of the document collection;</a:t>
            </a:r>
          </a:p>
          <a:p>
            <a:pPr lvl="2"/>
            <a:r>
              <a:rPr lang="en-US" dirty="0"/>
              <a:t>Kueristopv2 - Subset of </a:t>
            </a:r>
            <a:r>
              <a:rPr lang="en-US" dirty="0" err="1"/>
              <a:t>kueristop</a:t>
            </a:r>
            <a:r>
              <a:rPr lang="en-US" dirty="0"/>
              <a:t>, obtained by removing from it terms appearing in the Objects field of the topics, except for the very general terms also appearing in </a:t>
            </a:r>
            <a:r>
              <a:rPr lang="en-US" dirty="0" err="1"/>
              <a:t>lucene</a:t>
            </a:r>
            <a:r>
              <a:rPr lang="en-US" dirty="0"/>
              <a:t> </a:t>
            </a:r>
            <a:r>
              <a:rPr lang="en-US" dirty="0" err="1"/>
              <a:t>stoplist</a:t>
            </a:r>
            <a:r>
              <a:rPr lang="en-US" dirty="0"/>
              <a:t> ("in" and "the").</a:t>
            </a:r>
          </a:p>
          <a:p>
            <a:pPr lvl="1"/>
            <a:r>
              <a:rPr lang="en-US" dirty="0"/>
              <a:t>Sentence quality</a:t>
            </a:r>
          </a:p>
        </p:txBody>
      </p:sp>
    </p:spTree>
    <p:extLst>
      <p:ext uri="{BB962C8B-B14F-4D97-AF65-F5344CB8AC3E}">
        <p14:creationId xmlns:p14="http://schemas.microsoft.com/office/powerpoint/2010/main" val="23626533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E7BA5-F562-4147-ACC1-043C0FA45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relevance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CDBAE-C5D2-4EBA-B16C-3A580831B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conventional and ideal approach when evaluating the performance of the runs would have been to use last year’s test collection. </a:t>
            </a:r>
          </a:p>
          <a:p>
            <a:r>
              <a:rPr lang="en-US" dirty="0"/>
              <a:t>Since we did not have access to last year’s corpus we have decided to use this year’s test collection to evaluate our systems, using a </a:t>
            </a:r>
            <a:r>
              <a:rPr lang="en-US" i="1" dirty="0" err="1"/>
              <a:t>qrels</a:t>
            </a:r>
            <a:r>
              <a:rPr lang="en-US" i="1" dirty="0"/>
              <a:t> </a:t>
            </a:r>
            <a:r>
              <a:rPr lang="en-US" dirty="0"/>
              <a:t>file containing relevance feedback manually performed by us.</a:t>
            </a:r>
          </a:p>
          <a:p>
            <a:r>
              <a:rPr lang="en-US" dirty="0"/>
              <a:t>The </a:t>
            </a:r>
            <a:r>
              <a:rPr lang="en-US" i="1" dirty="0" err="1"/>
              <a:t>qrels</a:t>
            </a:r>
            <a:r>
              <a:rPr lang="en-US" i="1" dirty="0"/>
              <a:t> </a:t>
            </a:r>
            <a:r>
              <a:rPr lang="en-US" dirty="0"/>
              <a:t>file has been built by gathering, for each of the runs performed, the top 5 ranked documents for each topic.</a:t>
            </a:r>
          </a:p>
        </p:txBody>
      </p:sp>
    </p:spTree>
    <p:extLst>
      <p:ext uri="{BB962C8B-B14F-4D97-AF65-F5344CB8AC3E}">
        <p14:creationId xmlns:p14="http://schemas.microsoft.com/office/powerpoint/2010/main" val="260813798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287060-1BD4-4237-9458-9EFE891C8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C91B40-6231-4074-B110-A91064BF23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system developed</a:t>
            </a:r>
          </a:p>
        </p:txBody>
      </p:sp>
    </p:spTree>
    <p:extLst>
      <p:ext uri="{BB962C8B-B14F-4D97-AF65-F5344CB8AC3E}">
        <p14:creationId xmlns:p14="http://schemas.microsoft.com/office/powerpoint/2010/main" val="92059617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36740-2DCA-4C35-A186-A019A77C6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C2815-B0F7-4034-A58C-E9C53C7C3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developed a system based on Apache Lucene.</a:t>
            </a:r>
          </a:p>
          <a:p>
            <a:r>
              <a:rPr lang="en-US" dirty="0"/>
              <a:t>The system is made up of the following components:</a:t>
            </a:r>
          </a:p>
          <a:p>
            <a:pPr lvl="1"/>
            <a:r>
              <a:rPr lang="en-US" dirty="0"/>
              <a:t>Parse</a:t>
            </a:r>
          </a:p>
          <a:p>
            <a:pPr lvl="1"/>
            <a:r>
              <a:rPr lang="en-US" dirty="0"/>
              <a:t>Analyze</a:t>
            </a:r>
          </a:p>
          <a:p>
            <a:pPr lvl="1"/>
            <a:r>
              <a:rPr lang="en-US" dirty="0"/>
              <a:t>Index</a:t>
            </a:r>
          </a:p>
          <a:p>
            <a:pPr lvl="1"/>
            <a:r>
              <a:rPr lang="en-US" dirty="0"/>
              <a:t>Search</a:t>
            </a:r>
          </a:p>
          <a:p>
            <a:pPr lvl="1"/>
            <a:r>
              <a:rPr lang="en-US" dirty="0"/>
              <a:t>Relevance Feedback</a:t>
            </a:r>
          </a:p>
          <a:p>
            <a:pPr lvl="1"/>
            <a:r>
              <a:rPr lang="en-US" dirty="0"/>
              <a:t>Reciprocal Ranking Fusion</a:t>
            </a:r>
          </a:p>
          <a:p>
            <a:pPr lvl="1"/>
            <a:r>
              <a:rPr lang="en-US" dirty="0"/>
              <a:t>Argument quality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23339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D1DA9-CFC2-4988-9498-A802103E0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FBBF2-5A38-4DF7-8EEC-FCA6C8C91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stage is divided into two parts:</a:t>
            </a:r>
          </a:p>
          <a:p>
            <a:pPr lvl="1"/>
            <a:r>
              <a:rPr lang="en-US" dirty="0"/>
              <a:t>Parsing documents, each document has three attributes:</a:t>
            </a:r>
          </a:p>
          <a:p>
            <a:pPr lvl="2"/>
            <a:r>
              <a:rPr lang="en-US" dirty="0"/>
              <a:t>Document ID</a:t>
            </a:r>
          </a:p>
          <a:p>
            <a:pPr lvl="2"/>
            <a:r>
              <a:rPr lang="en-US" dirty="0"/>
              <a:t>Document content</a:t>
            </a:r>
          </a:p>
          <a:p>
            <a:pPr lvl="2"/>
            <a:r>
              <a:rPr lang="en-US" dirty="0"/>
              <a:t>Document DocT5Query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Parsing Topics, each topic has three attributes:</a:t>
            </a:r>
          </a:p>
          <a:p>
            <a:pPr lvl="2"/>
            <a:r>
              <a:rPr lang="en-US" dirty="0"/>
              <a:t>Number</a:t>
            </a:r>
          </a:p>
          <a:p>
            <a:pPr lvl="2"/>
            <a:r>
              <a:rPr lang="en-US" dirty="0"/>
              <a:t>Title</a:t>
            </a:r>
          </a:p>
          <a:p>
            <a:pPr lvl="2"/>
            <a:r>
              <a:rPr lang="en-US" dirty="0"/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379892068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87545-B32B-4B9D-BF90-DE3C743BD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A268C-A9B9-4AF1-8BA6-2AB20EDD9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built multiple analyzers</a:t>
            </a:r>
          </a:p>
          <a:p>
            <a:pPr lvl="1"/>
            <a:r>
              <a:rPr lang="en-US" dirty="0"/>
              <a:t>To process the documents</a:t>
            </a:r>
          </a:p>
          <a:p>
            <a:pPr lvl="1"/>
            <a:r>
              <a:rPr lang="en-US" dirty="0"/>
              <a:t>Perform tokenization </a:t>
            </a:r>
          </a:p>
          <a:p>
            <a:pPr lvl="1"/>
            <a:r>
              <a:rPr lang="en-US" dirty="0"/>
              <a:t>Use different combinations of filters </a:t>
            </a:r>
          </a:p>
          <a:p>
            <a:pPr lvl="1"/>
            <a:r>
              <a:rPr lang="en-US" dirty="0"/>
              <a:t>Use different combinations of  </a:t>
            </a:r>
            <a:r>
              <a:rPr lang="en-US" dirty="0" err="1"/>
              <a:t>stoplists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1960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View">
  <a:themeElements>
    <a:clrScheme name="Custom 1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B5111A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96</TotalTime>
  <Words>807</Words>
  <Application>Microsoft Office PowerPoint</Application>
  <PresentationFormat>Widescreen</PresentationFormat>
  <Paragraphs>111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Century Schoolbook</vt:lpstr>
      <vt:lpstr>LibertinusSerif-Regular</vt:lpstr>
      <vt:lpstr>Wingdings 2</vt:lpstr>
      <vt:lpstr>View</vt:lpstr>
      <vt:lpstr>SEUPD@CLEF: Team Kueri on Argument Retrieval for Comparative Questions</vt:lpstr>
      <vt:lpstr>Introduction</vt:lpstr>
      <vt:lpstr>The task</vt:lpstr>
      <vt:lpstr>Collections</vt:lpstr>
      <vt:lpstr>Manual relevance </vt:lpstr>
      <vt:lpstr>Approach</vt:lpstr>
      <vt:lpstr>Approach</vt:lpstr>
      <vt:lpstr>Parse</vt:lpstr>
      <vt:lpstr>Analyze</vt:lpstr>
      <vt:lpstr>Index</vt:lpstr>
      <vt:lpstr>Search</vt:lpstr>
      <vt:lpstr>Relevance Feedback (RF)</vt:lpstr>
      <vt:lpstr>Reciprocal Ranking Fusion (RRF)</vt:lpstr>
      <vt:lpstr>Argument Quality</vt:lpstr>
      <vt:lpstr>Results</vt:lpstr>
      <vt:lpstr>Results</vt:lpstr>
      <vt:lpstr>Results </vt:lpstr>
      <vt:lpstr>Failure analysis</vt:lpstr>
      <vt:lpstr>Conclusion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SEUPD@CLEF: Team Kueri on Argument Retrieval for Comparative Questions</dc:title>
  <dc:creator>ASUS</dc:creator>
  <cp:lastModifiedBy>ASUS</cp:lastModifiedBy>
  <cp:revision>12</cp:revision>
  <dcterms:created xsi:type="dcterms:W3CDTF">2022-05-28T13:11:59Z</dcterms:created>
  <dcterms:modified xsi:type="dcterms:W3CDTF">2022-05-28T18:14:35Z</dcterms:modified>
</cp:coreProperties>
</file>