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6" r:id="rId5"/>
    <p:sldId id="277" r:id="rId6"/>
    <p:sldId id="267" r:id="rId7"/>
    <p:sldId id="269" r:id="rId8"/>
    <p:sldId id="270" r:id="rId9"/>
    <p:sldId id="264" r:id="rId10"/>
    <p:sldId id="273" r:id="rId11"/>
    <p:sldId id="272" r:id="rId12"/>
    <p:sldId id="265" r:id="rId13"/>
    <p:sldId id="274" r:id="rId14"/>
    <p:sldId id="27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0892" autoAdjust="0"/>
  </p:normalViewPr>
  <p:slideViewPr>
    <p:cSldViewPr>
      <p:cViewPr varScale="1">
        <p:scale>
          <a:sx n="62" d="100"/>
          <a:sy n="62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309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Math 1: Linear Algebra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Eric@Udacity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0648"/>
            <a:ext cx="6552728" cy="625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Maximum Likelihood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5832648" cy="582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1.3 Eigenvalues </a:t>
            </a:r>
            <a:r>
              <a:rPr lang="en-US" altLang="zh-CN" dirty="0" smtClean="0"/>
              <a:t>and Eigenvectors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662" y="1484784"/>
            <a:ext cx="841483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65156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5307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Singular </a:t>
            </a:r>
            <a:r>
              <a:rPr lang="en-US" altLang="zh-CN" dirty="0" smtClean="0"/>
              <a:t>Value Decomposition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Algebra</a:t>
            </a:r>
          </a:p>
          <a:p>
            <a:pPr>
              <a:buNone/>
            </a:pPr>
            <a:r>
              <a:rPr lang="en-US" altLang="zh-CN" dirty="0" smtClean="0"/>
              <a:t>		(1) Vector and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(2) Solve Linear equations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(3) </a:t>
            </a:r>
            <a:r>
              <a:rPr lang="en-US" altLang="zh-CN" dirty="0" smtClean="0"/>
              <a:t>Eigenvalues and </a:t>
            </a:r>
            <a:r>
              <a:rPr lang="en-US" altLang="zh-CN" dirty="0" smtClean="0"/>
              <a:t>Eigenvectors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(4) </a:t>
            </a:r>
            <a:r>
              <a:rPr lang="en-US" altLang="zh-CN" dirty="0" smtClean="0"/>
              <a:t>Singular Value </a:t>
            </a:r>
            <a:r>
              <a:rPr lang="en-US" altLang="zh-CN" dirty="0" smtClean="0"/>
              <a:t>Decomposition (LSA)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Vector </a:t>
            </a:r>
            <a:r>
              <a:rPr lang="en-US" altLang="zh-CN" dirty="0" smtClean="0"/>
              <a:t>and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Scalar, vector, matrix, tensor</a:t>
            </a:r>
          </a:p>
          <a:p>
            <a:r>
              <a:rPr lang="en-US" altLang="zh-CN" dirty="0" smtClean="0"/>
              <a:t>Operator: +, -, ×, T, ·, inverse (A-1), determinant (|A|), adjoint matrix (A*)</a:t>
            </a:r>
          </a:p>
          <a:p>
            <a:pPr>
              <a:buNone/>
            </a:pPr>
            <a:r>
              <a:rPr lang="en-US" altLang="zh-CN" dirty="0" smtClean="0"/>
              <a:t>		(1) dot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(2) inverse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(3) determinant</a:t>
            </a:r>
          </a:p>
          <a:p>
            <a:pPr>
              <a:buNone/>
            </a:pPr>
            <a:r>
              <a:rPr lang="en-US" altLang="zh-CN" dirty="0" smtClean="0"/>
              <a:t>		(4) adjoint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/>
              <a:t>Terms related to </a:t>
            </a:r>
            <a:r>
              <a:rPr lang="en-US" altLang="zh-CN" b="1" dirty="0" smtClean="0"/>
              <a:t>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(1) Order of matrix (m×n)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(2) Square matrix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(3) Diagonal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(4) Upper triangular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(5) Lower triangular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(6) Scalar matrix: </a:t>
            </a:r>
            <a:r>
              <a:rPr lang="en-US" altLang="zh-CN" dirty="0" smtClean="0"/>
              <a:t>Square matrix with all the diagonal elements equal to some constant k.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(7) Identity matrix</a:t>
            </a:r>
          </a:p>
          <a:p>
            <a:pPr>
              <a:buNone/>
            </a:pPr>
            <a:r>
              <a:rPr lang="en-US" altLang="zh-CN" dirty="0" smtClean="0"/>
              <a:t>           A*I = A</a:t>
            </a:r>
          </a:p>
        </p:txBody>
      </p:sp>
      <p:pic>
        <p:nvPicPr>
          <p:cNvPr id="4099" name="Picture 3" descr="C:\Users\Administrator\Desktop\DC-1711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4664"/>
            <a:ext cx="2270860" cy="24482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9221"/>
            <a:ext cx="8352928" cy="59661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8) Trace: the sum of all the diagonal elements of a square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9) Symmetrical matrix A = A.T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10) Orthogonal matrix A.inv = A.T, A dot A.T = I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11) Rank of matrix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12) </a:t>
            </a:r>
            <a:r>
              <a:rPr lang="en-US" altLang="zh-CN" dirty="0" smtClean="0"/>
              <a:t>Nonsingular </a:t>
            </a:r>
            <a:r>
              <a:rPr lang="en-US" altLang="zh-CN" dirty="0" smtClean="0"/>
              <a:t>matrix Note: A is |A|!=0 (A is a square matrix)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smtClean="0"/>
              <a:t>13) </a:t>
            </a:r>
            <a:r>
              <a:rPr lang="en-US" altLang="zh-CN" dirty="0" smtClean="0"/>
              <a:t>p-norm</a:t>
            </a:r>
          </a:p>
          <a:p>
            <a:pPr>
              <a:buNone/>
            </a:pPr>
            <a:r>
              <a:rPr lang="en-US" altLang="zh-CN" dirty="0" smtClean="0"/>
              <a:t>	(14) </a:t>
            </a:r>
            <a:r>
              <a:rPr lang="en-US" altLang="zh-CN" dirty="0" smtClean="0"/>
              <a:t>Frobenius </a:t>
            </a:r>
            <a:r>
              <a:rPr lang="en-US" altLang="zh-CN" dirty="0" smtClean="0"/>
              <a:t>norm</a:t>
            </a:r>
          </a:p>
          <a:p>
            <a:pPr>
              <a:buNone/>
            </a:pPr>
            <a:r>
              <a:rPr lang="en-US" altLang="zh-CN" dirty="0" smtClean="0"/>
              <a:t>	(15) Condition number  (nonsingular)</a:t>
            </a:r>
          </a:p>
          <a:p>
            <a:pPr>
              <a:buNone/>
            </a:pPr>
            <a:r>
              <a:rPr lang="en-US" altLang="zh-CN" dirty="0" smtClean="0"/>
              <a:t>		  Stability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645024"/>
            <a:ext cx="3334475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789040"/>
            <a:ext cx="230131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365105"/>
            <a:ext cx="22718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79" y="5661248"/>
            <a:ext cx="29022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altLang="zh-CN" dirty="0" smtClean="0"/>
              <a:t>Dot</a:t>
            </a:r>
          </a:p>
          <a:p>
            <a:pPr marL="514350" indent="-514350">
              <a:buNone/>
            </a:pPr>
            <a:r>
              <a:rPr lang="en-US" altLang="zh-CN" dirty="0" smtClean="0"/>
              <a:t>2×3 dot 3 ×n = 2</a:t>
            </a:r>
            <a:r>
              <a:rPr lang="en-US" altLang="zh-CN" dirty="0" smtClean="0"/>
              <a:t> ×n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(2) Inverse (elementary </a:t>
            </a:r>
            <a:r>
              <a:rPr lang="en-US" altLang="zh-CN" dirty="0" smtClean="0"/>
              <a:t>transformation)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Row switching</a:t>
            </a:r>
            <a:r>
              <a:rPr lang="en-US" altLang="zh-CN" dirty="0" smtClean="0"/>
              <a:t>: </a:t>
            </a:r>
            <a:r>
              <a:rPr lang="en-US" altLang="zh-CN" dirty="0" smtClean="0"/>
              <a:t>A row within the matrix can </a:t>
            </a:r>
            <a:r>
              <a:rPr lang="en-US" altLang="zh-CN" dirty="0" smtClean="0"/>
              <a:t>be switched </a:t>
            </a:r>
            <a:r>
              <a:rPr lang="en-US" altLang="zh-CN" dirty="0" smtClean="0"/>
              <a:t>with another row</a:t>
            </a:r>
            <a:r>
              <a:rPr lang="en-US" altLang="zh-CN" dirty="0" smtClean="0"/>
              <a:t>.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Row multiplication</a:t>
            </a:r>
            <a:r>
              <a:rPr lang="en-US" altLang="zh-CN" dirty="0" smtClean="0"/>
              <a:t>: </a:t>
            </a:r>
            <a:r>
              <a:rPr lang="en-US" altLang="zh-CN" dirty="0" smtClean="0"/>
              <a:t>Each element in a row can be multiplied by a non-zero constant.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Row addition</a:t>
            </a:r>
            <a:r>
              <a:rPr lang="en-US" altLang="zh-CN" dirty="0" smtClean="0"/>
              <a:t>: </a:t>
            </a:r>
            <a:r>
              <a:rPr lang="en-US" altLang="zh-CN" dirty="0" smtClean="0"/>
              <a:t>A row can be replaced by the sum of that row and a multiple of another row.</a:t>
            </a:r>
            <a:endParaRPr lang="zh-CN" altLang="en-US" dirty="0" smtClean="0"/>
          </a:p>
        </p:txBody>
      </p:sp>
      <p:pic>
        <p:nvPicPr>
          <p:cNvPr id="2051" name="Picture 3" descr="C:\Users\Administrator\Desktop\axb.png"/>
          <p:cNvPicPr>
            <a:picLocks noChangeAspect="1" noChangeArrowheads="1"/>
          </p:cNvPicPr>
          <p:nvPr/>
        </p:nvPicPr>
        <p:blipFill>
          <a:blip r:embed="rId2" cstate="print"/>
          <a:srcRect t="16413" b="19667"/>
          <a:stretch>
            <a:fillRect/>
          </a:stretch>
        </p:blipFill>
        <p:spPr bwMode="auto">
          <a:xfrm>
            <a:off x="1979712" y="1484784"/>
            <a:ext cx="4413151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strator\Desktop\invers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61" y="1052736"/>
            <a:ext cx="1444459" cy="1008112"/>
          </a:xfrm>
          <a:prstGeom prst="rect">
            <a:avLst/>
          </a:prstGeom>
          <a:noFill/>
        </p:spPr>
      </p:pic>
      <p:pic>
        <p:nvPicPr>
          <p:cNvPr id="5" name="Picture 6" descr="C:\Users\Administrator\Desktop\invers0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48828"/>
            <a:ext cx="5400600" cy="4828444"/>
          </a:xfrm>
          <a:prstGeom prst="rect">
            <a:avLst/>
          </a:prstGeom>
          <a:noFill/>
        </p:spPr>
      </p:pic>
      <p:pic>
        <p:nvPicPr>
          <p:cNvPr id="6" name="Picture 7" descr="C:\Users\Administrator\Desktop\invers1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25144"/>
            <a:ext cx="2088232" cy="1013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(3) </a:t>
            </a:r>
            <a:r>
              <a:rPr lang="en-US" altLang="zh-CN" dirty="0" smtClean="0"/>
              <a:t>Determinant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/>
              <a:t> |</a:t>
            </a:r>
            <a:r>
              <a:rPr lang="en-US" altLang="zh-CN" dirty="0" smtClean="0"/>
              <a:t>A| = ad − </a:t>
            </a:r>
            <a:r>
              <a:rPr lang="en-US" altLang="zh-CN" dirty="0" err="1" smtClean="0"/>
              <a:t>bc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sum</a:t>
            </a:r>
            <a:r>
              <a:rPr lang="en-US" altLang="zh-CN" dirty="0" smtClean="0"/>
              <a:t>(-1**(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) *</a:t>
            </a:r>
            <a:r>
              <a:rPr lang="en-US" altLang="zh-CN" dirty="0" err="1" smtClean="0"/>
              <a:t>a_ij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sub_matrix</a:t>
            </a:r>
            <a:r>
              <a:rPr lang="en-US" altLang="zh-CN" dirty="0" smtClean="0"/>
              <a:t>))</a:t>
            </a:r>
          </a:p>
          <a:p>
            <a:pPr>
              <a:buNone/>
            </a:pPr>
            <a:r>
              <a:rPr lang="en-US" altLang="zh-CN" dirty="0" smtClean="0"/>
              <a:t>(4) </a:t>
            </a:r>
            <a:r>
              <a:rPr lang="en-US" altLang="zh-CN" dirty="0" smtClean="0"/>
              <a:t>adjoint </a:t>
            </a:r>
            <a:r>
              <a:rPr lang="en-US" altLang="zh-CN" dirty="0" smtClean="0"/>
              <a:t>matrix A*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5" name="Picture 3" descr="C:\Users\Administrator\Desktop\matrix-2x2-det-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7630" y="1124744"/>
            <a:ext cx="1832442" cy="792088"/>
          </a:xfrm>
          <a:prstGeom prst="rect">
            <a:avLst/>
          </a:prstGeom>
          <a:noFill/>
        </p:spPr>
      </p:pic>
      <p:pic>
        <p:nvPicPr>
          <p:cNvPr id="3078" name="Picture 6" descr="C:\Users\Administrator\Desktop\2053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645024"/>
            <a:ext cx="1270641" cy="792088"/>
          </a:xfrm>
          <a:prstGeom prst="rect">
            <a:avLst/>
          </a:prstGeom>
          <a:noFill/>
        </p:spPr>
      </p:pic>
      <p:pic>
        <p:nvPicPr>
          <p:cNvPr id="3079" name="Picture 7" descr="C:\Users\Administrator\Desktop\2053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356992"/>
            <a:ext cx="4076761" cy="3312368"/>
          </a:xfrm>
          <a:prstGeom prst="rect">
            <a:avLst/>
          </a:prstGeom>
          <a:noFill/>
        </p:spPr>
      </p:pic>
      <p:pic>
        <p:nvPicPr>
          <p:cNvPr id="3081" name="Picture 9" descr="C:\Users\Administrator\Desktop\2053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9022" y="5013176"/>
            <a:ext cx="3894978" cy="720080"/>
          </a:xfrm>
          <a:prstGeom prst="rect">
            <a:avLst/>
          </a:prstGeom>
          <a:noFill/>
        </p:spPr>
      </p:pic>
      <p:pic>
        <p:nvPicPr>
          <p:cNvPr id="3083" name="Picture 11" descr="C:\Users\Administrator\Desktop\20537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2996952"/>
            <a:ext cx="1771776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1.2 Solve </a:t>
            </a:r>
            <a:r>
              <a:rPr lang="en-US" altLang="zh-CN" dirty="0" smtClean="0"/>
              <a:t>Linear 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OLS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648449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82</Words>
  <Application>Microsoft Office PowerPoint</Application>
  <PresentationFormat>全屏显示(4:3)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Math 1: Linear Algebra</vt:lpstr>
      <vt:lpstr>Content</vt:lpstr>
      <vt:lpstr>1.1 Vector and Matrix</vt:lpstr>
      <vt:lpstr>幻灯片 4</vt:lpstr>
      <vt:lpstr>幻灯片 5</vt:lpstr>
      <vt:lpstr>幻灯片 6</vt:lpstr>
      <vt:lpstr>幻灯片 7</vt:lpstr>
      <vt:lpstr>幻灯片 8</vt:lpstr>
      <vt:lpstr>1.2 Solve Linear equations</vt:lpstr>
      <vt:lpstr>幻灯片 10</vt:lpstr>
      <vt:lpstr>幻灯片 11</vt:lpstr>
      <vt:lpstr>1.3 Eigenvalues and Eigenvectors</vt:lpstr>
      <vt:lpstr>幻灯片 13</vt:lpstr>
      <vt:lpstr>幻灯片 14</vt:lpstr>
      <vt:lpstr>1.4 Singular Value Decomposition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Administrator</dc:creator>
  <cp:lastModifiedBy>Administrator</cp:lastModifiedBy>
  <cp:revision>103</cp:revision>
  <dcterms:modified xsi:type="dcterms:W3CDTF">2018-10-14T13:17:42Z</dcterms:modified>
</cp:coreProperties>
</file>