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60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9" r:id="rId11"/>
    <p:sldId id="280" r:id="rId12"/>
    <p:sldId id="281" r:id="rId13"/>
    <p:sldId id="282" r:id="rId14"/>
    <p:sldId id="283" r:id="rId15"/>
    <p:sldId id="284" r:id="rId16"/>
    <p:sldId id="277" r:id="rId17"/>
    <p:sldId id="278" r:id="rId18"/>
    <p:sldId id="28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86" autoAdjust="0"/>
  </p:normalViewPr>
  <p:slideViewPr>
    <p:cSldViewPr>
      <p:cViewPr varScale="1">
        <p:scale>
          <a:sx n="92" d="100"/>
          <a:sy n="92" d="100"/>
        </p:scale>
        <p:origin x="12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E21C-D791-428C-92F0-242F894F1CB7}" type="datetimeFigureOut">
              <a:rPr lang="en-US" smtClean="0"/>
              <a:t>09/15/2023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B84C8-AF90-4602-AC84-BD5477F66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6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large companies even implement tools to detect invalid commit’s comments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B84C8-AF90-4602-AC84-BD5477F66B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8ADE7474-2686-4A9E-A64B-A90E1E82A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3E223B5-A384-4393-9E50-71014F23C4C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AE77D0B-1465-4535-88D0-790EB5404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A142BBC-9CFA-4053-BB72-A990E516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C573C143-9176-4641-A9E5-326F2B2F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B547EDF-D4A2-4494-967B-4A081249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5F4F9A7A-C883-4F71-8A50-1782DA34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C0964C7-B82F-4967-9F99-0E9431A8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09DDF5B4-7E4E-42BB-977C-3AD9CF249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787DCFAF-6892-4F1A-B649-15EA1763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ED5D1C0-5DDC-4094-BBE4-FA1E40A5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73110A4-8E34-4081-AC38-4501216A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334D9F88-C858-4E97-A3A8-EAFDA58F1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200B85BB-5D50-4524-8BE3-FD1840A0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EB0618D-0A62-4D80-BDE7-388CF5056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A5BEFAAA-455C-48A0-ADB6-2350788F1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1B143956-F3F6-4C3E-A5DC-3FEEF939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0DDBAB44-F7AC-47E4-8CAF-040C7C3D2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F2A8FA7-FCC1-4739-B9F7-ED4634DA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9332D489-A7FF-443C-A94C-D844A627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6A244D9-7C05-4C09-855E-983C3652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9F11522D-291E-4769-AC49-C0BD245B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94C9ABB-D505-40FD-99E8-C72AA8E7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0AA83D11-B397-47EE-A88F-0AA41F97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2CAABE87-2460-494F-B30A-58245ACC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D14286EF-CEB1-49DE-8BE4-C0E187FC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3B3F4AA-16AF-4F17-9158-2CD9C5E3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0AADDBD-EB9D-4681-803F-5C62697ED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97402447-6A8D-468D-B570-2C1AA827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9719E7D7-6338-42E8-891D-A73D23B16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1FEB166-4717-4C1F-803D-5059ABDF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D32AB15-2FCD-4EC6-9F31-290ACFABE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3F6D2978-9124-44C4-BEE3-CC0A5F13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FB7C3016-4420-4D18-8F91-89F8E894E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BA68E5A-1EC2-4E26-B429-9B02BE81DE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4E123CB-1739-498C-8500-75DC4A34F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92BBCDA-28CA-4D12-8E66-33A05BA90E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3542C-ECE4-4E49-8834-91F33C352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93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2F5257-8399-498D-A85C-8F58C11EF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0347C1-5C8B-401E-A796-D0CBB32E71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11558B-DA24-43F2-BE56-32A94944D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F3116-F9A7-4211-AD73-A718EE7B0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09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F78C47-B126-4C97-8AF5-34D73A4C5F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FADC6E-1480-4095-8D42-28BDD73C7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87DEC77-CC2F-4B94-89D5-A7E2DE60C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D4D9-19D6-485D-890C-3E8136D5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9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2D849C-78C0-4411-9E45-211D6E759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1DAAAE-CE3D-49B2-BD36-6EF5050D33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18B9EC9-8A9A-4629-AEA6-134623925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BB0E-B497-48D8-A319-0D59533AC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53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6D9E53-AEF4-4322-86BB-C87137D4A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F349C7-C9B1-4E53-944B-11E99D07E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4D4A05-745C-40C2-9AD7-35B45FD2F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FBEBF-D957-403D-A0D0-458D5120C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0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8E226A-5A57-41FF-A47B-9C33FD3CC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FB3861-69B4-4217-A065-265EFCD34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3D1BFF9-240C-4965-9598-D93BA09622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42FD7-F69F-40F2-A6D4-97FA6DF97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36583E-E82B-4997-A08F-65CC3FA85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E707B0-35A1-4322-94C9-257F9216F2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872F9CA-9729-4AF6-81F4-BBF5B691A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A0415-A0A2-4C67-B374-5E150EED5C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50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F0CEE2-FCDB-4AA3-BD3C-4935D7471A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0239F-A4B4-49FB-B5B2-35D9C2030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A9690C-CBF7-4999-A9E9-AA6EA9513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57C9-0896-402D-8882-DC654D6D9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B1E5F2-4EEF-4B86-9912-34345D723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CBCEA3F-70B5-4F17-A720-544DA03FF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09210D-2564-4560-96F4-F9031B75C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2F66-8B09-4FDA-9AAC-3FEBF7179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30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964627-5CDF-4184-8F7D-CB8A2F99A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B5CF69-5235-4F12-BF8D-59855C6E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065F45-3F18-4667-8F06-CED474E31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C2183-93FE-4403-8317-3DFC99DB1C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B8C9F5-CC15-4EEC-8786-280C18A10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13A4AC-1F31-449F-A1E8-6DA9718CC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2D3AD65-94EB-4509-9403-CB8C2CF3C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BECF7-6749-46D6-BC2C-46F2EFBDE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82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618A558-1FAF-4A27-87A9-432FA72B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17CD71-DD3D-4C23-85C3-EB661C375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CAE963-2199-4662-898C-900452C1C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A9A27B39-1629-473B-9976-B212A70AC9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A2F8504A-CBED-4130-9CB5-54AF451B8B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25ACB87E-2A3A-429B-92D1-28C1D2AA15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3CFA82C-E77D-4A84-B7AF-C0A0E5FC54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516E4F35-8B98-4686-A346-DE3E339E2C8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EC2FC06-CB4E-4FC9-A34F-84390F87B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979D68B-A0EF-450E-87AC-AE624EF7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A4AE0127-CB1C-4DD3-8925-4042A6D4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DC690F78-3EFE-4909-B079-C5C744543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747BA8DE-3450-458B-9562-D2F1F9E5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F7B338F9-08F2-4222-ABE0-8C52E689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596681E7-AF22-4B8D-84C1-61206AE2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9A8D31F-EEB3-4A43-A927-FDD60896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966FEBAB-38DB-486B-AF4B-E4AC3424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397E6EEC-3AAE-445B-BD52-31F81A2F5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AC4E6288-70DF-48DC-B0B8-85B19ED3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D8BCBDE4-DD28-4539-B050-2EE122B6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76269C80-889F-468C-BA6A-0E514977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214424B0-090D-40D1-9640-3334F66B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C9B850A-66BB-4EE2-AB83-82622FD4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11738FEC-2C28-4E03-AE5B-EDC900512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9C132645-6956-4AA8-A6D0-6EF99F2F5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5FA7432E-1435-4B98-9035-99E3A5DD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28F30CB-DEA8-4271-B399-5EE19EFA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296A44FF-BEEC-4C4C-9EF6-21EC1407C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788878F6-F1A4-497A-9FEF-A2C9F41FD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19CDB94-27FF-4B22-BE44-B9185B4D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DEAE09E-F97C-4F69-BEE7-1B0AB7F65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7447104-F0CE-47EB-9D24-7E7CD2DE5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CEE2D153-1288-4A1A-A237-4D5AC5FD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7EB9BDC-74F6-42B6-AB0F-6DA5BFE2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0FD24F7D-A7B6-436E-A3F9-F72C18B34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76CBF94E-FF44-41DA-B9E5-7AB47B592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048C5CD2-6DAC-47CF-A0E6-CEFE18DBC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AB7F2921-7F8D-407E-81AD-B3C6FB2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A901AEBA-10E2-445B-99E3-1514C246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dna2000/gamedev-intro-tuto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AEF719-7333-455F-9634-3A0B1385F3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Game Programming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6F6C893-5336-46DE-B531-CA9506CE33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Course introduction</a:t>
            </a:r>
          </a:p>
          <a:p>
            <a:pPr eaLnBrk="1" hangingPunct="1"/>
            <a:r>
              <a:rPr lang="en-US" altLang="en-US" sz="2400" dirty="0"/>
              <a:t>Instructor: Dung, </a:t>
            </a:r>
            <a:r>
              <a:rPr lang="en-US" altLang="en-US" sz="2400" dirty="0" err="1"/>
              <a:t>Dinh</a:t>
            </a:r>
            <a:r>
              <a:rPr lang="en-US" altLang="en-US" sz="2400" dirty="0"/>
              <a:t> Nguyen Anh</a:t>
            </a:r>
          </a:p>
          <a:p>
            <a:pPr eaLnBrk="1" hangingPunct="1"/>
            <a:r>
              <a:rPr lang="en-US" altLang="en-US" sz="2400" dirty="0"/>
              <a:t>Email: </a:t>
            </a:r>
            <a:r>
              <a:rPr lang="en-US" altLang="en-US" sz="2400" dirty="0" err="1">
                <a:solidFill>
                  <a:srgbClr val="FFFF00"/>
                </a:solidFill>
              </a:rPr>
              <a:t>dungdna@</a:t>
            </a:r>
            <a:r>
              <a:rPr lang="en-US" altLang="en-US" sz="2400" err="1">
                <a:solidFill>
                  <a:srgbClr val="FFFF00"/>
                </a:solidFill>
              </a:rPr>
              <a:t>uit</a:t>
            </a:r>
            <a:r>
              <a:rPr lang="en-US" altLang="en-US" sz="2400">
                <a:solidFill>
                  <a:srgbClr val="FFFF00"/>
                </a:solidFill>
              </a:rPr>
              <a:t>.edu.vn</a:t>
            </a:r>
            <a:endParaRPr lang="en-US" alt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978F-95A3-43FE-BC10-B9EF3E49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for a project on </a:t>
            </a:r>
            <a:r>
              <a:rPr lang="en-US" dirty="0" err="1"/>
              <a:t>Github</a:t>
            </a:r>
            <a:r>
              <a:rPr lang="en-US" dirty="0"/>
              <a:t> using VS 2022</a:t>
            </a:r>
          </a:p>
          <a:p>
            <a:r>
              <a:rPr lang="en-US" dirty="0"/>
              <a:t>Making changes, staging changes, commit changes, push</a:t>
            </a:r>
          </a:p>
          <a:p>
            <a:r>
              <a:rPr lang="en-US" dirty="0"/>
              <a:t>See changes and diff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7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 from 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DB32C-21F5-40BE-AB0E-FF96E1EB4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37"/>
          <a:stretch/>
        </p:blipFill>
        <p:spPr>
          <a:xfrm>
            <a:off x="304800" y="1572639"/>
            <a:ext cx="3886200" cy="37722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CB0BA8-C90B-45B9-9B6F-B54FEBB31CD3}"/>
              </a:ext>
            </a:extLst>
          </p:cNvPr>
          <p:cNvSpPr/>
          <p:nvPr/>
        </p:nvSpPr>
        <p:spPr>
          <a:xfrm>
            <a:off x="1447800" y="2514600"/>
            <a:ext cx="6096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C74B1-8084-4FB2-BE84-F44137CBD4DE}"/>
              </a:ext>
            </a:extLst>
          </p:cNvPr>
          <p:cNvSpPr txBox="1"/>
          <p:nvPr/>
        </p:nvSpPr>
        <p:spPr>
          <a:xfrm>
            <a:off x="304800" y="595543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Git &gt; Commit or Stash…</a:t>
            </a:r>
          </a:p>
          <a:p>
            <a:r>
              <a:rPr lang="en-US" dirty="0">
                <a:solidFill>
                  <a:srgbClr val="FFFF00"/>
                </a:solidFill>
              </a:rPr>
              <a:t>Create Git Repository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F09C5-F3FB-485C-B0B9-321C11DFD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49" b="43288"/>
          <a:stretch/>
        </p:blipFill>
        <p:spPr>
          <a:xfrm>
            <a:off x="4343400" y="2092572"/>
            <a:ext cx="4629594" cy="386286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111F5A-B4A7-4542-89E7-24F9FAB966F1}"/>
              </a:ext>
            </a:extLst>
          </p:cNvPr>
          <p:cNvSpPr/>
          <p:nvPr/>
        </p:nvSpPr>
        <p:spPr>
          <a:xfrm>
            <a:off x="4495800" y="3048000"/>
            <a:ext cx="6096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 from VS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5139D-67C4-4415-BA82-D73A90A1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4" y="128127"/>
            <a:ext cx="8926171" cy="660174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3AABD0E-4CE0-4827-AD74-EF71299CAAF5}"/>
              </a:ext>
            </a:extLst>
          </p:cNvPr>
          <p:cNvSpPr/>
          <p:nvPr/>
        </p:nvSpPr>
        <p:spPr>
          <a:xfrm>
            <a:off x="2286000" y="4419600"/>
            <a:ext cx="6096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6CE05-60B6-490D-92DE-8507CD8F38C3}"/>
              </a:ext>
            </a:extLst>
          </p:cNvPr>
          <p:cNvSpPr txBox="1"/>
          <p:nvPr/>
        </p:nvSpPr>
        <p:spPr>
          <a:xfrm>
            <a:off x="304800" y="595543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Unchecked to make your repo </a:t>
            </a:r>
            <a:r>
              <a:rPr lang="en-US" b="1" dirty="0">
                <a:solidFill>
                  <a:srgbClr val="FFFF00"/>
                </a:solidFill>
              </a:rPr>
              <a:t>public</a:t>
            </a:r>
            <a:r>
              <a:rPr lang="en-US" dirty="0"/>
              <a:t> (i.e. accessible by your instructor)</a:t>
            </a:r>
          </a:p>
        </p:txBody>
      </p:sp>
    </p:spTree>
    <p:extLst>
      <p:ext uri="{BB962C8B-B14F-4D97-AF65-F5344CB8AC3E}">
        <p14:creationId xmlns:p14="http://schemas.microsoft.com/office/powerpoint/2010/main" val="277044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13B8F-7D85-4B75-A846-E53DF871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6" y="1572552"/>
            <a:ext cx="7126664" cy="4240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and push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3AABD0E-4CE0-4827-AD74-EF71299CAAF5}"/>
              </a:ext>
            </a:extLst>
          </p:cNvPr>
          <p:cNvSpPr/>
          <p:nvPr/>
        </p:nvSpPr>
        <p:spPr>
          <a:xfrm>
            <a:off x="2209800" y="3886200"/>
            <a:ext cx="6096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6CE05-60B6-490D-92DE-8507CD8F38C3}"/>
              </a:ext>
            </a:extLst>
          </p:cNvPr>
          <p:cNvSpPr txBox="1"/>
          <p:nvPr/>
        </p:nvSpPr>
        <p:spPr>
          <a:xfrm>
            <a:off x="220980" y="3782928"/>
            <a:ext cx="1912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Commit:</a:t>
            </a:r>
            <a:r>
              <a:rPr lang="en-US" dirty="0"/>
              <a:t> Write change(s) to your local repo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D05FB1-7763-469A-A6EE-B039CB173657}"/>
              </a:ext>
            </a:extLst>
          </p:cNvPr>
          <p:cNvSpPr/>
          <p:nvPr/>
        </p:nvSpPr>
        <p:spPr>
          <a:xfrm rot="16200000">
            <a:off x="6057900" y="2857500"/>
            <a:ext cx="6096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5FC4588-89E3-4DD6-82DC-EBB8DB6A1602}"/>
              </a:ext>
            </a:extLst>
          </p:cNvPr>
          <p:cNvSpPr/>
          <p:nvPr/>
        </p:nvSpPr>
        <p:spPr>
          <a:xfrm>
            <a:off x="2245937" y="3200400"/>
            <a:ext cx="6096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35A46-A9AB-4F28-8E96-D8DE19F4A914}"/>
              </a:ext>
            </a:extLst>
          </p:cNvPr>
          <p:cNvSpPr txBox="1"/>
          <p:nvPr/>
        </p:nvSpPr>
        <p:spPr>
          <a:xfrm>
            <a:off x="198552" y="2907267"/>
            <a:ext cx="193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Comment</a:t>
            </a:r>
            <a:r>
              <a:rPr lang="en-US" dirty="0"/>
              <a:t> :  what did you change? </a:t>
            </a:r>
            <a:r>
              <a:rPr lang="en-US" dirty="0">
                <a:solidFill>
                  <a:srgbClr val="FFFF00"/>
                </a:solidFill>
              </a:rPr>
              <a:t>Must have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AECE5-047E-4D1F-B5DD-A3F0673E289E}"/>
              </a:ext>
            </a:extLst>
          </p:cNvPr>
          <p:cNvSpPr txBox="1"/>
          <p:nvPr/>
        </p:nvSpPr>
        <p:spPr>
          <a:xfrm>
            <a:off x="5257800" y="3265249"/>
            <a:ext cx="377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Push</a:t>
            </a:r>
            <a:r>
              <a:rPr lang="en-US" dirty="0"/>
              <a:t>: send commit to </a:t>
            </a:r>
            <a:r>
              <a:rPr lang="en-US" dirty="0">
                <a:solidFill>
                  <a:srgbClr val="FFFF00"/>
                </a:solidFill>
              </a:rPr>
              <a:t>remote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350160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978F-95A3-43FE-BC10-B9EF3E49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DO: </a:t>
            </a:r>
          </a:p>
          <a:p>
            <a:pPr lvl="1"/>
            <a:r>
              <a:rPr lang="en-US" dirty="0"/>
              <a:t>Create repo using VS Studio.  </a:t>
            </a:r>
          </a:p>
          <a:p>
            <a:r>
              <a:rPr lang="en-US" dirty="0"/>
              <a:t>DO NOT</a:t>
            </a:r>
          </a:p>
          <a:p>
            <a:pPr lvl="1"/>
            <a:r>
              <a:rPr lang="en-US" dirty="0"/>
              <a:t>Create repo using other tools</a:t>
            </a:r>
          </a:p>
          <a:p>
            <a:pPr lvl="2"/>
            <a:r>
              <a:rPr lang="en-US" dirty="0"/>
              <a:t>Your repo will include tons of intermediate files generated by VS Studio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6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Start from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978F-95A3-43FE-BC10-B9EF3E49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Start clean</a:t>
            </a:r>
          </a:p>
          <a:p>
            <a:pPr lvl="1"/>
            <a:r>
              <a:rPr lang="en-US" dirty="0"/>
              <a:t>Create and </a:t>
            </a:r>
            <a:r>
              <a:rPr lang="en-US" dirty="0" err="1"/>
              <a:t>init</a:t>
            </a:r>
            <a:r>
              <a:rPr lang="en-US" dirty="0"/>
              <a:t> empty repo using VS Studio </a:t>
            </a:r>
          </a:p>
          <a:p>
            <a:pPr lvl="1"/>
            <a:r>
              <a:rPr lang="en-US" dirty="0"/>
              <a:t>Download &amp; add files from sample 05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3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Git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978F-95A3-43FE-BC10-B9EF3E49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r>
              <a:rPr lang="en-US" dirty="0"/>
              <a:t>A small commit is much better than a large commit</a:t>
            </a:r>
          </a:p>
          <a:p>
            <a:pPr lvl="1"/>
            <a:r>
              <a:rPr lang="en-US" dirty="0"/>
              <a:t>Small commit = few changes &amp; small change</a:t>
            </a:r>
          </a:p>
          <a:p>
            <a:pPr lvl="1"/>
            <a:r>
              <a:rPr lang="en-US" dirty="0"/>
              <a:t>Commit = something meaningful done, not necessary a large completed feature</a:t>
            </a:r>
          </a:p>
          <a:p>
            <a:r>
              <a:rPr lang="en-US" dirty="0"/>
              <a:t>Commit </a:t>
            </a:r>
            <a:r>
              <a:rPr lang="en-US" dirty="0">
                <a:solidFill>
                  <a:srgbClr val="FFFF00"/>
                </a:solidFill>
              </a:rPr>
              <a:t>MUST</a:t>
            </a:r>
            <a:r>
              <a:rPr lang="en-US" dirty="0"/>
              <a:t> have a meaningful comment</a:t>
            </a:r>
          </a:p>
          <a:p>
            <a:pPr lvl="1"/>
            <a:r>
              <a:rPr lang="en-US" dirty="0"/>
              <a:t>Because commit = something </a:t>
            </a:r>
            <a:r>
              <a:rPr lang="en-US" dirty="0">
                <a:solidFill>
                  <a:srgbClr val="FFFF00"/>
                </a:solidFill>
              </a:rPr>
              <a:t>meaningful</a:t>
            </a:r>
            <a:r>
              <a:rPr lang="en-US" dirty="0"/>
              <a:t> done</a:t>
            </a:r>
          </a:p>
          <a:p>
            <a:r>
              <a:rPr lang="en-US" dirty="0"/>
              <a:t>Hint: </a:t>
            </a:r>
          </a:p>
          <a:p>
            <a:pPr lvl="1"/>
            <a:r>
              <a:rPr lang="en-US" dirty="0"/>
              <a:t>when you build successfully and test something passed, it’s time for a commit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5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Git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978F-95A3-43FE-BC10-B9EF3E49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33937"/>
          </a:xfrm>
        </p:spPr>
        <p:txBody>
          <a:bodyPr/>
          <a:lstStyle/>
          <a:p>
            <a:r>
              <a:rPr lang="en-US" dirty="0"/>
              <a:t>Lots of commits and frequent </a:t>
            </a:r>
          </a:p>
          <a:p>
            <a:r>
              <a:rPr lang="en-US" dirty="0"/>
              <a:t>Meaningful and small commits</a:t>
            </a:r>
          </a:p>
          <a:p>
            <a:r>
              <a:rPr lang="en-US" dirty="0"/>
              <a:t>A lot modifications (bug fixing)</a:t>
            </a:r>
          </a:p>
          <a:p>
            <a:r>
              <a:rPr lang="en-US" dirty="0">
                <a:solidFill>
                  <a:srgbClr val="FF0000"/>
                </a:solidFill>
              </a:rPr>
              <a:t>Red flags</a:t>
            </a:r>
          </a:p>
          <a:p>
            <a:pPr lvl="1"/>
            <a:r>
              <a:rPr lang="en-US" dirty="0"/>
              <a:t>Project created too close to deadline</a:t>
            </a:r>
          </a:p>
          <a:p>
            <a:pPr lvl="1"/>
            <a:r>
              <a:rPr lang="en-US" dirty="0"/>
              <a:t>Few commits</a:t>
            </a:r>
          </a:p>
          <a:p>
            <a:pPr lvl="1"/>
            <a:r>
              <a:rPr lang="en-US" dirty="0"/>
              <a:t>Large commits</a:t>
            </a:r>
          </a:p>
          <a:p>
            <a:pPr lvl="1"/>
            <a:r>
              <a:rPr lang="en-US" dirty="0"/>
              <a:t>Binaries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3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99FB-C624-4AFE-8276-1189620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Git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978F-95A3-43FE-BC10-B9EF3E49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33937"/>
          </a:xfrm>
        </p:spPr>
        <p:txBody>
          <a:bodyPr/>
          <a:lstStyle/>
          <a:p>
            <a:r>
              <a:rPr lang="en-US" dirty="0"/>
              <a:t>I take ZERO tolerance on bad Git repos</a:t>
            </a:r>
          </a:p>
          <a:p>
            <a:r>
              <a:rPr lang="en-US" dirty="0"/>
              <a:t>No matter what you did, if you do not have a proper Git repo, you will fail.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9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0C7A049-F3BC-423A-AAE8-5CD5CD438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/>
              <a:t>Course overview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9BE37DA-DA0D-4F93-84AA-A2B1385C3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DirectX </a:t>
            </a:r>
            <a:r>
              <a:rPr lang="en-US" altLang="en-US" sz="2800" b="1" dirty="0"/>
              <a:t>10</a:t>
            </a:r>
            <a:r>
              <a:rPr lang="en-US" altLang="en-US" sz="28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, simple drawing and movement</a:t>
            </a:r>
          </a:p>
          <a:p>
            <a:pPr eaLnBrk="1" hangingPunct="1"/>
            <a:r>
              <a:rPr lang="en-US" altLang="en-US" sz="2800" dirty="0"/>
              <a:t>Frame-based animation</a:t>
            </a:r>
          </a:p>
          <a:p>
            <a:pPr eaLnBrk="1" hangingPunct="1"/>
            <a:r>
              <a:rPr lang="en-US" altLang="en-US" sz="2800" dirty="0"/>
              <a:t>Keyboard handling</a:t>
            </a:r>
          </a:p>
          <a:p>
            <a:pPr eaLnBrk="1" hangingPunct="1"/>
            <a:r>
              <a:rPr lang="en-US" altLang="en-US" sz="2800" dirty="0"/>
              <a:t>Collision handling &amp; camera</a:t>
            </a:r>
          </a:p>
          <a:p>
            <a:pPr eaLnBrk="1" hangingPunct="1"/>
            <a:r>
              <a:rPr lang="en-US" altLang="en-US" sz="2800" dirty="0"/>
              <a:t>Scene Manager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Sample source: </a:t>
            </a:r>
          </a:p>
          <a:p>
            <a:pPr marL="0" indent="0" eaLnBrk="1" hangingPunct="1">
              <a:buNone/>
            </a:pPr>
            <a:r>
              <a:rPr lang="en-US" sz="28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https://github.com/dungdna2000/gamedev-intro-tutorials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0C7A049-F3BC-423A-AAE8-5CD5CD438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Project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9BE37DA-DA0D-4F93-84AA-A2B1385C3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NES Super Mario Bros 3</a:t>
            </a:r>
          </a:p>
          <a:p>
            <a:pPr eaLnBrk="1" hangingPunct="1"/>
            <a:r>
              <a:rPr lang="en-US" altLang="en-US" sz="2800" dirty="0"/>
              <a:t>Solo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2 main check points</a:t>
            </a:r>
          </a:p>
          <a:p>
            <a:pPr lvl="1" eaLnBrk="1" hangingPunct="1"/>
            <a:r>
              <a:rPr lang="en-US" altLang="en-US" sz="2400" dirty="0"/>
              <a:t>(1) First half of world 1-1 :  week 6-8 </a:t>
            </a:r>
          </a:p>
          <a:p>
            <a:pPr lvl="1" eaLnBrk="1" hangingPunct="1"/>
            <a:r>
              <a:rPr lang="en-US" altLang="en-US" sz="2400" dirty="0"/>
              <a:t>(2) Full world 1-1 and world map : week 12 </a:t>
            </a:r>
          </a:p>
          <a:p>
            <a:pPr eaLnBrk="1" hangingPunct="1"/>
            <a:r>
              <a:rPr lang="en-US" altLang="en-US" sz="2800" dirty="0"/>
              <a:t>This is going to be a real product, not a student demo: (almost) </a:t>
            </a:r>
            <a:r>
              <a:rPr lang="en-US" altLang="en-US" sz="2800" dirty="0">
                <a:solidFill>
                  <a:srgbClr val="FFFF00"/>
                </a:solidFill>
              </a:rPr>
              <a:t>perfection</a:t>
            </a:r>
            <a:r>
              <a:rPr lang="en-US" altLang="en-US" sz="2800" dirty="0"/>
              <a:t> is a requirement. </a:t>
            </a:r>
          </a:p>
          <a:p>
            <a:pPr eaLnBrk="1" hangingPunct="1"/>
            <a:r>
              <a:rPr lang="en-US" altLang="en-US" sz="2800" dirty="0"/>
              <a:t>Progress mark = Final mark </a:t>
            </a:r>
          </a:p>
          <a:p>
            <a:pPr marL="344487" lvl="1" indent="0" eaLnBrk="1" hangingPunct="1">
              <a:buNone/>
            </a:pPr>
            <a:endParaRPr lang="en-US" altLang="en-US" sz="24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083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1529F32-C229-4552-848B-2A18E2EE0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How to pass?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788FC9F-C08D-4F35-8DEA-92FBD1F94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Try to build your first best game, don’t care about passing or not</a:t>
            </a:r>
          </a:p>
          <a:p>
            <a:pPr eaLnBrk="1" hangingPunct="1"/>
            <a:r>
              <a:rPr lang="en-US" altLang="en-US" sz="2800" dirty="0"/>
              <a:t>Start from the sample code. It has everything you need to finish your project.</a:t>
            </a:r>
          </a:p>
          <a:p>
            <a:pPr eaLnBrk="1" hangingPunct="1"/>
            <a:r>
              <a:rPr lang="en-US" altLang="en-US" sz="2800" dirty="0"/>
              <a:t>Do NOT “reference” other’s code </a:t>
            </a:r>
          </a:p>
          <a:p>
            <a:pPr eaLnBrk="1" hangingPunct="1"/>
            <a:r>
              <a:rPr lang="en-US" altLang="en-US" sz="2800" dirty="0"/>
              <a:t>Do not rush to Internet or “training club” </a:t>
            </a:r>
          </a:p>
          <a:p>
            <a:pPr lvl="1" eaLnBrk="1" hangingPunct="1"/>
            <a:r>
              <a:rPr lang="en-US" altLang="en-US" sz="2400" dirty="0"/>
              <a:t>Attend class </a:t>
            </a:r>
            <a:r>
              <a:rPr lang="en-US" altLang="en-US" sz="2400" dirty="0">
                <a:solidFill>
                  <a:srgbClr val="FFFF00"/>
                </a:solidFill>
              </a:rPr>
              <a:t>and understand what I want first ! </a:t>
            </a:r>
            <a:endParaRPr lang="en-US" altLang="en-US" sz="2000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sz="2800" dirty="0"/>
              <a:t>Invest </a:t>
            </a:r>
            <a:r>
              <a:rPr lang="en-US" altLang="en-US" sz="2800" dirty="0">
                <a:solidFill>
                  <a:srgbClr val="FFFF00"/>
                </a:solidFill>
              </a:rPr>
              <a:t>at least 160 hours </a:t>
            </a:r>
            <a:r>
              <a:rPr lang="en-US" altLang="en-US" sz="2800" dirty="0"/>
              <a:t>of your life</a:t>
            </a:r>
          </a:p>
          <a:p>
            <a:pPr lvl="1" eaLnBrk="1" hangingPunct="1"/>
            <a:r>
              <a:rPr lang="en-US" altLang="en-US" sz="2400" dirty="0"/>
              <a:t>code … debug … code </a:t>
            </a:r>
          </a:p>
          <a:p>
            <a:pPr lvl="1" eaLnBrk="1" hangingPunct="1"/>
            <a:r>
              <a:rPr lang="en-US" altLang="en-US" sz="4000" dirty="0"/>
              <a:t>code .. debug .. code </a:t>
            </a: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6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51D-F444-4C96-8B2E-6AD50B15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93087" cy="1362075"/>
          </a:xfrm>
        </p:spPr>
        <p:txBody>
          <a:bodyPr/>
          <a:lstStyle/>
          <a:p>
            <a:r>
              <a:rPr lang="en-US" dirty="0"/>
              <a:t>A SUPER quick Git tutorial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429C-CB0C-4A41-9F30-067EF1676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Git </a:t>
            </a:r>
            <a:r>
              <a:rPr lang="en-US" i="1" dirty="0">
                <a:solidFill>
                  <a:srgbClr val="FFFF00"/>
                </a:solidFill>
              </a:rPr>
              <a:t>correctly</a:t>
            </a:r>
            <a:r>
              <a:rPr lang="en-US" dirty="0"/>
              <a:t> is now a </a:t>
            </a:r>
            <a:r>
              <a:rPr lang="en-US" b="1" dirty="0">
                <a:solidFill>
                  <a:srgbClr val="FFFF00"/>
                </a:solidFill>
              </a:rPr>
              <a:t>MUST</a:t>
            </a:r>
          </a:p>
        </p:txBody>
      </p:sp>
    </p:spTree>
    <p:extLst>
      <p:ext uri="{BB962C8B-B14F-4D97-AF65-F5344CB8AC3E}">
        <p14:creationId xmlns:p14="http://schemas.microsoft.com/office/powerpoint/2010/main" val="4078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01FE-3724-454A-9D25-3BD5C0D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6132-7AEC-47EB-B1AC-4EEF12E5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r>
              <a:rPr lang="en-US" sz="2800" dirty="0"/>
              <a:t>Git is a source code management system </a:t>
            </a:r>
          </a:p>
          <a:p>
            <a:pPr lvl="1"/>
            <a:r>
              <a:rPr lang="en-US" sz="2400" dirty="0"/>
              <a:t>To make sure a team of developers do not step on each other’s code </a:t>
            </a:r>
          </a:p>
          <a:p>
            <a:pPr lvl="1"/>
            <a:r>
              <a:rPr lang="en-US" sz="2400" dirty="0"/>
              <a:t>Track and handle changes</a:t>
            </a:r>
          </a:p>
          <a:p>
            <a:r>
              <a:rPr lang="en-US" sz="2800" dirty="0"/>
              <a:t>Git was created by </a:t>
            </a:r>
            <a:r>
              <a:rPr lang="en-US" sz="2800" dirty="0">
                <a:solidFill>
                  <a:srgbClr val="FFFF00"/>
                </a:solidFill>
              </a:rPr>
              <a:t>Linus Torvalds </a:t>
            </a:r>
            <a:r>
              <a:rPr lang="en-US" sz="2800" dirty="0"/>
              <a:t>in 2005 for development of the Linux kernel</a:t>
            </a:r>
          </a:p>
          <a:p>
            <a:pPr lvl="1"/>
            <a:r>
              <a:rPr lang="en-US" sz="2000" dirty="0"/>
              <a:t>SVN (Subversion), CVS 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Github</a:t>
            </a:r>
            <a:r>
              <a:rPr lang="en-US" sz="2800" dirty="0">
                <a:solidFill>
                  <a:srgbClr val="FFFF00"/>
                </a:solidFill>
              </a:rPr>
              <a:t> &amp; Bitbucket </a:t>
            </a:r>
            <a:r>
              <a:rPr lang="en-US" sz="2800" dirty="0"/>
              <a:t>are the most popular Git hosting services </a:t>
            </a:r>
            <a:r>
              <a:rPr lang="en-US" sz="2800" i="1" dirty="0"/>
              <a:t>for free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Gitlab :</a:t>
            </a:r>
            <a:r>
              <a:rPr lang="en-US" sz="2800" dirty="0"/>
              <a:t> self-hosted, open-source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6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01FE-3724-454A-9D25-3BD5C0D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6132-7AEC-47EB-B1AC-4EEF12E5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7"/>
          </a:xfrm>
        </p:spPr>
        <p:txBody>
          <a:bodyPr/>
          <a:lstStyle/>
          <a:p>
            <a:r>
              <a:rPr lang="en-US" dirty="0"/>
              <a:t>Repository (repo): is where the source code is stored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remote repo: </a:t>
            </a:r>
            <a:r>
              <a:rPr lang="en-US" dirty="0"/>
              <a:t>central repository, usually stored on cloud (like in </a:t>
            </a:r>
            <a:r>
              <a:rPr lang="en-US" dirty="0" err="1"/>
              <a:t>Github</a:t>
            </a:r>
            <a:r>
              <a:rPr lang="en-US" dirty="0"/>
              <a:t> or Bitbucket)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local repo: </a:t>
            </a:r>
            <a:r>
              <a:rPr lang="en-US" dirty="0"/>
              <a:t>the repositories on </a:t>
            </a:r>
            <a:r>
              <a:rPr lang="en-US" i="1" dirty="0"/>
              <a:t>each</a:t>
            </a:r>
            <a:r>
              <a:rPr lang="en-US" dirty="0"/>
              <a:t> developer machines</a:t>
            </a:r>
          </a:p>
          <a:p>
            <a:pPr lvl="1"/>
            <a:r>
              <a:rPr lang="en-US" dirty="0"/>
              <a:t>Git has a “magic” way to keep all repos in sync via many mechanism like pull, push, merge,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Luckily, we don’t have to learn all these advanced features to use in 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0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01FE-3724-454A-9D25-3BD5C0D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5ACF-6159-4AD3-889E-DB2A387CF83B}"/>
              </a:ext>
            </a:extLst>
          </p:cNvPr>
          <p:cNvSpPr txBox="1"/>
          <p:nvPr/>
        </p:nvSpPr>
        <p:spPr>
          <a:xfrm>
            <a:off x="2971800" y="22098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B2184-3DC1-4704-AAA3-CC9FC0972C0F}"/>
              </a:ext>
            </a:extLst>
          </p:cNvPr>
          <p:cNvSpPr txBox="1"/>
          <p:nvPr/>
        </p:nvSpPr>
        <p:spPr>
          <a:xfrm>
            <a:off x="685800" y="41148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2689A-C5B5-491D-9092-3280747303EB}"/>
              </a:ext>
            </a:extLst>
          </p:cNvPr>
          <p:cNvSpPr txBox="1"/>
          <p:nvPr/>
        </p:nvSpPr>
        <p:spPr>
          <a:xfrm>
            <a:off x="3200400" y="41148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7E5E9-7408-4ECA-9FC3-39DCC0838A79}"/>
              </a:ext>
            </a:extLst>
          </p:cNvPr>
          <p:cNvSpPr txBox="1"/>
          <p:nvPr/>
        </p:nvSpPr>
        <p:spPr>
          <a:xfrm>
            <a:off x="5715000" y="41148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9867B-216B-4018-8756-B156A632864C}"/>
              </a:ext>
            </a:extLst>
          </p:cNvPr>
          <p:cNvSpPr txBox="1"/>
          <p:nvPr/>
        </p:nvSpPr>
        <p:spPr>
          <a:xfrm>
            <a:off x="5614323" y="217765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/ Bitbucket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2C26F8-2079-43E0-9297-0D2F118E280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38300" y="2579132"/>
            <a:ext cx="2514600" cy="153566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5AA8E-7A93-42FC-B029-866AE56D17F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152900" y="2579132"/>
            <a:ext cx="0" cy="153566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1EA206-1A8A-4F55-AEF2-D4886A8DD32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152900" y="2579132"/>
            <a:ext cx="2514600" cy="153566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3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01FE-3724-454A-9D25-3BD5C0D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5ACF-6159-4AD3-889E-DB2A387CF83B}"/>
              </a:ext>
            </a:extLst>
          </p:cNvPr>
          <p:cNvSpPr txBox="1"/>
          <p:nvPr/>
        </p:nvSpPr>
        <p:spPr>
          <a:xfrm>
            <a:off x="2954714" y="1780324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B2184-3DC1-4704-AAA3-CC9FC0972C0F}"/>
              </a:ext>
            </a:extLst>
          </p:cNvPr>
          <p:cNvSpPr txBox="1"/>
          <p:nvPr/>
        </p:nvSpPr>
        <p:spPr>
          <a:xfrm>
            <a:off x="3183314" y="3147042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9CFDC1-AA1A-4EF0-B086-6DDDDCF7D564}"/>
              </a:ext>
            </a:extLst>
          </p:cNvPr>
          <p:cNvSpPr txBox="1"/>
          <p:nvPr/>
        </p:nvSpPr>
        <p:spPr>
          <a:xfrm>
            <a:off x="3183314" y="468204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F35F10-DB7C-4423-B590-9DD81D9412C6}"/>
              </a:ext>
            </a:extLst>
          </p:cNvPr>
          <p:cNvCxnSpPr>
            <a:cxnSpLocks/>
          </p:cNvCxnSpPr>
          <p:nvPr/>
        </p:nvCxnSpPr>
        <p:spPr>
          <a:xfrm>
            <a:off x="4142491" y="3516374"/>
            <a:ext cx="0" cy="115466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91B159-2726-4802-AD85-9F2E6C681FED}"/>
              </a:ext>
            </a:extLst>
          </p:cNvPr>
          <p:cNvSpPr txBox="1"/>
          <p:nvPr/>
        </p:nvSpPr>
        <p:spPr>
          <a:xfrm>
            <a:off x="4213217" y="3885748"/>
            <a:ext cx="454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: write changes to repo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A4E34-655E-445E-9C8C-E692CAE22474}"/>
              </a:ext>
            </a:extLst>
          </p:cNvPr>
          <p:cNvSpPr txBox="1"/>
          <p:nvPr/>
        </p:nvSpPr>
        <p:spPr>
          <a:xfrm>
            <a:off x="4190564" y="2463683"/>
            <a:ext cx="434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commit(s)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2BE3D3-D312-4AE3-AF23-E3FBF5233A7B}"/>
              </a:ext>
            </a:extLst>
          </p:cNvPr>
          <p:cNvSpPr txBox="1"/>
          <p:nvPr/>
        </p:nvSpPr>
        <p:spPr>
          <a:xfrm>
            <a:off x="422516" y="5729484"/>
            <a:ext cx="785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Stage</a:t>
            </a:r>
            <a:r>
              <a:rPr lang="en-US" dirty="0"/>
              <a:t> changes</a:t>
            </a:r>
          </a:p>
          <a:p>
            <a:r>
              <a:rPr lang="en-US" dirty="0"/>
              <a:t>- Manually select changes to commit instead of committing ALL changes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73A50-91F3-42CF-9FFE-C522049984F3}"/>
              </a:ext>
            </a:extLst>
          </p:cNvPr>
          <p:cNvSpPr txBox="1"/>
          <p:nvPr/>
        </p:nvSpPr>
        <p:spPr>
          <a:xfrm>
            <a:off x="422516" y="3154740"/>
            <a:ext cx="21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Change: 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Modify a file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a file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a file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44B824-7F43-4DBE-B49E-65C2204D734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130554" y="2149656"/>
            <a:ext cx="5260" cy="99738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88352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">
      <a:dk1>
        <a:srgbClr val="4F747B"/>
      </a:dk1>
      <a:lt1>
        <a:srgbClr val="FFFFFF"/>
      </a:lt1>
      <a:dk2>
        <a:srgbClr val="000000"/>
      </a:dk2>
      <a:lt2>
        <a:srgbClr val="C0C0C0"/>
      </a:lt2>
      <a:accent1>
        <a:srgbClr val="859868"/>
      </a:accent1>
      <a:accent2>
        <a:srgbClr val="5F5F5F"/>
      </a:accent2>
      <a:accent3>
        <a:srgbClr val="AAAAAA"/>
      </a:accent3>
      <a:accent4>
        <a:srgbClr val="DADADA"/>
      </a:accent4>
      <a:accent5>
        <a:srgbClr val="C2CAB9"/>
      </a:accent5>
      <a:accent6>
        <a:srgbClr val="555555"/>
      </a:accent6>
      <a:hlink>
        <a:srgbClr val="5F5F5F"/>
      </a:hlink>
      <a:folHlink>
        <a:srgbClr val="BA1212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2585</TotalTime>
  <Words>678</Words>
  <Application>Microsoft Office PowerPoint</Application>
  <PresentationFormat>On-screen Show (4:3)</PresentationFormat>
  <Paragraphs>110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Network</vt:lpstr>
      <vt:lpstr>Introduction to Game Programming</vt:lpstr>
      <vt:lpstr>Course overview</vt:lpstr>
      <vt:lpstr>Project</vt:lpstr>
      <vt:lpstr>How to pass?</vt:lpstr>
      <vt:lpstr>A SUPER quick Git tutorial </vt:lpstr>
      <vt:lpstr>About Git</vt:lpstr>
      <vt:lpstr>Git basic</vt:lpstr>
      <vt:lpstr>Git basic</vt:lpstr>
      <vt:lpstr>Git basic</vt:lpstr>
      <vt:lpstr>Demos</vt:lpstr>
      <vt:lpstr>Create a repo from VS</vt:lpstr>
      <vt:lpstr>Create a repo from VS</vt:lpstr>
      <vt:lpstr>Commit and push</vt:lpstr>
      <vt:lpstr>Warning</vt:lpstr>
      <vt:lpstr>Start from sample code</vt:lpstr>
      <vt:lpstr>Use Git properly</vt:lpstr>
      <vt:lpstr>Use Git properly</vt:lpstr>
      <vt:lpstr>Use Git properly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Đinh Nguyễn Anh Dũng</cp:lastModifiedBy>
  <cp:revision>366</cp:revision>
  <cp:lastPrinted>1601-01-01T00:00:00Z</cp:lastPrinted>
  <dcterms:created xsi:type="dcterms:W3CDTF">1601-01-01T00:00:00Z</dcterms:created>
  <dcterms:modified xsi:type="dcterms:W3CDTF">2023-09-15T13:07:33Z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