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7"/>
  </p:notesMasterIdLst>
  <p:sldIdLst>
    <p:sldId id="307" r:id="rId2"/>
    <p:sldId id="309" r:id="rId3"/>
    <p:sldId id="310" r:id="rId4"/>
    <p:sldId id="311" r:id="rId5"/>
    <p:sldId id="320" r:id="rId6"/>
    <p:sldId id="312" r:id="rId7"/>
    <p:sldId id="316" r:id="rId8"/>
    <p:sldId id="315" r:id="rId9"/>
    <p:sldId id="308" r:id="rId10"/>
    <p:sldId id="313" r:id="rId11"/>
    <p:sldId id="317" r:id="rId12"/>
    <p:sldId id="321" r:id="rId13"/>
    <p:sldId id="319" r:id="rId14"/>
    <p:sldId id="318" r:id="rId15"/>
    <p:sldId id="31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4F4239"/>
    <a:srgbClr val="663524"/>
    <a:srgbClr val="CAC7CE"/>
    <a:srgbClr val="D2CECD"/>
    <a:srgbClr val="332F2D"/>
    <a:srgbClr val="534F4C"/>
    <a:srgbClr val="CDC8C5"/>
    <a:srgbClr val="CDD4DC"/>
    <a:srgbClr val="B6B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-80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2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1048663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664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65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6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53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93B21-05A3-40A7-B676-3ABA5306D392}" type="slidenum">
              <a:rPr lang="zh-CN" alt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93B21-05A3-40A7-B676-3ABA5306D392}" type="slidenum">
              <a:rPr lang="zh-CN" alt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93B21-05A3-40A7-B676-3ABA5306D392}" type="slidenum">
              <a:rPr lang="zh-CN" alt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93B21-05A3-40A7-B676-3ABA5306D392}" type="slidenum">
              <a:rPr lang="zh-CN" alt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93B21-05A3-40A7-B676-3ABA5306D392}" type="slidenum">
              <a:rPr lang="zh-CN" alt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104858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97152" name="图片 20" descr="t01efb2548445d2b0a9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C">
                  <a:alpha val="100000"/>
                </a:srgbClr>
              </a:clrFrom>
              <a:clrTo>
                <a:srgbClr val="FEFEFC">
                  <a:alpha val="100000"/>
                  <a:alpha val="0"/>
                </a:srgbClr>
              </a:clrTo>
            </a:clrChange>
          </a:blip>
          <a:srcRect t="29643" r="26480" b="54099"/>
          <a:stretch>
            <a:fillRect/>
          </a:stretch>
        </p:blipFill>
        <p:spPr>
          <a:xfrm>
            <a:off x="2708910" y="4847590"/>
            <a:ext cx="2850515" cy="948055"/>
          </a:xfrm>
          <a:prstGeom prst="rect">
            <a:avLst/>
          </a:prstGeom>
        </p:spPr>
      </p:pic>
      <p:pic>
        <p:nvPicPr>
          <p:cNvPr id="2097153" name="图片 21" descr="t01efb2548445d2b0a9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86341"/>
          <a:stretch>
            <a:fillRect/>
          </a:stretch>
        </p:blipFill>
        <p:spPr>
          <a:xfrm>
            <a:off x="5511800" y="4974590"/>
            <a:ext cx="3378835" cy="694055"/>
          </a:xfrm>
          <a:prstGeom prst="rect">
            <a:avLst/>
          </a:prstGeom>
        </p:spPr>
      </p:pic>
      <p:pic>
        <p:nvPicPr>
          <p:cNvPr id="2097154" name="图片 22" descr="73I58PICThc_1024"/>
          <p:cNvPicPr>
            <a:picLocks noChangeAspect="1"/>
          </p:cNvPicPr>
          <p:nvPr userDrawn="1"/>
        </p:nvPicPr>
        <p:blipFill>
          <a:blip r:embed="rId3"/>
          <a:srcRect t="22994"/>
          <a:stretch>
            <a:fillRect/>
          </a:stretch>
        </p:blipFill>
        <p:spPr>
          <a:xfrm>
            <a:off x="1799590" y="643255"/>
            <a:ext cx="8316595" cy="420878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5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5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104865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3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3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104863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01117" y="2398714"/>
            <a:ext cx="5774267" cy="1069975"/>
          </a:xfrm>
          <a:noFill/>
        </p:spPr>
        <p:txBody>
          <a:bodyPr anchor="b" anchorCtr="0"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noProof="0" dirty="0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4858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03233" y="3468689"/>
            <a:ext cx="5774267" cy="714375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noProof="0" dirty="0" smtClean="0"/>
              <a:t>单击此处编辑母版副标题样式</a:t>
            </a:r>
          </a:p>
        </p:txBody>
      </p:sp>
      <p:sp>
        <p:nvSpPr>
          <p:cNvPr id="104859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23D6-0175-4004-AF55-013D35654306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104859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45C-428F-4EFD-8845-53A8D95D8F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593" name="Oval 7"/>
          <p:cNvSpPr>
            <a:spLocks noChangeArrowheads="1"/>
          </p:cNvSpPr>
          <p:nvPr/>
        </p:nvSpPr>
        <p:spPr bwMode="auto">
          <a:xfrm>
            <a:off x="2203212" y="1813560"/>
            <a:ext cx="2455465" cy="2453641"/>
          </a:xfrm>
          <a:prstGeom prst="ellipse">
            <a:avLst/>
          </a:prstGeom>
          <a:solidFill>
            <a:srgbClr val="666666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104858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97155" name="图片 6" descr="27330842664480903_320x320"/>
          <p:cNvPicPr>
            <a:picLocks noChangeAspect="1"/>
          </p:cNvPicPr>
          <p:nvPr userDrawn="1"/>
        </p:nvPicPr>
        <p:blipFill>
          <a:blip r:embed="rId2"/>
          <a:srcRect t="5564" b="9877"/>
          <a:stretch>
            <a:fillRect/>
          </a:stretch>
        </p:blipFill>
        <p:spPr>
          <a:xfrm>
            <a:off x="3752850" y="144780"/>
            <a:ext cx="4685665" cy="39624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46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4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104864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21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22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2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104862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27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28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2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30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31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1048632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3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1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104861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104858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97156" name="图片 8" descr="2007930153326568"/>
          <p:cNvPicPr>
            <a:picLocks noChangeAspect="1"/>
          </p:cNvPicPr>
          <p:nvPr userDrawn="1"/>
        </p:nvPicPr>
        <p:blipFill>
          <a:blip r:embed="rId2"/>
          <a:srcRect r="49931" b="59727"/>
          <a:stretch>
            <a:fillRect/>
          </a:stretch>
        </p:blipFill>
        <p:spPr>
          <a:xfrm>
            <a:off x="2540" y="-10795"/>
            <a:ext cx="2660015" cy="3024505"/>
          </a:xfrm>
          <a:prstGeom prst="rect">
            <a:avLst/>
          </a:prstGeom>
        </p:spPr>
      </p:pic>
      <p:pic>
        <p:nvPicPr>
          <p:cNvPr id="2097157" name="图片 4" descr="2007930153326568"/>
          <p:cNvPicPr>
            <a:picLocks noChangeAspect="1"/>
          </p:cNvPicPr>
          <p:nvPr userDrawn="1"/>
        </p:nvPicPr>
        <p:blipFill>
          <a:blip r:embed="rId2"/>
          <a:srcRect l="-764" t="57001" r="764" b="12368"/>
          <a:stretch>
            <a:fillRect/>
          </a:stretch>
        </p:blipFill>
        <p:spPr>
          <a:xfrm>
            <a:off x="7995920" y="4772660"/>
            <a:ext cx="4155440" cy="158369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56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5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5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104865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40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641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4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104864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10485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weather.ex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https://github.com/Jackete/work22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173" y="1712742"/>
            <a:ext cx="1224058" cy="4524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zh-CN" alt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华文彩云" pitchFamily="2" charset="-122"/>
                <a:ea typeface="华文彩云" pitchFamily="2" charset="-122"/>
              </a:rPr>
              <a:t>天 气 查 询</a:t>
            </a:r>
            <a:endParaRPr lang="en-US" altLang="zh-CN" sz="48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华文彩云" pitchFamily="2" charset="-122"/>
              <a:ea typeface="华文彩云" pitchFamily="2" charset="-122"/>
            </a:endParaRPr>
          </a:p>
          <a:p>
            <a:pPr algn="ctr"/>
            <a:endParaRPr lang="en-US" altLang="zh-CN" sz="3200" dirty="0">
              <a:latin typeface="华文彩云" pitchFamily="2" charset="-122"/>
              <a:ea typeface="华文彩云" pitchFamily="2" charset="-122"/>
            </a:endParaRPr>
          </a:p>
          <a:p>
            <a:pPr algn="ctr"/>
            <a:endParaRPr lang="en-US" altLang="zh-CN" sz="3200" dirty="0" smtClean="0">
              <a:latin typeface="华文彩云" pitchFamily="2" charset="-122"/>
              <a:ea typeface="华文彩云" pitchFamily="2" charset="-122"/>
            </a:endParaRPr>
          </a:p>
          <a:p>
            <a:pPr algn="ctr"/>
            <a:endParaRPr lang="zh-CN" altLang="en-US" sz="3200" dirty="0">
              <a:latin typeface="华文彩云" pitchFamily="2" charset="-122"/>
              <a:ea typeface="华文彩云" pitchFamily="2" charset="-122"/>
            </a:endParaRPr>
          </a:p>
        </p:txBody>
      </p:sp>
      <p:pic>
        <p:nvPicPr>
          <p:cNvPr id="1027" name="Picture 3" descr="C:\Users\Administrator\Desktop\8d39f5442f178461e26f0662a6a02a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" cy="152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Rectangle 3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 smtClean="0"/>
              <a:t>项目成果</a:t>
            </a:r>
            <a:endParaRPr lang="zh-CN" altLang="en-US" dirty="0" smtClean="0">
              <a:latin typeface="+mj-lt"/>
              <a:ea typeface="+mj-ea"/>
            </a:endParaRPr>
          </a:p>
        </p:txBody>
      </p:sp>
      <p:sp>
        <p:nvSpPr>
          <p:cNvPr id="1048607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77478" y="2268697"/>
            <a:ext cx="1511300" cy="1512887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 anchor="ctr">
            <a:normAutofit fontScale="98864"/>
          </a:bodyPr>
          <a:lstStyle/>
          <a:p>
            <a:pPr algn="r"/>
            <a:r>
              <a:rPr lang="en-US" altLang="zh-CN" sz="8800" smtClean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4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104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6" grpId="0"/>
      <p:bldP spid="10486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628" y="582010"/>
            <a:ext cx="3362653" cy="35695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499" y="626615"/>
            <a:ext cx="1666875" cy="151266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7" name="Picture 3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42" y="2681830"/>
            <a:ext cx="1957388" cy="180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2237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1052513"/>
            <a:ext cx="627697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5843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Rectangle 3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 smtClean="0"/>
              <a:t>项目心得</a:t>
            </a:r>
            <a:endParaRPr lang="zh-CN" altLang="en-US" dirty="0" smtClean="0">
              <a:latin typeface="+mj-lt"/>
              <a:ea typeface="+mj-ea"/>
            </a:endParaRPr>
          </a:p>
        </p:txBody>
      </p:sp>
      <p:sp>
        <p:nvSpPr>
          <p:cNvPr id="1048607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77478" y="2268697"/>
            <a:ext cx="1511300" cy="1512887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 anchor="ctr">
            <a:normAutofit fontScale="98864"/>
          </a:bodyPr>
          <a:lstStyle/>
          <a:p>
            <a:pPr algn="r"/>
            <a:r>
              <a:rPr lang="en-US" altLang="zh-CN" sz="8800" smtClean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03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6678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4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104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6" grpId="0"/>
      <p:bldP spid="10486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91508" y="1078523"/>
            <a:ext cx="71041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DFKai-SB" pitchFamily="65" charset="-120"/>
                <a:ea typeface="DFKai-SB" pitchFamily="65" charset="-120"/>
              </a:rPr>
              <a:t>通过本次实训，我的收获颇多</a:t>
            </a:r>
            <a:endParaRPr lang="en-US" altLang="zh-CN" sz="2800" dirty="0" smtClean="0">
              <a:latin typeface="DFKai-SB" pitchFamily="65" charset="-120"/>
              <a:ea typeface="DFKai-SB" pitchFamily="65" charset="-120"/>
            </a:endParaRPr>
          </a:p>
          <a:p>
            <a:r>
              <a:rPr lang="zh-CN" altLang="en-US" sz="2800" dirty="0">
                <a:latin typeface="DFKai-SB" pitchFamily="65" charset="-120"/>
                <a:ea typeface="DFKai-SB" pitchFamily="65" charset="-120"/>
              </a:rPr>
              <a:t>首先</a:t>
            </a:r>
            <a:r>
              <a:rPr lang="zh-CN" altLang="en-US" sz="2800" dirty="0" smtClean="0">
                <a:latin typeface="DFKai-SB" pitchFamily="65" charset="-120"/>
                <a:ea typeface="DFKai-SB" pitchFamily="65" charset="-120"/>
              </a:rPr>
              <a:t>是对于项目的基本流程有了一定的了解</a:t>
            </a:r>
            <a:endParaRPr lang="en-US" altLang="zh-CN" sz="2800" dirty="0" smtClean="0">
              <a:latin typeface="DFKai-SB" pitchFamily="65" charset="-120"/>
              <a:ea typeface="DFKai-SB" pitchFamily="65" charset="-120"/>
            </a:endParaRPr>
          </a:p>
          <a:p>
            <a:r>
              <a:rPr lang="zh-CN" altLang="en-US" sz="2800" dirty="0" smtClean="0">
                <a:latin typeface="DFKai-SB" pitchFamily="65" charset="-120"/>
                <a:ea typeface="DFKai-SB" pitchFamily="65" charset="-120"/>
              </a:rPr>
              <a:t>然后最主要的是对爬取数据的知识性内容有了进一步的探索</a:t>
            </a:r>
            <a:endParaRPr lang="en-US" altLang="zh-CN" sz="2800" dirty="0" smtClean="0">
              <a:latin typeface="DFKai-SB" pitchFamily="65" charset="-120"/>
              <a:ea typeface="DFKai-SB" pitchFamily="65" charset="-120"/>
            </a:endParaRPr>
          </a:p>
          <a:p>
            <a:r>
              <a:rPr lang="zh-CN" altLang="en-US" sz="2800" dirty="0">
                <a:latin typeface="DFKai-SB" pitchFamily="65" charset="-120"/>
                <a:ea typeface="DFKai-SB" pitchFamily="65" charset="-120"/>
              </a:rPr>
              <a:t>最后</a:t>
            </a:r>
            <a:r>
              <a:rPr lang="zh-CN" altLang="en-US" sz="2800" dirty="0" smtClean="0">
                <a:latin typeface="DFKai-SB" pitchFamily="65" charset="-120"/>
                <a:ea typeface="DFKai-SB" pitchFamily="65" charset="-120"/>
              </a:rPr>
              <a:t>就是收获了坚持</a:t>
            </a:r>
            <a:endParaRPr lang="en-US" altLang="zh-CN" sz="2800" dirty="0" smtClean="0">
              <a:latin typeface="DFKai-SB" pitchFamily="65" charset="-120"/>
              <a:ea typeface="DFKai-SB" pitchFamily="65" charset="-120"/>
            </a:endParaRPr>
          </a:p>
          <a:p>
            <a:r>
              <a:rPr lang="zh-CN" altLang="en-US" sz="2800" dirty="0">
                <a:latin typeface="DFKai-SB" pitchFamily="65" charset="-120"/>
                <a:ea typeface="DFKai-SB" pitchFamily="65" charset="-120"/>
              </a:rPr>
              <a:t>没有</a:t>
            </a:r>
            <a:r>
              <a:rPr lang="zh-CN" altLang="en-US" sz="2800" dirty="0" smtClean="0">
                <a:latin typeface="DFKai-SB" pitchFamily="65" charset="-120"/>
                <a:ea typeface="DFKai-SB" pitchFamily="65" charset="-120"/>
              </a:rPr>
              <a:t>什么事情是绝对的，仅仅坚持</a:t>
            </a:r>
            <a:endParaRPr lang="zh-CN" altLang="en-US" sz="2800" dirty="0">
              <a:latin typeface="DFKai-SB" pitchFamily="65" charset="-120"/>
              <a:ea typeface="DFKai-SB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89115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215005" y="3307080"/>
            <a:ext cx="6061075" cy="1144905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smtClean="0">
                <a:solidFill>
                  <a:srgbClr val="663524"/>
                </a:solidFill>
                <a:latin typeface="+mj-lt"/>
                <a:ea typeface="+mj-ea"/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e88af3a2891eff5e397d53cb897385f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154" y="1"/>
            <a:ext cx="586153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05908" y="890954"/>
            <a:ext cx="58146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行楷" pitchFamily="2" charset="-122"/>
                <a:ea typeface="华文行楷" pitchFamily="2" charset="-122"/>
              </a:rPr>
              <a:t>个人介绍：</a:t>
            </a:r>
            <a:endParaRPr lang="en-US" altLang="zh-CN" sz="3200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zh-CN" altLang="en-US" sz="3200" dirty="0" smtClean="0">
                <a:latin typeface="华文行楷" pitchFamily="2" charset="-122"/>
                <a:ea typeface="华文行楷" pitchFamily="2" charset="-122"/>
              </a:rPr>
              <a:t>姓名：葛茜（</a:t>
            </a:r>
            <a:r>
              <a:rPr lang="en-US" altLang="zh-CN" sz="3200" dirty="0" err="1" smtClean="0">
                <a:latin typeface="华文行楷" pitchFamily="2" charset="-122"/>
                <a:ea typeface="华文行楷" pitchFamily="2" charset="-122"/>
              </a:rPr>
              <a:t>GeQian</a:t>
            </a:r>
            <a:r>
              <a:rPr lang="zh-CN" altLang="en-US" sz="3200" dirty="0" smtClean="0">
                <a:latin typeface="华文行楷" pitchFamily="2" charset="-122"/>
                <a:ea typeface="华文行楷" pitchFamily="2" charset="-122"/>
              </a:rPr>
              <a:t>）</a:t>
            </a:r>
            <a:endParaRPr lang="en-US" altLang="zh-CN" sz="3200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zh-CN" altLang="en-US" sz="3200" dirty="0" smtClean="0">
                <a:latin typeface="华文行楷" pitchFamily="2" charset="-122"/>
                <a:ea typeface="华文行楷" pitchFamily="2" charset="-122"/>
              </a:rPr>
              <a:t>班级：</a:t>
            </a:r>
            <a:r>
              <a:rPr lang="en-US" altLang="zh-CN" sz="3200" dirty="0" smtClean="0">
                <a:latin typeface="华文行楷" pitchFamily="2" charset="-122"/>
                <a:ea typeface="华文行楷" pitchFamily="2" charset="-122"/>
              </a:rPr>
              <a:t>15</a:t>
            </a:r>
            <a:r>
              <a:rPr lang="zh-CN" altLang="en-US" sz="3200" dirty="0" smtClean="0">
                <a:latin typeface="华文行楷" pitchFamily="2" charset="-122"/>
                <a:ea typeface="华文行楷" pitchFamily="2" charset="-122"/>
              </a:rPr>
              <a:t>级数学与应用数学三班</a:t>
            </a:r>
            <a:endParaRPr lang="en-US" altLang="zh-CN" sz="3200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zh-CN" altLang="en-US" sz="3200" dirty="0" smtClean="0">
                <a:latin typeface="华文行楷" pitchFamily="2" charset="-122"/>
                <a:ea typeface="华文行楷" pitchFamily="2" charset="-122"/>
              </a:rPr>
              <a:t>座右铭：当才华撑不起野心的时候，只有安静的读书</a:t>
            </a:r>
            <a:endParaRPr lang="en-US" altLang="zh-CN" sz="3200" dirty="0" smtClean="0">
              <a:latin typeface="华文行楷" pitchFamily="2" charset="-122"/>
              <a:ea typeface="华文行楷" pitchFamily="2" charset="-122"/>
            </a:endParaRPr>
          </a:p>
          <a:p>
            <a:endParaRPr lang="en-US" altLang="zh-CN" dirty="0"/>
          </a:p>
          <a:p>
            <a:r>
              <a:rPr lang="en-US" altLang="zh-CN" dirty="0" smtClean="0"/>
              <a:t>     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Rectangle 3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 smtClean="0">
                <a:latin typeface="+mj-lt"/>
                <a:ea typeface="+mj-ea"/>
              </a:rPr>
              <a:t>项目介绍</a:t>
            </a:r>
          </a:p>
        </p:txBody>
      </p:sp>
      <p:sp>
        <p:nvSpPr>
          <p:cNvPr id="1048596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77478" y="2268697"/>
            <a:ext cx="1511300" cy="1512887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 anchor="ctr">
            <a:normAutofit fontScale="98864"/>
          </a:bodyPr>
          <a:lstStyle/>
          <a:p>
            <a:pPr algn="r"/>
            <a:r>
              <a:rPr lang="en-US" altLang="zh-CN" sz="8800" smtClean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104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4" grpId="0"/>
      <p:bldP spid="1048594" grpId="1"/>
      <p:bldP spid="1048594" grpId="2"/>
      <p:bldP spid="1048594" grpId="3"/>
      <p:bldP spid="1048596" grpId="0"/>
      <p:bldP spid="1048596" grpId="1"/>
      <p:bldP spid="1048596" grpId="2"/>
      <p:bldP spid="1048596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图片 1" descr="6670179bgw1e09psfmgzx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354" y="457200"/>
            <a:ext cx="7018655" cy="57912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extBox 1"/>
          <p:cNvSpPr txBox="1"/>
          <p:nvPr/>
        </p:nvSpPr>
        <p:spPr>
          <a:xfrm>
            <a:off x="3017520" y="1889760"/>
            <a:ext cx="6309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DFKai-SB" pitchFamily="65" charset="-120"/>
                <a:ea typeface="DFKai-SB" pitchFamily="65" charset="-120"/>
              </a:rPr>
              <a:t>  </a:t>
            </a:r>
            <a:r>
              <a:rPr lang="zh-CN" altLang="zh-CN" sz="2400" dirty="0" smtClean="0">
                <a:latin typeface="DFKai-SB" pitchFamily="65" charset="-120"/>
                <a:ea typeface="DFKai-SB" pitchFamily="65" charset="-120"/>
              </a:rPr>
              <a:t>本</a:t>
            </a:r>
            <a:r>
              <a:rPr lang="zh-CN" altLang="zh-CN" sz="2400" dirty="0">
                <a:latin typeface="DFKai-SB" pitchFamily="65" charset="-120"/>
                <a:ea typeface="DFKai-SB" pitchFamily="65" charset="-120"/>
              </a:rPr>
              <a:t>项目</a:t>
            </a:r>
            <a:r>
              <a:rPr lang="zh-CN" altLang="zh-CN" sz="2400" dirty="0" smtClean="0">
                <a:latin typeface="DFKai-SB" pitchFamily="65" charset="-120"/>
                <a:ea typeface="DFKai-SB" pitchFamily="65" charset="-120"/>
              </a:rPr>
              <a:t>是</a:t>
            </a:r>
            <a:r>
              <a:rPr lang="zh-CN" altLang="en-US" sz="2400" dirty="0" smtClean="0">
                <a:latin typeface="DFKai-SB" pitchFamily="65" charset="-120"/>
                <a:ea typeface="DFKai-SB" pitchFamily="65" charset="-120"/>
              </a:rPr>
              <a:t>在老师带领下</a:t>
            </a:r>
            <a:r>
              <a:rPr lang="zh-CN" altLang="zh-CN" sz="2400" dirty="0" smtClean="0">
                <a:latin typeface="DFKai-SB" pitchFamily="65" charset="-120"/>
                <a:ea typeface="DFKai-SB" pitchFamily="65" charset="-120"/>
              </a:rPr>
              <a:t>完成</a:t>
            </a:r>
            <a:r>
              <a:rPr lang="zh-CN" altLang="zh-CN" sz="2400" dirty="0">
                <a:latin typeface="DFKai-SB" pitchFamily="65" charset="-120"/>
                <a:ea typeface="DFKai-SB" pitchFamily="65" charset="-120"/>
              </a:rPr>
              <a:t>的一个项目，主要包括当前城市天气查询，未来七天天气情况查询，设置当前城市，以及其他城市天气查询。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9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图片 1" descr="6670179bgw1e09psfmgzx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354" y="457200"/>
            <a:ext cx="7018655" cy="57912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extBox 1"/>
          <p:cNvSpPr txBox="1"/>
          <p:nvPr/>
        </p:nvSpPr>
        <p:spPr>
          <a:xfrm>
            <a:off x="3108399" y="1889760"/>
            <a:ext cx="63090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DFKai-SB" pitchFamily="65" charset="-120"/>
                <a:ea typeface="DFKai-SB" pitchFamily="65" charset="-120"/>
              </a:rPr>
              <a:t>本次项目的主要内容是查询城市七天的天气情况</a:t>
            </a:r>
            <a:endParaRPr lang="en-US" altLang="zh-CN" sz="2400" dirty="0">
              <a:latin typeface="DFKai-SB" pitchFamily="65" charset="-120"/>
              <a:ea typeface="DFKai-SB" pitchFamily="65" charset="-120"/>
            </a:endParaRPr>
          </a:p>
          <a:p>
            <a:r>
              <a:rPr lang="zh-CN" altLang="en-US" sz="2400" dirty="0">
                <a:latin typeface="DFKai-SB" pitchFamily="65" charset="-120"/>
                <a:ea typeface="DFKai-SB" pitchFamily="65" charset="-120"/>
              </a:rPr>
              <a:t>主要是运用了</a:t>
            </a:r>
            <a:r>
              <a:rPr lang="en-US" altLang="zh-CN" sz="2400" dirty="0">
                <a:latin typeface="DFKai-SB" pitchFamily="65" charset="-120"/>
                <a:ea typeface="DFKai-SB" pitchFamily="65" charset="-120"/>
              </a:rPr>
              <a:t>Python</a:t>
            </a:r>
            <a:r>
              <a:rPr lang="zh-CN" altLang="en-US" sz="2400" dirty="0">
                <a:latin typeface="DFKai-SB" pitchFamily="65" charset="-120"/>
                <a:ea typeface="DFKai-SB" pitchFamily="65" charset="-120"/>
              </a:rPr>
              <a:t>的知识点</a:t>
            </a:r>
            <a:endParaRPr lang="en-US" altLang="zh-CN" sz="2400" dirty="0">
              <a:latin typeface="DFKai-SB" pitchFamily="65" charset="-120"/>
              <a:ea typeface="DFKai-SB" pitchFamily="65" charset="-120"/>
            </a:endParaRPr>
          </a:p>
          <a:p>
            <a:r>
              <a:rPr lang="zh-CN" altLang="en-US" sz="2400" dirty="0">
                <a:latin typeface="DFKai-SB" pitchFamily="65" charset="-120"/>
                <a:ea typeface="DFKai-SB" pitchFamily="65" charset="-120"/>
              </a:rPr>
              <a:t>通过</a:t>
            </a:r>
            <a:endParaRPr lang="en-US" altLang="zh-CN" sz="2400" dirty="0">
              <a:latin typeface="DFKai-SB" pitchFamily="65" charset="-120"/>
              <a:ea typeface="DFKai-SB" pitchFamily="65" charset="-120"/>
            </a:endParaRPr>
          </a:p>
          <a:p>
            <a:r>
              <a:rPr lang="zh-CN" altLang="en-US" sz="2400" dirty="0">
                <a:latin typeface="DFKai-SB" pitchFamily="65" charset="-120"/>
                <a:ea typeface="DFKai-SB" pitchFamily="65" charset="-120"/>
              </a:rPr>
              <a:t>*联网</a:t>
            </a:r>
            <a:endParaRPr lang="en-US" altLang="zh-CN" sz="2400" dirty="0">
              <a:latin typeface="DFKai-SB" pitchFamily="65" charset="-120"/>
              <a:ea typeface="DFKai-SB" pitchFamily="65" charset="-120"/>
            </a:endParaRPr>
          </a:p>
          <a:p>
            <a:r>
              <a:rPr lang="zh-CN" altLang="en-US" sz="2400" dirty="0">
                <a:latin typeface="DFKai-SB" pitchFamily="65" charset="-120"/>
                <a:ea typeface="DFKai-SB" pitchFamily="65" charset="-120"/>
              </a:rPr>
              <a:t>*爬取内容</a:t>
            </a:r>
            <a:endParaRPr lang="en-US" altLang="zh-CN" sz="2400" dirty="0">
              <a:latin typeface="DFKai-SB" pitchFamily="65" charset="-120"/>
              <a:ea typeface="DFKai-SB" pitchFamily="65" charset="-120"/>
            </a:endParaRPr>
          </a:p>
          <a:p>
            <a:r>
              <a:rPr lang="zh-CN" altLang="en-US" sz="2400" dirty="0">
                <a:latin typeface="DFKai-SB" pitchFamily="65" charset="-120"/>
                <a:ea typeface="DFKai-SB" pitchFamily="65" charset="-120"/>
              </a:rPr>
              <a:t>*解析代码</a:t>
            </a:r>
            <a:endParaRPr lang="en-US" altLang="zh-CN" sz="2400" dirty="0">
              <a:latin typeface="DFKai-SB" pitchFamily="65" charset="-120"/>
              <a:ea typeface="DFKai-SB" pitchFamily="65" charset="-120"/>
            </a:endParaRPr>
          </a:p>
          <a:p>
            <a:r>
              <a:rPr lang="zh-CN" altLang="en-US" sz="2400" dirty="0">
                <a:latin typeface="DFKai-SB" pitchFamily="65" charset="-120"/>
                <a:ea typeface="DFKai-SB" pitchFamily="65" charset="-120"/>
              </a:rPr>
              <a:t>*获取所需要的内容</a:t>
            </a:r>
            <a:endParaRPr lang="en-US" altLang="zh-CN" sz="2400" dirty="0">
              <a:latin typeface="DFKai-SB" pitchFamily="65" charset="-120"/>
              <a:ea typeface="DFKai-SB" pitchFamily="65" charset="-120"/>
            </a:endParaRPr>
          </a:p>
          <a:p>
            <a:r>
              <a:rPr lang="zh-CN" altLang="en-US" sz="2400" dirty="0">
                <a:latin typeface="DFKai-SB" pitchFamily="65" charset="-120"/>
                <a:ea typeface="DFKai-SB" pitchFamily="65" charset="-120"/>
              </a:rPr>
              <a:t>*得到结果</a:t>
            </a:r>
          </a:p>
        </p:txBody>
      </p:sp>
    </p:spTree>
    <p:extLst>
      <p:ext uri="{BB962C8B-B14F-4D97-AF65-F5344CB8AC3E}">
        <p14:creationId xmlns:p14="http://schemas.microsoft.com/office/powerpoint/2010/main" val="11221057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9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3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39640" y="2667000"/>
            <a:ext cx="5735744" cy="801689"/>
          </a:xfrm>
        </p:spPr>
        <p:txBody>
          <a:bodyPr wrap="square">
            <a:normAutofit/>
          </a:bodyPr>
          <a:lstStyle/>
          <a:p>
            <a:r>
              <a:rPr lang="zh-CN" altLang="zh-CN" dirty="0"/>
              <a:t>具体的项目实现方法</a:t>
            </a:r>
            <a:endParaRPr lang="zh-CN" altLang="en-US" dirty="0" smtClean="0">
              <a:latin typeface="+mj-lt"/>
              <a:ea typeface="+mj-ea"/>
            </a:endParaRPr>
          </a:p>
        </p:txBody>
      </p:sp>
      <p:sp>
        <p:nvSpPr>
          <p:cNvPr id="1048602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77478" y="2268697"/>
            <a:ext cx="1511300" cy="1512887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 anchor="ctr">
            <a:normAutofit fontScale="98864"/>
          </a:bodyPr>
          <a:lstStyle/>
          <a:p>
            <a:pPr algn="r"/>
            <a:r>
              <a:rPr lang="en-US" altLang="zh-CN" sz="8800" smtClean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4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104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1" grpId="0"/>
      <p:bldP spid="10486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9816" y="920621"/>
            <a:ext cx="729175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1.</a:t>
            </a:r>
            <a:r>
              <a:rPr lang="zh-CN" altLang="en-US" sz="2800" b="1" dirty="0" smtClean="0"/>
              <a:t>联网</a:t>
            </a:r>
            <a:endParaRPr lang="zh-CN" altLang="en-US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</a:t>
            </a:r>
            <a:r>
              <a:rPr lang="zh-CN" altLang="en-US" sz="2800" dirty="0"/>
              <a:t>	</a:t>
            </a:r>
            <a:r>
              <a:rPr lang="zh-CN" altLang="en-US" sz="2800" b="1" dirty="0"/>
              <a:t>通过</a:t>
            </a:r>
            <a:r>
              <a:rPr lang="en-US" altLang="zh-CN" sz="2800" b="1" dirty="0"/>
              <a:t>Anaconda</a:t>
            </a:r>
            <a:r>
              <a:rPr lang="zh-CN" altLang="en-US" sz="2800" b="1" dirty="0"/>
              <a:t>存储建一个</a:t>
            </a:r>
            <a:r>
              <a:rPr lang="en-US" altLang="zh-CN" sz="2800" b="1" dirty="0"/>
              <a:t>python</a:t>
            </a:r>
            <a:r>
              <a:rPr lang="zh-CN" altLang="en-US" sz="2800" b="1" dirty="0"/>
              <a:t>文件，</a:t>
            </a:r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	引入包名</a:t>
            </a:r>
            <a:r>
              <a:rPr lang="en-US" altLang="zh-CN" sz="2800" b="1" dirty="0"/>
              <a:t>import </a:t>
            </a:r>
            <a:r>
              <a:rPr lang="en-US" altLang="zh-CN" sz="2800" b="1" dirty="0" err="1"/>
              <a:t>urllib.request</a:t>
            </a:r>
            <a:r>
              <a:rPr lang="en-US" altLang="zh-CN" sz="2800" b="1" dirty="0"/>
              <a:t> as r</a:t>
            </a:r>
          </a:p>
          <a:p>
            <a:r>
              <a:rPr lang="zh-CN" altLang="en-US" sz="2800" b="1" dirty="0"/>
              <a:t>（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）	</a:t>
            </a:r>
            <a:r>
              <a:rPr lang="en-US" altLang="zh-CN" sz="2800" b="1" dirty="0" err="1" smtClean="0"/>
              <a:t>url</a:t>
            </a:r>
            <a:r>
              <a:rPr lang="en-US" altLang="zh-CN" sz="2800" b="1" dirty="0"/>
              <a:t>="http://</a:t>
            </a:r>
            <a:r>
              <a:rPr lang="en-US" altLang="zh-CN" sz="2800" b="1" dirty="0">
                <a:latin typeface="+mn-ea"/>
              </a:rPr>
              <a:t>api.openweathermap.org/data/2.5/</a:t>
            </a:r>
            <a:r>
              <a:rPr lang="en-US" altLang="zh-CN" sz="2800" b="1" dirty="0" err="1">
                <a:latin typeface="+mn-ea"/>
              </a:rPr>
              <a:t>weather?q</a:t>
            </a:r>
            <a:r>
              <a:rPr lang="en-US" altLang="zh-CN" sz="2800" b="1" dirty="0">
                <a:latin typeface="+mn-ea"/>
              </a:rPr>
              <a:t>=</a:t>
            </a:r>
            <a:r>
              <a:rPr lang="en-US" altLang="zh-CN" sz="2800" b="1" dirty="0" err="1">
                <a:solidFill>
                  <a:srgbClr val="FF0000"/>
                </a:solidFill>
                <a:latin typeface="+mn-ea"/>
              </a:rPr>
              <a:t>chengdu</a:t>
            </a:r>
            <a:r>
              <a:rPr lang="en-US" altLang="zh-CN" sz="2800" b="1" dirty="0" err="1">
                <a:latin typeface="+mn-ea"/>
              </a:rPr>
              <a:t>&amp;mode</a:t>
            </a:r>
            <a:r>
              <a:rPr lang="en-US" altLang="zh-CN" sz="2800" b="1" dirty="0">
                <a:latin typeface="+mn-ea"/>
              </a:rPr>
              <a:t>=</a:t>
            </a:r>
            <a:r>
              <a:rPr lang="en-US" altLang="zh-CN" sz="2800" b="1" dirty="0" err="1">
                <a:latin typeface="+mn-ea"/>
              </a:rPr>
              <a:t>json&amp;units</a:t>
            </a:r>
            <a:r>
              <a:rPr lang="en-US" altLang="zh-CN" sz="2800" b="1" dirty="0">
                <a:latin typeface="+mn-ea"/>
              </a:rPr>
              <a:t>=</a:t>
            </a:r>
            <a:r>
              <a:rPr lang="en-US" altLang="zh-CN" sz="2800" b="1" dirty="0" err="1">
                <a:latin typeface="+mn-ea"/>
              </a:rPr>
              <a:t>metric&amp;lang</a:t>
            </a:r>
            <a:r>
              <a:rPr lang="en-US" altLang="zh-CN" sz="2800" b="1" dirty="0">
                <a:latin typeface="+mn-ea"/>
              </a:rPr>
              <a:t>=</a:t>
            </a:r>
            <a:r>
              <a:rPr lang="en-US" altLang="zh-CN" sz="2800" b="1" dirty="0" err="1">
                <a:latin typeface="+mn-ea"/>
              </a:rPr>
              <a:t>zh_cn&amp;APPID</a:t>
            </a:r>
            <a:r>
              <a:rPr lang="en-US" altLang="zh-CN" sz="2800" b="1" dirty="0">
                <a:latin typeface="+mn-ea"/>
              </a:rPr>
              <a:t>=6a67ed641c0fda8b69715c43518b6996</a:t>
            </a:r>
            <a:r>
              <a:rPr lang="en-US" altLang="zh-CN" sz="2800" b="1" dirty="0"/>
              <a:t> "</a:t>
            </a:r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）	</a:t>
            </a:r>
            <a:r>
              <a:rPr lang="en-US" altLang="zh-CN" sz="2800" b="1" dirty="0"/>
              <a:t>info=</a:t>
            </a:r>
            <a:r>
              <a:rPr lang="en-US" altLang="zh-CN" sz="2800" b="1" dirty="0" err="1"/>
              <a:t>r.urlopen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address.format</a:t>
            </a:r>
            <a:r>
              <a:rPr lang="en-US" altLang="zh-CN" sz="2800" b="1" dirty="0"/>
              <a:t>(city)).read().decode('utf-8','ignore') </a:t>
            </a:r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）	联网完成（以成都天气为例）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051735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59569" y="1168514"/>
            <a:ext cx="6096000" cy="36625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4000" b="1" dirty="0" smtClean="0"/>
              <a:t>2.</a:t>
            </a:r>
            <a:r>
              <a:rPr lang="zh-CN" altLang="en-US" sz="3200" b="1" dirty="0" smtClean="0"/>
              <a:t>解析</a:t>
            </a:r>
            <a:r>
              <a:rPr lang="zh-CN" altLang="en-US" sz="3200" b="1" dirty="0"/>
              <a:t>代码：</a:t>
            </a:r>
          </a:p>
          <a:p>
            <a:r>
              <a:rPr lang="zh-CN" altLang="en-US" sz="2400" b="1" dirty="0" smtClean="0"/>
              <a:t>    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）用变量名</a:t>
            </a:r>
            <a:r>
              <a:rPr lang="en-US" altLang="zh-CN" sz="2400" b="1" dirty="0"/>
              <a:t>info</a:t>
            </a:r>
            <a:r>
              <a:rPr lang="zh-CN" altLang="en-US" sz="2400" b="1" dirty="0"/>
              <a:t>存储成都的天气情况的一系列</a:t>
            </a:r>
            <a:r>
              <a:rPr lang="en-US" altLang="zh-CN" sz="2400" b="1" dirty="0" err="1"/>
              <a:t>json</a:t>
            </a:r>
            <a:r>
              <a:rPr lang="zh-CN" altLang="en-US" sz="2400" b="1" dirty="0" smtClean="0"/>
              <a:t>代码</a:t>
            </a:r>
            <a:endParaRPr lang="en-US" altLang="zh-CN" sz="2400" b="1" dirty="0" smtClean="0"/>
          </a:p>
          <a:p>
            <a:endParaRPr lang="zh-CN" altLang="en-US" sz="2400" b="1" dirty="0"/>
          </a:p>
          <a:p>
            <a:r>
              <a:rPr lang="zh-CN" altLang="en-US" sz="2400" b="1" dirty="0" smtClean="0"/>
              <a:t>    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）通过导入</a:t>
            </a:r>
            <a:r>
              <a:rPr lang="en-US" altLang="zh-CN" sz="2400" b="1" dirty="0" err="1"/>
              <a:t>json</a:t>
            </a:r>
            <a:r>
              <a:rPr lang="zh-CN" altLang="en-US" sz="2400" b="1" dirty="0"/>
              <a:t>工具包将</a:t>
            </a:r>
            <a:r>
              <a:rPr lang="en-US" altLang="zh-CN" sz="2400" b="1" dirty="0" err="1"/>
              <a:t>str</a:t>
            </a:r>
            <a:r>
              <a:rPr lang="zh-CN" altLang="en-US" sz="2400" b="1" dirty="0"/>
              <a:t>转化为</a:t>
            </a:r>
            <a:r>
              <a:rPr lang="en-US" altLang="zh-CN" sz="2400" b="1" dirty="0" err="1"/>
              <a:t>dict</a:t>
            </a:r>
            <a:r>
              <a:rPr lang="zh-CN" altLang="en-US" sz="2400" b="1" dirty="0"/>
              <a:t>，从而进行数据的</a:t>
            </a:r>
            <a:r>
              <a:rPr lang="zh-CN" altLang="en-US" sz="2400" b="1" dirty="0" smtClean="0"/>
              <a:t>提取</a:t>
            </a:r>
            <a:endParaRPr lang="en-US" altLang="zh-CN" sz="2400" b="1" dirty="0" smtClean="0"/>
          </a:p>
          <a:p>
            <a:endParaRPr lang="zh-CN" altLang="en-US" sz="2400" b="1" dirty="0"/>
          </a:p>
          <a:p>
            <a:r>
              <a:rPr lang="zh-CN" altLang="en-US" sz="2400" b="1" dirty="0" smtClean="0"/>
              <a:t>    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）拿到前面存储的</a:t>
            </a:r>
            <a:r>
              <a:rPr lang="en-US" altLang="zh-CN" sz="2400" b="1" dirty="0" err="1"/>
              <a:t>dict</a:t>
            </a:r>
            <a:r>
              <a:rPr lang="zh-CN" altLang="en-US" sz="2400" b="1" dirty="0"/>
              <a:t>，通过字典的特点，提取出具体的时间，温度，气压等值</a:t>
            </a:r>
          </a:p>
        </p:txBody>
      </p:sp>
      <p:pic>
        <p:nvPicPr>
          <p:cNvPr id="4098" name="Picture 2" descr="C:\Users\Administrator\Desktop\8d39f5442f178461e26f0662a6a02a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071" y="1710884"/>
            <a:ext cx="2856503" cy="2856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981300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1352" y="325013"/>
            <a:ext cx="11254154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latin typeface="+mn-ea"/>
              </a:rPr>
              <a:t>其他</a:t>
            </a:r>
            <a:r>
              <a:rPr lang="zh-CN" altLang="zh-CN" sz="2800" b="1" dirty="0">
                <a:latin typeface="+mn-ea"/>
              </a:rPr>
              <a:t>城市天气查询</a:t>
            </a:r>
          </a:p>
          <a:p>
            <a:r>
              <a:rPr lang="zh-CN" altLang="en-US" sz="2800" b="1" dirty="0" smtClean="0">
                <a:latin typeface="+mn-ea"/>
              </a:rPr>
              <a:t>**</a:t>
            </a:r>
            <a:r>
              <a:rPr lang="zh-CN" altLang="zh-CN" sz="2800" b="1" dirty="0" smtClean="0">
                <a:latin typeface="+mn-ea"/>
              </a:rPr>
              <a:t>使用</a:t>
            </a:r>
            <a:r>
              <a:rPr lang="en-US" altLang="zh-CN" sz="2800" b="1" dirty="0">
                <a:latin typeface="+mn-ea"/>
              </a:rPr>
              <a:t>input</a:t>
            </a:r>
            <a:r>
              <a:rPr lang="zh-CN" altLang="zh-CN" sz="2800" b="1" dirty="0" smtClean="0">
                <a:latin typeface="+mn-ea"/>
              </a:rPr>
              <a:t>函数</a:t>
            </a:r>
            <a:r>
              <a:rPr lang="zh-CN" altLang="en-US" sz="2800" b="1" dirty="0" smtClean="0">
                <a:latin typeface="+mn-ea"/>
              </a:rPr>
              <a:t>**</a:t>
            </a:r>
            <a:endParaRPr lang="zh-CN" altLang="zh-CN" sz="2800" b="1" dirty="0">
              <a:latin typeface="+mn-ea"/>
            </a:endParaRPr>
          </a:p>
          <a:p>
            <a:r>
              <a:rPr lang="en-US" altLang="zh-CN" sz="2800" b="1" dirty="0" smtClean="0">
                <a:latin typeface="+mn-ea"/>
              </a:rPr>
              <a:t>city=input</a:t>
            </a:r>
            <a:r>
              <a:rPr lang="en-US" altLang="zh-CN" sz="2800" b="1" dirty="0">
                <a:latin typeface="+mn-ea"/>
              </a:rPr>
              <a:t>("</a:t>
            </a:r>
            <a:r>
              <a:rPr lang="zh-CN" altLang="zh-CN" sz="2800" b="1" dirty="0">
                <a:latin typeface="+mn-ea"/>
              </a:rPr>
              <a:t>请输入城市拼音</a:t>
            </a:r>
            <a:r>
              <a:rPr lang="en-US" altLang="zh-CN" sz="2800" b="1" dirty="0">
                <a:latin typeface="+mn-ea"/>
              </a:rPr>
              <a:t>:")</a:t>
            </a:r>
            <a:endParaRPr lang="zh-CN" altLang="zh-CN" sz="2800" b="1" dirty="0">
              <a:latin typeface="+mn-ea"/>
            </a:endParaRPr>
          </a:p>
          <a:p>
            <a:r>
              <a:rPr lang="en-US" altLang="zh-CN" sz="2800" b="1" dirty="0" smtClean="0"/>
              <a:t>**</a:t>
            </a:r>
            <a:r>
              <a:rPr lang="zh-CN" altLang="zh-CN" sz="2800" b="1" dirty="0" smtClean="0"/>
              <a:t>数据来源</a:t>
            </a:r>
            <a:r>
              <a:rPr lang="en-US" altLang="zh-CN" sz="2800" b="1" dirty="0" smtClean="0"/>
              <a:t>**</a:t>
            </a:r>
            <a:r>
              <a:rPr lang="zh-CN" altLang="zh-CN" sz="2800" dirty="0" smtClean="0"/>
              <a:t>：</a:t>
            </a:r>
            <a:endParaRPr lang="en-US" altLang="zh-CN" sz="2800" dirty="0"/>
          </a:p>
          <a:p>
            <a:r>
              <a:rPr lang="zh-CN" altLang="zh-CN" sz="2800" b="1" dirty="0" smtClean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zh-CN" sz="2800" b="1" dirty="0">
                <a:latin typeface="+mn-ea"/>
              </a:rPr>
              <a:t>）获取当前城市天气</a:t>
            </a:r>
            <a:r>
              <a:rPr lang="zh-CN" altLang="zh-CN" sz="2800" dirty="0"/>
              <a:t>：</a:t>
            </a:r>
          </a:p>
          <a:p>
            <a:r>
              <a:rPr lang="en-US" altLang="zh-CN" sz="2800" u="sng" dirty="0" smtClean="0"/>
              <a:t> http</a:t>
            </a:r>
            <a:r>
              <a:rPr lang="en-US" altLang="zh-CN" sz="2800" u="sng" dirty="0"/>
              <a:t>://api.openweathermap.org/data/2.5/weather?</a:t>
            </a:r>
            <a:r>
              <a:rPr lang="en-US" altLang="zh-CN" sz="2800" u="sng" dirty="0">
                <a:solidFill>
                  <a:srgbClr val="FF0000"/>
                </a:solidFill>
              </a:rPr>
              <a:t>q={}&amp;</a:t>
            </a:r>
            <a:r>
              <a:rPr lang="en-US" altLang="zh-CN" sz="2800" u="sng" dirty="0"/>
              <a:t>mode=xml&amp;units=metric&amp;lang=zh_cn&amp;APPID=6aca3ba66b44ae7c4c78b3cedd7dc84e</a:t>
            </a:r>
            <a:endParaRPr lang="zh-CN" altLang="zh-CN" sz="2800" dirty="0"/>
          </a:p>
          <a:p>
            <a:r>
              <a:rPr lang="zh-CN" altLang="zh-CN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）未来七天天气：</a:t>
            </a:r>
          </a:p>
          <a:p>
            <a:r>
              <a:rPr lang="en-US" altLang="zh-CN" sz="2800" u="sng" dirty="0" smtClean="0"/>
              <a:t> http</a:t>
            </a:r>
            <a:r>
              <a:rPr lang="en-US" altLang="zh-CN" sz="2800" u="sng" dirty="0"/>
              <a:t>://api.openweathermap.org/data/2.5/forecast?</a:t>
            </a:r>
            <a:r>
              <a:rPr lang="en-US" altLang="zh-CN" sz="2800" u="sng" dirty="0">
                <a:solidFill>
                  <a:srgbClr val="FF0000"/>
                </a:solidFill>
              </a:rPr>
              <a:t>q={},</a:t>
            </a:r>
            <a:r>
              <a:rPr lang="en-US" altLang="zh-CN" sz="2800" u="sng" dirty="0"/>
              <a:t>cn&amp;mode=xml&amp;APPID=6aca3ba66b44ae7c4c78b3cedd7dc84e</a:t>
            </a:r>
            <a:endParaRPr lang="zh-CN" altLang="zh-CN" sz="2800" dirty="0"/>
          </a:p>
          <a:p>
            <a:endParaRPr lang="en-US" altLang="zh-CN" sz="2800" b="1" dirty="0" smtClean="0">
              <a:latin typeface="+mn-ea"/>
            </a:endParaRPr>
          </a:p>
          <a:p>
            <a:endParaRPr lang="en-US" altLang="zh-CN" sz="2800" b="1" dirty="0">
              <a:latin typeface="+mn-ea"/>
            </a:endParaRPr>
          </a:p>
          <a:p>
            <a:endParaRPr lang="en-US" altLang="zh-CN" sz="2800" b="1" dirty="0" smtClean="0">
              <a:latin typeface="+mn-ea"/>
            </a:endParaRPr>
          </a:p>
          <a:p>
            <a:endParaRPr lang="en-US" altLang="zh-CN" sz="2800" b="1" dirty="0">
              <a:latin typeface="+mn-ea"/>
            </a:endParaRPr>
          </a:p>
          <a:p>
            <a:endParaRPr lang="zh-CN" altLang="zh-CN" sz="2800" b="1" dirty="0">
              <a:latin typeface="+mn-ea"/>
            </a:endParaRPr>
          </a:p>
        </p:txBody>
      </p:sp>
    </p:spTree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3_13"/>
  <p:tag name="KSO_WM_SLIDE_INDEX" val="13"/>
  <p:tag name="KSO_WM_SLIDE_LAYOUT" val="a_b_e"/>
  <p:tag name="KSO_WM_SLIDE_LAYOUT_CNT" val="1_1_1"/>
  <p:tag name="KSO_WM_SLIDE_TYPE" val="sectionTitle"/>
  <p:tag name="KSO_WM_BEAUTIFY_FLAG" val="#wm#"/>
  <p:tag name="KSO_WM_SLIDE_ITEM_CNT" val="2"/>
  <p:tag name="KSO_WM_TEMPLATE_CATEGORY" val="custom"/>
  <p:tag name="KSO_WM_TEMPLATE_INDEX" val="160033"/>
  <p:tag name="KSO_WM_TAG_VERSION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3_13"/>
  <p:tag name="KSO_WM_SLIDE_INDEX" val="13"/>
  <p:tag name="KSO_WM_SLIDE_LAYOUT" val="a_b_e"/>
  <p:tag name="KSO_WM_SLIDE_LAYOUT_CNT" val="1_1_1"/>
  <p:tag name="KSO_WM_SLIDE_TYPE" val="sectionTitle"/>
  <p:tag name="KSO_WM_BEAUTIFY_FLAG" val="#wm#"/>
  <p:tag name="KSO_WM_SLIDE_ITEM_CNT" val="2"/>
  <p:tag name="KSO_WM_TEMPLATE_CATEGORY" val="custom"/>
  <p:tag name="KSO_WM_TEMPLATE_INDEX" val="160033"/>
  <p:tag name="KSO_WM_TAG_VERSION" val="1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a"/>
  <p:tag name="KSO_WM_UNIT_INDEX" val="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ID" val="custom160033_13*a*1"/>
  <p:tag name="KSO_WM_UNIT_PRESET_TEXT_INDEX" val="0"/>
  <p:tag name="KSO_WM_UNIT_PRESET_TEXT_LEN" val="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e"/>
  <p:tag name="KSO_WM_UNIT_INDEX" val="1"/>
  <p:tag name="KSO_WM_UNIT_CLEAR" val="1"/>
  <p:tag name="KSO_WM_UNIT_LAYERLEVEL" val="1"/>
  <p:tag name="KSO_WM_UNIT_VALUE" val="1"/>
  <p:tag name="KSO_WM_UNIT_HIGHLIGHT" val="0"/>
  <p:tag name="KSO_WM_UNIT_COMPATIBLE" val="0"/>
  <p:tag name="KSO_WM_UNIT_ID" val="custom160033_13*e*1"/>
  <p:tag name="KSO_WM_UNIT_PRESET_TEXT" val="0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3_33"/>
  <p:tag name="KSO_WM_SLIDE_INDEX" val="33"/>
  <p:tag name="KSO_WM_SLIDE_LAYOUT" val="a"/>
  <p:tag name="KSO_WM_SLIDE_LAYOUT_CNT" val="1"/>
  <p:tag name="KSO_WM_SLIDE_TYPE" val="endPage"/>
  <p:tag name="KSO_WM_BEAUTIFY_FLAG" val="#wm#"/>
  <p:tag name="KSO_WM_SLIDE_ITEM_CNT" val="1"/>
  <p:tag name="KSO_WM_TEMPLATE_CATEGORY" val="custom"/>
  <p:tag name="KSO_WM_TEMPLATE_INDEX" val="160033"/>
  <p:tag name="KSO_WM_TAG_VERSION" val="1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a"/>
  <p:tag name="KSO_WM_UNIT_INDEX" val="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ID" val="custom160033_33*a*1"/>
  <p:tag name="KSO_WM_UNIT_PRESET_TEXT" val="THANK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a"/>
  <p:tag name="KSO_WM_UNIT_INDEX" val="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ID" val="custom160033_13*a*1"/>
  <p:tag name="KSO_WM_UNIT_PRESET_TEXT_INDEX" val="0"/>
  <p:tag name="KSO_WM_UNIT_PRESET_TEXT_LEN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e"/>
  <p:tag name="KSO_WM_UNIT_INDEX" val="1"/>
  <p:tag name="KSO_WM_UNIT_CLEAR" val="1"/>
  <p:tag name="KSO_WM_UNIT_LAYERLEVEL" val="1"/>
  <p:tag name="KSO_WM_UNIT_VALUE" val="1"/>
  <p:tag name="KSO_WM_UNIT_HIGHLIGHT" val="0"/>
  <p:tag name="KSO_WM_UNIT_COMPATIBLE" val="0"/>
  <p:tag name="KSO_WM_UNIT_ID" val="custom160033_13*e*1"/>
  <p:tag name="KSO_WM_UNIT_PRESET_TEXT" val="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3_13"/>
  <p:tag name="KSO_WM_SLIDE_INDEX" val="13"/>
  <p:tag name="KSO_WM_SLIDE_LAYOUT" val="a_b_e"/>
  <p:tag name="KSO_WM_SLIDE_LAYOUT_CNT" val="1_1_1"/>
  <p:tag name="KSO_WM_SLIDE_TYPE" val="sectionTitle"/>
  <p:tag name="KSO_WM_BEAUTIFY_FLAG" val="#wm#"/>
  <p:tag name="KSO_WM_SLIDE_ITEM_CNT" val="2"/>
  <p:tag name="KSO_WM_TEMPLATE_CATEGORY" val="custom"/>
  <p:tag name="KSO_WM_TEMPLATE_INDEX" val="160033"/>
  <p:tag name="KSO_WM_TAG_VERSION" val="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a"/>
  <p:tag name="KSO_WM_UNIT_INDEX" val="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ID" val="custom160033_13*a*1"/>
  <p:tag name="KSO_WM_UNIT_PRESET_TEXT_INDEX" val="0"/>
  <p:tag name="KSO_WM_UNIT_PRESET_TEXT_LEN" val="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e"/>
  <p:tag name="KSO_WM_UNIT_INDEX" val="1"/>
  <p:tag name="KSO_WM_UNIT_CLEAR" val="1"/>
  <p:tag name="KSO_WM_UNIT_LAYERLEVEL" val="1"/>
  <p:tag name="KSO_WM_UNIT_VALUE" val="1"/>
  <p:tag name="KSO_WM_UNIT_HIGHLIGHT" val="0"/>
  <p:tag name="KSO_WM_UNIT_COMPATIBLE" val="0"/>
  <p:tag name="KSO_WM_UNIT_ID" val="custom160033_13*e*1"/>
  <p:tag name="KSO_WM_UNIT_PRESET_TEXT" val="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3_13"/>
  <p:tag name="KSO_WM_SLIDE_INDEX" val="13"/>
  <p:tag name="KSO_WM_SLIDE_LAYOUT" val="a_b_e"/>
  <p:tag name="KSO_WM_SLIDE_LAYOUT_CNT" val="1_1_1"/>
  <p:tag name="KSO_WM_SLIDE_TYPE" val="sectionTitle"/>
  <p:tag name="KSO_WM_BEAUTIFY_FLAG" val="#wm#"/>
  <p:tag name="KSO_WM_SLIDE_ITEM_CNT" val="2"/>
  <p:tag name="KSO_WM_TEMPLATE_CATEGORY" val="custom"/>
  <p:tag name="KSO_WM_TEMPLATE_INDEX" val="160033"/>
  <p:tag name="KSO_WM_TAG_VERSION" val="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a"/>
  <p:tag name="KSO_WM_UNIT_INDEX" val="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ID" val="custom160033_13*a*1"/>
  <p:tag name="KSO_WM_UNIT_PRESET_TEXT_INDEX" val="0"/>
  <p:tag name="KSO_WM_UNIT_PRESET_TEXT_LEN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e"/>
  <p:tag name="KSO_WM_UNIT_INDEX" val="1"/>
  <p:tag name="KSO_WM_UNIT_CLEAR" val="1"/>
  <p:tag name="KSO_WM_UNIT_LAYERLEVEL" val="1"/>
  <p:tag name="KSO_WM_UNIT_VALUE" val="1"/>
  <p:tag name="KSO_WM_UNIT_HIGHLIGHT" val="0"/>
  <p:tag name="KSO_WM_UNIT_COMPATIBLE" val="0"/>
  <p:tag name="KSO_WM_UNIT_ID" val="custom160033_13*e*1"/>
  <p:tag name="KSO_WM_UNIT_PRESET_TEXT" val="0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308</Words>
  <Application>Microsoft Office PowerPoint</Application>
  <PresentationFormat>自定义</PresentationFormat>
  <Paragraphs>63</Paragraphs>
  <Slides>15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项目介绍</vt:lpstr>
      <vt:lpstr>PowerPoint 演示文稿</vt:lpstr>
      <vt:lpstr>PowerPoint 演示文稿</vt:lpstr>
      <vt:lpstr>具体的项目实现方法</vt:lpstr>
      <vt:lpstr>PowerPoint 演示文稿</vt:lpstr>
      <vt:lpstr>PowerPoint 演示文稿</vt:lpstr>
      <vt:lpstr>PowerPoint 演示文稿</vt:lpstr>
      <vt:lpstr>项目成果</vt:lpstr>
      <vt:lpstr>PowerPoint 演示文稿</vt:lpstr>
      <vt:lpstr>PowerPoint 演示文稿</vt:lpstr>
      <vt:lpstr>项目心得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lenovo</cp:lastModifiedBy>
  <cp:revision>16</cp:revision>
  <dcterms:created xsi:type="dcterms:W3CDTF">2015-05-04T16:02:00Z</dcterms:created>
  <dcterms:modified xsi:type="dcterms:W3CDTF">2018-06-05T09:04:38Z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