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6"/>
  </p:notesMasterIdLst>
  <p:sldIdLst>
    <p:sldId id="256" r:id="rId2"/>
    <p:sldId id="259" r:id="rId3"/>
    <p:sldId id="260" r:id="rId4"/>
    <p:sldId id="333" r:id="rId5"/>
    <p:sldId id="261" r:id="rId6"/>
    <p:sldId id="334" r:id="rId7"/>
    <p:sldId id="262" r:id="rId8"/>
    <p:sldId id="274" r:id="rId9"/>
    <p:sldId id="275" r:id="rId10"/>
    <p:sldId id="276" r:id="rId11"/>
    <p:sldId id="319" r:id="rId12"/>
    <p:sldId id="320" r:id="rId13"/>
    <p:sldId id="279" r:id="rId14"/>
    <p:sldId id="281" r:id="rId15"/>
    <p:sldId id="324" r:id="rId16"/>
    <p:sldId id="325" r:id="rId17"/>
    <p:sldId id="326" r:id="rId18"/>
    <p:sldId id="327" r:id="rId19"/>
    <p:sldId id="328" r:id="rId20"/>
    <p:sldId id="329" r:id="rId21"/>
    <p:sldId id="331" r:id="rId22"/>
    <p:sldId id="286" r:id="rId23"/>
    <p:sldId id="289" r:id="rId24"/>
    <p:sldId id="330" r:id="rId25"/>
  </p:sldIdLst>
  <p:sldSz cx="9144000" cy="5143500" type="screen16x9"/>
  <p:notesSz cx="6858000" cy="9144000"/>
  <p:embeddedFontLst>
    <p:embeddedFont>
      <p:font typeface="Josefin Sans" pitchFamily="2" charset="0"/>
      <p:regular r:id="rId27"/>
      <p:bold r:id="rId28"/>
      <p:italic r:id="rId29"/>
      <p:boldItalic r:id="rId30"/>
    </p:embeddedFont>
    <p:embeddedFont>
      <p:font typeface="Josefin Sans ExtraLight" panose="02010600030101010101" charset="0"/>
      <p:regular r:id="rId31"/>
      <p:bold r:id="rId32"/>
      <p:italic r:id="rId33"/>
      <p:boldItalic r:id="rId34"/>
    </p:embeddedFont>
    <p:embeddedFont>
      <p:font typeface="Josefin Sans Light" pitchFamily="2" charset="0"/>
      <p:regular r:id="rId35"/>
      <p:bold r:id="rId36"/>
      <p:italic r:id="rId37"/>
      <p:boldItalic r:id="rId38"/>
    </p:embeddedFont>
    <p:embeddedFont>
      <p:font typeface="Josefin Sans Medium" panose="02010600030101010101" charset="0"/>
      <p:regular r:id="rId39"/>
      <p:bold r:id="rId40"/>
      <p:italic r:id="rId41"/>
      <p:boldItalic r:id="rId42"/>
    </p:embeddedFont>
    <p:embeddedFont>
      <p:font typeface="Josefin Sans SemiBold" pitchFamily="2" charset="0"/>
      <p:regular r:id="rId43"/>
      <p:bold r:id="rId44"/>
      <p:italic r:id="rId45"/>
      <p:boldItalic r:id="rId46"/>
    </p:embeddedFont>
    <p:embeddedFont>
      <p:font typeface="Open Sans" panose="020B0606030504020204" pitchFamily="34" charset="0"/>
      <p:regular r:id="rId47"/>
      <p:bold r:id="rId48"/>
      <p:italic r:id="rId49"/>
      <p:boldItalic r:id="rId50"/>
    </p:embeddedFont>
    <p:embeddedFont>
      <p:font typeface="Roboto Condensed Light" panose="02000000000000000000" pitchFamily="2" charset="0"/>
      <p:regular r:id="rId51"/>
      <p: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6338E3-20E0-44EA-8591-7676D07B816C}">
  <a:tblStyle styleId="{C36338E3-20E0-44EA-8591-7676D07B81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9848" autoAdjust="0"/>
  </p:normalViewPr>
  <p:slideViewPr>
    <p:cSldViewPr snapToGrid="0">
      <p:cViewPr varScale="1">
        <p:scale>
          <a:sx n="98" d="100"/>
          <a:sy n="98" d="100"/>
        </p:scale>
        <p:origin x="5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font" Target="fonts/font2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openxmlformats.org/officeDocument/2006/relationships/font" Target="fonts/font2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font" Target="fonts/font2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c788e9a590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c788e9a590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c788e9a590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c788e9a590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5212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c788e9a590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c788e9a590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1221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c95f375b38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c95f375b38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ca275fbaf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ca275fbaf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ca275fbaf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ca275fbaf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2089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ca275fbaf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ca275fbaf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Font typeface="Arial"/>
              <a:buNone/>
            </a:pPr>
            <a:endParaRPr lang="en-US" dirty="0"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748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ca275fbaf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ca275fbaf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3368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ca275fbaf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ca275fbaf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0349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ca275fbaf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ca275fbaf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660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ca275fbaf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ca275fbaf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34695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ca275fbaf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ca275fbaf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5915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c95f375b38_3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c95f375b38_3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a275fbaf4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a275fbaf4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788e9a590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788e9a590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a275fba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a275fba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820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a275fba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a275fba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a275fba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a275fba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7499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c788e9a590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c788e9a590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c788e9a590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c788e9a590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c788e9a590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c788e9a590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94500" y="588600"/>
            <a:ext cx="5392800" cy="1983300"/>
          </a:xfrm>
          <a:prstGeom prst="rect">
            <a:avLst/>
          </a:prstGeom>
        </p:spPr>
        <p:txBody>
          <a:bodyPr spcFirstLastPara="1" wrap="square" lIns="91425" tIns="20115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Josefin Sans"/>
              <a:buNone/>
              <a:defRPr sz="52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94500" y="2499325"/>
            <a:ext cx="3335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 Light"/>
              <a:buNone/>
              <a:defRPr sz="1800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542275" y="758250"/>
            <a:ext cx="0" cy="2878500"/>
          </a:xfrm>
          <a:prstGeom prst="straightConnector1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subTitle" idx="1"/>
          </p:nvPr>
        </p:nvSpPr>
        <p:spPr>
          <a:xfrm>
            <a:off x="932700" y="2059113"/>
            <a:ext cx="22635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2"/>
          </p:nvPr>
        </p:nvSpPr>
        <p:spPr>
          <a:xfrm>
            <a:off x="3440250" y="2059113"/>
            <a:ext cx="22635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subTitle" idx="3"/>
          </p:nvPr>
        </p:nvSpPr>
        <p:spPr>
          <a:xfrm>
            <a:off x="932700" y="166798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4"/>
          </p:nvPr>
        </p:nvSpPr>
        <p:spPr>
          <a:xfrm>
            <a:off x="3440250" y="166798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title" idx="5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15" name="Google Shape;215;p24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24"/>
          <p:cNvSpPr txBox="1">
            <a:spLocks noGrp="1"/>
          </p:cNvSpPr>
          <p:nvPr>
            <p:ph type="subTitle" idx="6"/>
          </p:nvPr>
        </p:nvSpPr>
        <p:spPr>
          <a:xfrm>
            <a:off x="932700" y="3641560"/>
            <a:ext cx="22635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subTitle" idx="7"/>
          </p:nvPr>
        </p:nvSpPr>
        <p:spPr>
          <a:xfrm>
            <a:off x="3440250" y="3639312"/>
            <a:ext cx="22635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18" name="Google Shape;218;p24"/>
          <p:cNvSpPr txBox="1">
            <a:spLocks noGrp="1"/>
          </p:cNvSpPr>
          <p:nvPr>
            <p:ph type="subTitle" idx="8"/>
          </p:nvPr>
        </p:nvSpPr>
        <p:spPr>
          <a:xfrm>
            <a:off x="932700" y="3250183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subTitle" idx="9"/>
          </p:nvPr>
        </p:nvSpPr>
        <p:spPr>
          <a:xfrm>
            <a:off x="3440250" y="3246120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220" name="Google Shape;220;p24"/>
          <p:cNvSpPr txBox="1">
            <a:spLocks noGrp="1"/>
          </p:cNvSpPr>
          <p:nvPr>
            <p:ph type="subTitle" idx="13"/>
          </p:nvPr>
        </p:nvSpPr>
        <p:spPr>
          <a:xfrm>
            <a:off x="5947800" y="2059113"/>
            <a:ext cx="22635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21" name="Google Shape;221;p24"/>
          <p:cNvSpPr txBox="1">
            <a:spLocks noGrp="1"/>
          </p:cNvSpPr>
          <p:nvPr>
            <p:ph type="subTitle" idx="14"/>
          </p:nvPr>
        </p:nvSpPr>
        <p:spPr>
          <a:xfrm>
            <a:off x="5947800" y="166798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subTitle" idx="15"/>
          </p:nvPr>
        </p:nvSpPr>
        <p:spPr>
          <a:xfrm>
            <a:off x="5947800" y="3639312"/>
            <a:ext cx="22635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23" name="Google Shape;223;p24"/>
          <p:cNvSpPr txBox="1">
            <a:spLocks noGrp="1"/>
          </p:cNvSpPr>
          <p:nvPr>
            <p:ph type="subTitle" idx="16"/>
          </p:nvPr>
        </p:nvSpPr>
        <p:spPr>
          <a:xfrm>
            <a:off x="5947800" y="3246120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title" idx="17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25" name="Google Shape;225;p24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" name="Google Shape;226;p24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ONLY_1_2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6" name="Google Shape;286;p33"/>
          <p:cNvSpPr txBox="1">
            <a:spLocks noGrp="1"/>
          </p:cNvSpPr>
          <p:nvPr>
            <p:ph type="title" idx="2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87" name="Google Shape;287;p33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" name="Google Shape;288;p33"/>
          <p:cNvSpPr txBox="1">
            <a:spLocks noGrp="1"/>
          </p:cNvSpPr>
          <p:nvPr>
            <p:ph type="subTitle" idx="1"/>
          </p:nvPr>
        </p:nvSpPr>
        <p:spPr>
          <a:xfrm>
            <a:off x="3241650" y="2094288"/>
            <a:ext cx="4125600" cy="15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Char char="●"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33"/>
          <p:cNvSpPr txBox="1">
            <a:spLocks noGrp="1"/>
          </p:cNvSpPr>
          <p:nvPr>
            <p:ph type="title" idx="3"/>
          </p:nvPr>
        </p:nvSpPr>
        <p:spPr>
          <a:xfrm>
            <a:off x="713225" y="476525"/>
            <a:ext cx="69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90" name="Google Shape;290;p33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33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/>
          <p:nvPr/>
        </p:nvSpPr>
        <p:spPr>
          <a:xfrm>
            <a:off x="6481100" y="-39600"/>
            <a:ext cx="2701200" cy="2537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cxnSp>
        <p:nvCxnSpPr>
          <p:cNvPr id="304" name="Google Shape;304;p36"/>
          <p:cNvCxnSpPr/>
          <p:nvPr/>
        </p:nvCxnSpPr>
        <p:spPr>
          <a:xfrm>
            <a:off x="525225" y="441500"/>
            <a:ext cx="0" cy="27105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/>
          <p:nvPr/>
        </p:nvSpPr>
        <p:spPr>
          <a:xfrm>
            <a:off x="-159275" y="1563300"/>
            <a:ext cx="1591500" cy="3962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cxnSp>
        <p:nvCxnSpPr>
          <p:cNvPr id="308" name="Google Shape;308;p37"/>
          <p:cNvCxnSpPr/>
          <p:nvPr/>
        </p:nvCxnSpPr>
        <p:spPr>
          <a:xfrm rot="10800000">
            <a:off x="986725" y="1327650"/>
            <a:ext cx="4455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37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25750" y="2130662"/>
            <a:ext cx="3173400" cy="11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Josefin Sans"/>
              <a:buNone/>
              <a:defRPr sz="36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25751" y="1640525"/>
            <a:ext cx="1724100" cy="841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"/>
              <a:buNone/>
              <a:defRPr sz="6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25750" y="3471400"/>
            <a:ext cx="3027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 Light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542275" y="1625200"/>
            <a:ext cx="0" cy="29613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2206925" y="3042799"/>
            <a:ext cx="2263500" cy="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045075" y="3042799"/>
            <a:ext cx="2263500" cy="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2206913" y="247864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5045063" y="247864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5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32" name="Google Shape;32;p5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5"/>
          <p:cNvSpPr txBox="1">
            <a:spLocks noGrp="1"/>
          </p:cNvSpPr>
          <p:nvPr>
            <p:ph type="title" idx="6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5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5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 idx="2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46" name="Google Shape;46;p7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410325" y="1727250"/>
            <a:ext cx="5264700" cy="232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Char char="●"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 idx="3"/>
          </p:nvPr>
        </p:nvSpPr>
        <p:spPr>
          <a:xfrm>
            <a:off x="713225" y="476525"/>
            <a:ext cx="69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7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50;p7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692450" y="913800"/>
            <a:ext cx="3796500" cy="49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Josefin Sans"/>
              <a:buNone/>
              <a:defRPr sz="36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44450" y="1652275"/>
            <a:ext cx="3384000" cy="235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 idx="2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 idx="3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65" name="Google Shape;65;p9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9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9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68" name="Google Shape;68;p9"/>
          <p:cNvCxnSpPr/>
          <p:nvPr/>
        </p:nvCxnSpPr>
        <p:spPr>
          <a:xfrm>
            <a:off x="737600" y="701450"/>
            <a:ext cx="27105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>
            <a:off x="-14031" y="1217264"/>
            <a:ext cx="3594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1697700" y="1738964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6" name="Google Shape;86;p13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1121625" y="1673264"/>
            <a:ext cx="5760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697700" y="2264648"/>
            <a:ext cx="2712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3"/>
          </p:nvPr>
        </p:nvSpPr>
        <p:spPr>
          <a:xfrm>
            <a:off x="1697700" y="3185564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4" hasCustomPrompt="1"/>
          </p:nvPr>
        </p:nvSpPr>
        <p:spPr>
          <a:xfrm>
            <a:off x="1121600" y="3119864"/>
            <a:ext cx="5760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1697700" y="3711255"/>
            <a:ext cx="27123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6"/>
          </p:nvPr>
        </p:nvSpPr>
        <p:spPr>
          <a:xfrm>
            <a:off x="5662500" y="1738964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7" hasCustomPrompt="1"/>
          </p:nvPr>
        </p:nvSpPr>
        <p:spPr>
          <a:xfrm>
            <a:off x="5086400" y="1673264"/>
            <a:ext cx="5760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8"/>
          </p:nvPr>
        </p:nvSpPr>
        <p:spPr>
          <a:xfrm>
            <a:off x="5662500" y="2264648"/>
            <a:ext cx="2712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9"/>
          </p:nvPr>
        </p:nvSpPr>
        <p:spPr>
          <a:xfrm>
            <a:off x="5662500" y="3185564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3" hasCustomPrompt="1"/>
          </p:nvPr>
        </p:nvSpPr>
        <p:spPr>
          <a:xfrm>
            <a:off x="5087456" y="3119864"/>
            <a:ext cx="5760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4"/>
          </p:nvPr>
        </p:nvSpPr>
        <p:spPr>
          <a:xfrm>
            <a:off x="5662500" y="3711255"/>
            <a:ext cx="27123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5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8" name="Google Shape;98;p13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3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TITLE_AND_DESCRIPTION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5292000" y="2212804"/>
            <a:ext cx="31734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 idx="2" hasCustomPrompt="1"/>
          </p:nvPr>
        </p:nvSpPr>
        <p:spPr>
          <a:xfrm>
            <a:off x="5292001" y="1625200"/>
            <a:ext cx="1724100" cy="841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"/>
              <a:buNone/>
              <a:defRPr sz="6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5292000" y="3455823"/>
            <a:ext cx="3027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 Light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3" name="Google Shape;113;p15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5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2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subTitle" idx="1"/>
          </p:nvPr>
        </p:nvSpPr>
        <p:spPr>
          <a:xfrm>
            <a:off x="1226025" y="1406275"/>
            <a:ext cx="1758600" cy="1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2"/>
          </p:nvPr>
        </p:nvSpPr>
        <p:spPr>
          <a:xfrm>
            <a:off x="3694200" y="1406275"/>
            <a:ext cx="1755600" cy="1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3"/>
          </p:nvPr>
        </p:nvSpPr>
        <p:spPr>
          <a:xfrm>
            <a:off x="6160875" y="1406281"/>
            <a:ext cx="1755600" cy="1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ubTitle" idx="4"/>
          </p:nvPr>
        </p:nvSpPr>
        <p:spPr>
          <a:xfrm>
            <a:off x="1227525" y="3316575"/>
            <a:ext cx="17556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subTitle" idx="5"/>
          </p:nvPr>
        </p:nvSpPr>
        <p:spPr>
          <a:xfrm>
            <a:off x="3694200" y="3316575"/>
            <a:ext cx="17556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subTitle" idx="6"/>
          </p:nvPr>
        </p:nvSpPr>
        <p:spPr>
          <a:xfrm>
            <a:off x="6160875" y="3316575"/>
            <a:ext cx="17556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title" idx="7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76" name="Google Shape;176;p21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Google Shape;177;p21"/>
          <p:cNvSpPr txBox="1">
            <a:spLocks noGrp="1"/>
          </p:cNvSpPr>
          <p:nvPr>
            <p:ph type="title" idx="8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78" name="Google Shape;178;p21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21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92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84225" y="1159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87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Medium"/>
              <a:buChar char="●"/>
              <a:defRPr sz="18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lvl="4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Josefin Sans ExtraLight"/>
              <a:buChar char="○"/>
              <a:defRPr sz="13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■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●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○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■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61" r:id="rId8"/>
    <p:sldLayoutId id="2147483667" r:id="rId9"/>
    <p:sldLayoutId id="2147483670" r:id="rId10"/>
    <p:sldLayoutId id="2147483679" r:id="rId11"/>
    <p:sldLayoutId id="2147483682" r:id="rId12"/>
    <p:sldLayoutId id="2147483683" r:id="rId13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2.xml"/><Relationship Id="rId5" Type="http://schemas.openxmlformats.org/officeDocument/2006/relationships/slide" Target="slide8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>
            <a:spLocks noGrp="1"/>
          </p:cNvSpPr>
          <p:nvPr>
            <p:ph type="ctrTitle"/>
          </p:nvPr>
        </p:nvSpPr>
        <p:spPr>
          <a:xfrm>
            <a:off x="894500" y="588600"/>
            <a:ext cx="5392800" cy="1983300"/>
          </a:xfrm>
          <a:prstGeom prst="rect">
            <a:avLst/>
          </a:prstGeom>
        </p:spPr>
        <p:txBody>
          <a:bodyPr spcFirstLastPara="1" wrap="square" lIns="91425" tIns="2011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House Price Prediction in Ames</a:t>
            </a:r>
            <a:endParaRPr dirty="0"/>
          </a:p>
        </p:txBody>
      </p:sp>
      <p:sp>
        <p:nvSpPr>
          <p:cNvPr id="327" name="Google Shape;327;p42"/>
          <p:cNvSpPr txBox="1"/>
          <p:nvPr/>
        </p:nvSpPr>
        <p:spPr>
          <a:xfrm>
            <a:off x="6056105" y="4052388"/>
            <a:ext cx="3418228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Josefin Sans Medium"/>
                <a:ea typeface="Josefin Sans Medium"/>
                <a:cs typeface="Josefin Sans Medium"/>
                <a:sym typeface="Josefin Sans Medium"/>
              </a:rPr>
              <a:t>Zhiguang Guan (Jackey)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2"/>
          <p:cNvSpPr txBox="1">
            <a:spLocks noGrp="1"/>
          </p:cNvSpPr>
          <p:nvPr>
            <p:ph type="title" idx="6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Correlation Analysis</a:t>
            </a:r>
            <a:endParaRPr dirty="0"/>
          </a:p>
        </p:txBody>
      </p:sp>
      <p:cxnSp>
        <p:nvCxnSpPr>
          <p:cNvPr id="804" name="Google Shape;804;p62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5" name="Google Shape;805;p62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4" name="Google Shape;814;p62"/>
          <p:cNvSpPr txBox="1">
            <a:spLocks noGrp="1"/>
          </p:cNvSpPr>
          <p:nvPr>
            <p:ph type="title" idx="5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B022AAE-76D0-BD54-B4AC-E24CD10F4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4" y="1173618"/>
            <a:ext cx="4430666" cy="3291060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192A6891-74A7-CF76-8D1A-F73AE8B35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990" y="1181732"/>
            <a:ext cx="4526939" cy="34359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4" name="Google Shape;804;p62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5" name="Google Shape;805;p62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4" name="Google Shape;814;p62"/>
          <p:cNvSpPr txBox="1">
            <a:spLocks noGrp="1"/>
          </p:cNvSpPr>
          <p:nvPr>
            <p:ph type="title" idx="5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E4742B05-F16D-CEBF-2902-71E65CC60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08" y="109642"/>
            <a:ext cx="1876593" cy="4472219"/>
          </a:xfrm>
          <a:prstGeom prst="rect">
            <a:avLst/>
          </a:prstGeom>
        </p:spPr>
      </p:pic>
      <p:pic>
        <p:nvPicPr>
          <p:cNvPr id="5" name="Picture 4" descr="Treemap chart&#10;&#10;Description automatically generated with medium confidence">
            <a:extLst>
              <a:ext uri="{FF2B5EF4-FFF2-40B4-BE49-F238E27FC236}">
                <a16:creationId xmlns:a16="http://schemas.microsoft.com/office/drawing/2014/main" id="{CDBA79F0-CCE7-E7B5-DF2E-76ADF739B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780" y="830814"/>
            <a:ext cx="3894473" cy="3685622"/>
          </a:xfrm>
          <a:prstGeom prst="rect">
            <a:avLst/>
          </a:prstGeom>
        </p:spPr>
      </p:pic>
      <p:sp>
        <p:nvSpPr>
          <p:cNvPr id="14" name="Google Shape;820;p63">
            <a:extLst>
              <a:ext uri="{FF2B5EF4-FFF2-40B4-BE49-F238E27FC236}">
                <a16:creationId xmlns:a16="http://schemas.microsoft.com/office/drawing/2014/main" id="{915AE4F4-74FD-5253-D3DA-D8ACB5F713E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57633" y="1337647"/>
            <a:ext cx="2491582" cy="317878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Pearson correlation works with a linear relationship between two variables based on the raw data directly.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Spearman correlation works with monotonic relationships.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 clearer heat map is made for the top 15 features that have the largest influence on the sales price.</a:t>
            </a:r>
            <a:endParaRPr dirty="0"/>
          </a:p>
        </p:txBody>
      </p:sp>
      <p:sp>
        <p:nvSpPr>
          <p:cNvPr id="15" name="Google Shape;799;p62">
            <a:extLst>
              <a:ext uri="{FF2B5EF4-FFF2-40B4-BE49-F238E27FC236}">
                <a16:creationId xmlns:a16="http://schemas.microsoft.com/office/drawing/2014/main" id="{0DEC89E4-6AF0-D56C-442A-5EA710E80133}"/>
              </a:ext>
            </a:extLst>
          </p:cNvPr>
          <p:cNvSpPr txBox="1">
            <a:spLocks/>
          </p:cNvSpPr>
          <p:nvPr/>
        </p:nvSpPr>
        <p:spPr>
          <a:xfrm>
            <a:off x="1470900" y="476534"/>
            <a:ext cx="620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dirty="0"/>
              <a:t>Correlation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095256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4" name="Google Shape;804;p62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5" name="Google Shape;805;p62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4" name="Google Shape;814;p62"/>
          <p:cNvSpPr txBox="1">
            <a:spLocks noGrp="1"/>
          </p:cNvSpPr>
          <p:nvPr>
            <p:ph type="title" idx="5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" name="Google Shape;820;p63">
            <a:extLst>
              <a:ext uri="{FF2B5EF4-FFF2-40B4-BE49-F238E27FC236}">
                <a16:creationId xmlns:a16="http://schemas.microsoft.com/office/drawing/2014/main" id="{915AE4F4-74FD-5253-D3DA-D8ACB5F713E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74702" y="1274782"/>
            <a:ext cx="5811997" cy="286859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1. Quantitative: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GrLivArea</a:t>
            </a:r>
            <a:r>
              <a:rPr lang="en-US" dirty="0"/>
              <a:t> (Above grade (ground) living area square feet)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GarageArea</a:t>
            </a:r>
            <a:r>
              <a:rPr lang="en-US" dirty="0"/>
              <a:t> (Size of garage in square feet)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TotalBsmtSF</a:t>
            </a:r>
            <a:r>
              <a:rPr lang="en-US" dirty="0"/>
              <a:t> (Total square feet of basement area)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2. Qualitative/Categorical: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OverallQual</a:t>
            </a:r>
            <a:r>
              <a:rPr lang="en-US" dirty="0"/>
              <a:t> (Rates the overall material and finish of the house)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Neighborhood (Physical locations within Ames city limits)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YearBuilt</a:t>
            </a:r>
            <a:r>
              <a:rPr lang="en-US" dirty="0"/>
              <a:t> (Original construction date)</a:t>
            </a:r>
          </a:p>
        </p:txBody>
      </p:sp>
      <p:sp>
        <p:nvSpPr>
          <p:cNvPr id="15" name="Google Shape;799;p62">
            <a:extLst>
              <a:ext uri="{FF2B5EF4-FFF2-40B4-BE49-F238E27FC236}">
                <a16:creationId xmlns:a16="http://schemas.microsoft.com/office/drawing/2014/main" id="{0DEC89E4-6AF0-D56C-442A-5EA710E80133}"/>
              </a:ext>
            </a:extLst>
          </p:cNvPr>
          <p:cNvSpPr txBox="1">
            <a:spLocks/>
          </p:cNvSpPr>
          <p:nvPr/>
        </p:nvSpPr>
        <p:spPr>
          <a:xfrm>
            <a:off x="1470900" y="476534"/>
            <a:ext cx="620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dirty="0"/>
              <a:t>Potential Features</a:t>
            </a:r>
          </a:p>
        </p:txBody>
      </p:sp>
    </p:spTree>
    <p:extLst>
      <p:ext uri="{BB962C8B-B14F-4D97-AF65-F5344CB8AC3E}">
        <p14:creationId xmlns:p14="http://schemas.microsoft.com/office/powerpoint/2010/main" val="1035009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65"/>
          <p:cNvSpPr txBox="1">
            <a:spLocks noGrp="1"/>
          </p:cNvSpPr>
          <p:nvPr>
            <p:ph type="title"/>
          </p:nvPr>
        </p:nvSpPr>
        <p:spPr>
          <a:xfrm>
            <a:off x="936975" y="2439271"/>
            <a:ext cx="3646250" cy="2401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Model Exploration &amp; Results</a:t>
            </a:r>
            <a:br>
              <a:rPr lang="en" dirty="0"/>
            </a:br>
            <a:endParaRPr dirty="0"/>
          </a:p>
        </p:txBody>
      </p:sp>
      <p:sp>
        <p:nvSpPr>
          <p:cNvPr id="859" name="Google Shape;859;p65"/>
          <p:cNvSpPr txBox="1">
            <a:spLocks noGrp="1"/>
          </p:cNvSpPr>
          <p:nvPr>
            <p:ph type="title" idx="2"/>
          </p:nvPr>
        </p:nvSpPr>
        <p:spPr>
          <a:xfrm>
            <a:off x="925751" y="1640525"/>
            <a:ext cx="1724100" cy="841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61" name="Google Shape;861;p65"/>
          <p:cNvSpPr/>
          <p:nvPr/>
        </p:nvSpPr>
        <p:spPr>
          <a:xfrm>
            <a:off x="5628350" y="676950"/>
            <a:ext cx="3599400" cy="3538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cxnSp>
        <p:nvCxnSpPr>
          <p:cNvPr id="863" name="Google Shape;863;p65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4" name="Google Shape;864;p65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" name="Google Shape;1425;p78">
            <a:extLst>
              <a:ext uri="{FF2B5EF4-FFF2-40B4-BE49-F238E27FC236}">
                <a16:creationId xmlns:a16="http://schemas.microsoft.com/office/drawing/2014/main" id="{7C3F28EC-D458-FA26-82FA-2B9978EC2F1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561" r="43627"/>
          <a:stretch/>
        </p:blipFill>
        <p:spPr>
          <a:xfrm>
            <a:off x="4951762" y="885262"/>
            <a:ext cx="3140678" cy="31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7"/>
          <p:cNvSpPr txBox="1">
            <a:spLocks noGrp="1"/>
          </p:cNvSpPr>
          <p:nvPr>
            <p:ph type="title" idx="5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77" name="Google Shape;877;p67"/>
          <p:cNvSpPr txBox="1">
            <a:spLocks noGrp="1"/>
          </p:cNvSpPr>
          <p:nvPr>
            <p:ph type="title" idx="17"/>
          </p:nvPr>
        </p:nvSpPr>
        <p:spPr>
          <a:xfrm>
            <a:off x="991225" y="453674"/>
            <a:ext cx="7044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Regression &amp; Lasso Regression</a:t>
            </a:r>
            <a:endParaRPr dirty="0"/>
          </a:p>
        </p:txBody>
      </p:sp>
      <p:cxnSp>
        <p:nvCxnSpPr>
          <p:cNvPr id="896" name="Google Shape;896;p67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7" name="Google Shape;897;p67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F4A87552-5261-A3FD-B61F-E6FD15B90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594" y="1630239"/>
            <a:ext cx="5420481" cy="514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F596D3-A7D1-E689-17D7-BA653FA7F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525" y="2453397"/>
            <a:ext cx="1428949" cy="46679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37F4E6E5-80AA-7705-929A-82C0FF778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905" y="3291396"/>
            <a:ext cx="1686160" cy="657317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ED47F78-DB71-01FF-24E0-0E73D19442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3778" y="3273807"/>
            <a:ext cx="2524477" cy="628738"/>
          </a:xfrm>
          <a:prstGeom prst="rect">
            <a:avLst/>
          </a:prstGeom>
        </p:spPr>
      </p:pic>
      <p:sp>
        <p:nvSpPr>
          <p:cNvPr id="14" name="Google Shape;820;p63">
            <a:extLst>
              <a:ext uri="{FF2B5EF4-FFF2-40B4-BE49-F238E27FC236}">
                <a16:creationId xmlns:a16="http://schemas.microsoft.com/office/drawing/2014/main" id="{11B5BE84-6F56-A5BB-193D-9BB9D4C5AF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50060" y="1026853"/>
            <a:ext cx="7243880" cy="61761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>
                <a:effectLst/>
                <a:latin typeface="Josefin Sans" pitchFamily="2" charset="0"/>
              </a:rPr>
              <a:t>Given a data set of n records, linear regression assumes the there is a linear relationship between dependent variable y and p-vector independent variables x. This relationship is modeled through a random variable. Thus, the model takes the form</a:t>
            </a:r>
            <a:endParaRPr lang="en-US" dirty="0">
              <a:latin typeface="Josefin Sans" pitchFamily="2" charset="0"/>
            </a:endParaRPr>
          </a:p>
        </p:txBody>
      </p:sp>
      <p:sp>
        <p:nvSpPr>
          <p:cNvPr id="15" name="Google Shape;820;p63">
            <a:extLst>
              <a:ext uri="{FF2B5EF4-FFF2-40B4-BE49-F238E27FC236}">
                <a16:creationId xmlns:a16="http://schemas.microsoft.com/office/drawing/2014/main" id="{04BE1A07-2612-E879-12F5-3E5ABF2C57CC}"/>
              </a:ext>
            </a:extLst>
          </p:cNvPr>
          <p:cNvSpPr txBox="1">
            <a:spLocks/>
          </p:cNvSpPr>
          <p:nvPr/>
        </p:nvSpPr>
        <p:spPr>
          <a:xfrm>
            <a:off x="950059" y="2203190"/>
            <a:ext cx="7243880" cy="40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>
                <a:latin typeface="Josefin Sans" pitchFamily="2" charset="0"/>
              </a:rPr>
              <a:t>And the linear model can be written in matrix notation as</a:t>
            </a:r>
          </a:p>
        </p:txBody>
      </p:sp>
      <p:sp>
        <p:nvSpPr>
          <p:cNvPr id="16" name="Google Shape;820;p63">
            <a:extLst>
              <a:ext uri="{FF2B5EF4-FFF2-40B4-BE49-F238E27FC236}">
                <a16:creationId xmlns:a16="http://schemas.microsoft.com/office/drawing/2014/main" id="{57B152AE-D44D-AD78-4F38-730DDA41D1A7}"/>
              </a:ext>
            </a:extLst>
          </p:cNvPr>
          <p:cNvSpPr txBox="1">
            <a:spLocks/>
          </p:cNvSpPr>
          <p:nvPr/>
        </p:nvSpPr>
        <p:spPr>
          <a:xfrm>
            <a:off x="1525369" y="3087150"/>
            <a:ext cx="1918036" cy="40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>
                <a:latin typeface="Josefin Sans" pitchFamily="2" charset="0"/>
              </a:rPr>
              <a:t>Linear Regression</a:t>
            </a:r>
          </a:p>
        </p:txBody>
      </p:sp>
      <p:sp>
        <p:nvSpPr>
          <p:cNvPr id="17" name="Google Shape;820;p63">
            <a:extLst>
              <a:ext uri="{FF2B5EF4-FFF2-40B4-BE49-F238E27FC236}">
                <a16:creationId xmlns:a16="http://schemas.microsoft.com/office/drawing/2014/main" id="{B38A7789-6C87-1BE0-7F85-FCFDE9E4D848}"/>
              </a:ext>
            </a:extLst>
          </p:cNvPr>
          <p:cNvSpPr txBox="1">
            <a:spLocks/>
          </p:cNvSpPr>
          <p:nvPr/>
        </p:nvSpPr>
        <p:spPr>
          <a:xfrm>
            <a:off x="5706310" y="3056476"/>
            <a:ext cx="1918036" cy="40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>
                <a:latin typeface="Josefin Sans" pitchFamily="2" charset="0"/>
              </a:rPr>
              <a:t>Lasso Regression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om a Single Decision Tree to a Random Forest | by Rosaria Silipo |  Towards Data Science">
            <a:extLst>
              <a:ext uri="{FF2B5EF4-FFF2-40B4-BE49-F238E27FC236}">
                <a16:creationId xmlns:a16="http://schemas.microsoft.com/office/drawing/2014/main" id="{D0E8459D-8D2E-4CB6-5ACC-540D92540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118" y="1159890"/>
            <a:ext cx="4669155" cy="321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6" name="Google Shape;876;p67"/>
          <p:cNvSpPr txBox="1">
            <a:spLocks noGrp="1"/>
          </p:cNvSpPr>
          <p:nvPr>
            <p:ph type="title" idx="5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77" name="Google Shape;877;p67"/>
          <p:cNvSpPr txBox="1">
            <a:spLocks noGrp="1"/>
          </p:cNvSpPr>
          <p:nvPr>
            <p:ph type="title" idx="17"/>
          </p:nvPr>
        </p:nvSpPr>
        <p:spPr>
          <a:xfrm>
            <a:off x="991225" y="453674"/>
            <a:ext cx="7044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 &amp; Random Forest</a:t>
            </a:r>
            <a:endParaRPr dirty="0"/>
          </a:p>
        </p:txBody>
      </p:sp>
      <p:cxnSp>
        <p:nvCxnSpPr>
          <p:cNvPr id="896" name="Google Shape;896;p67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7" name="Google Shape;897;p67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820;p63">
            <a:extLst>
              <a:ext uri="{FF2B5EF4-FFF2-40B4-BE49-F238E27FC236}">
                <a16:creationId xmlns:a16="http://schemas.microsoft.com/office/drawing/2014/main" id="{C4877F5D-4735-D8BB-F25C-B94EF74E2FC7}"/>
              </a:ext>
            </a:extLst>
          </p:cNvPr>
          <p:cNvSpPr txBox="1">
            <a:spLocks/>
          </p:cNvSpPr>
          <p:nvPr/>
        </p:nvSpPr>
        <p:spPr>
          <a:xfrm>
            <a:off x="232774" y="1522739"/>
            <a:ext cx="2019260" cy="2170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>
                <a:latin typeface="Josefin Sans" pitchFamily="2" charset="0"/>
              </a:rPr>
              <a:t>Decision tree is a supervised learning algorithm, which can be used for regression topics since there is a hierarchical tree structure consisting of the root node, internal node as well as leaf node.</a:t>
            </a:r>
          </a:p>
        </p:txBody>
      </p:sp>
      <p:sp>
        <p:nvSpPr>
          <p:cNvPr id="10" name="Google Shape;820;p63">
            <a:extLst>
              <a:ext uri="{FF2B5EF4-FFF2-40B4-BE49-F238E27FC236}">
                <a16:creationId xmlns:a16="http://schemas.microsoft.com/office/drawing/2014/main" id="{101C7400-F044-02FF-4DF9-E119DC1E70EA}"/>
              </a:ext>
            </a:extLst>
          </p:cNvPr>
          <p:cNvSpPr txBox="1">
            <a:spLocks/>
          </p:cNvSpPr>
          <p:nvPr/>
        </p:nvSpPr>
        <p:spPr>
          <a:xfrm>
            <a:off x="6940867" y="1418211"/>
            <a:ext cx="2203133" cy="227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>
                <a:latin typeface="Josefin Sans" pitchFamily="2" charset="0"/>
              </a:rPr>
              <a:t>Random forests is an ensemble learning method for classification and regression by constructing a multitude of decision trees. </a:t>
            </a:r>
          </a:p>
          <a:p>
            <a:pPr marL="0" indent="0">
              <a:buSzPts val="1100"/>
              <a:buFont typeface="Arial"/>
              <a:buNone/>
            </a:pPr>
            <a:endParaRPr lang="en-US" dirty="0">
              <a:latin typeface="Josefin Sans" pitchFamily="2" charset="0"/>
            </a:endParaRPr>
          </a:p>
          <a:p>
            <a:pPr marL="0" indent="0">
              <a:buSzPts val="1100"/>
              <a:buFont typeface="Arial"/>
              <a:buNone/>
            </a:pPr>
            <a:r>
              <a:rPr lang="en-US" dirty="0">
                <a:latin typeface="Josefin Sans" pitchFamily="2" charset="0"/>
              </a:rPr>
              <a:t>The average forecast of each individual tree is returned for regression tasks. </a:t>
            </a:r>
          </a:p>
        </p:txBody>
      </p:sp>
    </p:spTree>
    <p:extLst>
      <p:ext uri="{BB962C8B-B14F-4D97-AF65-F5344CB8AC3E}">
        <p14:creationId xmlns:p14="http://schemas.microsoft.com/office/powerpoint/2010/main" val="3970174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nsemble Learning: Bagging &amp; Boosting | by Fernando López | Towards Data  Science">
            <a:extLst>
              <a:ext uri="{FF2B5EF4-FFF2-40B4-BE49-F238E27FC236}">
                <a16:creationId xmlns:a16="http://schemas.microsoft.com/office/drawing/2014/main" id="{D82EE90B-0273-BB5F-CBF7-E353F49324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4"/>
          <a:stretch/>
        </p:blipFill>
        <p:spPr bwMode="auto">
          <a:xfrm>
            <a:off x="3135360" y="1409204"/>
            <a:ext cx="2062420" cy="247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6" name="Google Shape;876;p67"/>
          <p:cNvSpPr txBox="1">
            <a:spLocks noGrp="1"/>
          </p:cNvSpPr>
          <p:nvPr>
            <p:ph type="title" idx="5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77" name="Google Shape;877;p67"/>
          <p:cNvSpPr txBox="1">
            <a:spLocks noGrp="1"/>
          </p:cNvSpPr>
          <p:nvPr>
            <p:ph type="title" idx="17"/>
          </p:nvPr>
        </p:nvSpPr>
        <p:spPr>
          <a:xfrm>
            <a:off x="991225" y="453674"/>
            <a:ext cx="7044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KNN &amp; XGBoost</a:t>
            </a:r>
            <a:endParaRPr dirty="0"/>
          </a:p>
        </p:txBody>
      </p:sp>
      <p:cxnSp>
        <p:nvCxnSpPr>
          <p:cNvPr id="896" name="Google Shape;896;p67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7" name="Google Shape;897;p67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820;p63">
            <a:extLst>
              <a:ext uri="{FF2B5EF4-FFF2-40B4-BE49-F238E27FC236}">
                <a16:creationId xmlns:a16="http://schemas.microsoft.com/office/drawing/2014/main" id="{6D8E08BF-1F4A-22E2-8CE1-A66107D8635C}"/>
              </a:ext>
            </a:extLst>
          </p:cNvPr>
          <p:cNvSpPr txBox="1">
            <a:spLocks/>
          </p:cNvSpPr>
          <p:nvPr/>
        </p:nvSpPr>
        <p:spPr>
          <a:xfrm>
            <a:off x="448723" y="1726411"/>
            <a:ext cx="2465928" cy="169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>
                <a:latin typeface="Josefin Sans" pitchFamily="2" charset="0"/>
              </a:rPr>
              <a:t> KNN(</a:t>
            </a:r>
            <a:r>
              <a:rPr lang="en-US" altLang="zh-CN" dirty="0">
                <a:latin typeface="Josefin Sans" pitchFamily="2" charset="0"/>
              </a:rPr>
              <a:t>K-nearest neighbors algorithm)</a:t>
            </a:r>
            <a:r>
              <a:rPr lang="en-US" dirty="0">
                <a:latin typeface="Josefin Sans" pitchFamily="2" charset="0"/>
              </a:rPr>
              <a:t> is a non-parametric supervised learning algorithm. </a:t>
            </a:r>
          </a:p>
          <a:p>
            <a:pPr marL="0" indent="0">
              <a:buSzPts val="1100"/>
              <a:buFont typeface="Arial"/>
              <a:buNone/>
            </a:pPr>
            <a:endParaRPr lang="en-US" dirty="0">
              <a:latin typeface="Josefin Sans" pitchFamily="2" charset="0"/>
            </a:endParaRPr>
          </a:p>
          <a:p>
            <a:pPr marL="0" indent="0">
              <a:buSzPts val="1100"/>
              <a:buFont typeface="Arial"/>
              <a:buNone/>
            </a:pPr>
            <a:r>
              <a:rPr lang="en-US" dirty="0">
                <a:latin typeface="Josefin Sans" pitchFamily="2" charset="0"/>
              </a:rPr>
              <a:t>Predicted value: average of the values of k nearest neighbors. </a:t>
            </a:r>
          </a:p>
        </p:txBody>
      </p:sp>
      <p:sp>
        <p:nvSpPr>
          <p:cNvPr id="7" name="Google Shape;820;p63">
            <a:extLst>
              <a:ext uri="{FF2B5EF4-FFF2-40B4-BE49-F238E27FC236}">
                <a16:creationId xmlns:a16="http://schemas.microsoft.com/office/drawing/2014/main" id="{8F100B54-5B70-AD95-D4CE-6522C58F79FA}"/>
              </a:ext>
            </a:extLst>
          </p:cNvPr>
          <p:cNvSpPr txBox="1">
            <a:spLocks/>
          </p:cNvSpPr>
          <p:nvPr/>
        </p:nvSpPr>
        <p:spPr>
          <a:xfrm>
            <a:off x="5914336" y="1537337"/>
            <a:ext cx="2606730" cy="2194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 err="1">
                <a:latin typeface="Josefin Sans" pitchFamily="2" charset="0"/>
              </a:rPr>
              <a:t>XGBoost</a:t>
            </a:r>
            <a:r>
              <a:rPr lang="en-US" dirty="0">
                <a:latin typeface="Josefin Sans" pitchFamily="2" charset="0"/>
              </a:rPr>
              <a:t> </a:t>
            </a:r>
            <a:r>
              <a:rPr lang="en-US" altLang="zh-CN" dirty="0">
                <a:latin typeface="Josefin Sans" pitchFamily="2" charset="0"/>
              </a:rPr>
              <a:t>(</a:t>
            </a:r>
            <a:r>
              <a:rPr lang="en-US" altLang="zh-CN" dirty="0" err="1">
                <a:latin typeface="Josefin Sans" pitchFamily="2" charset="0"/>
              </a:rPr>
              <a:t>eXtreme</a:t>
            </a:r>
            <a:r>
              <a:rPr lang="en-US" altLang="zh-CN" dirty="0">
                <a:latin typeface="Josefin Sans" pitchFamily="2" charset="0"/>
              </a:rPr>
              <a:t> Gradient Boosting) </a:t>
            </a:r>
            <a:r>
              <a:rPr lang="en-US" dirty="0">
                <a:latin typeface="Josefin Sans" pitchFamily="2" charset="0"/>
              </a:rPr>
              <a:t> is an open-source library that provides a regularizing gradient boosting framework. </a:t>
            </a:r>
          </a:p>
          <a:p>
            <a:pPr marL="0" indent="0">
              <a:buSzPts val="1100"/>
              <a:buFont typeface="Arial"/>
              <a:buNone/>
            </a:pPr>
            <a:endParaRPr lang="en-US" dirty="0">
              <a:latin typeface="Josefin Sans" pitchFamily="2" charset="0"/>
            </a:endParaRPr>
          </a:p>
          <a:p>
            <a:pPr marL="0" indent="0">
              <a:buSzPts val="1100"/>
              <a:buFont typeface="Arial"/>
              <a:buNone/>
            </a:pPr>
            <a:r>
              <a:rPr lang="en-US" dirty="0">
                <a:latin typeface="Josefin Sans" pitchFamily="2" charset="0"/>
              </a:rPr>
              <a:t>There are mainly four inputs: a training set, a differentiable loss function, a number of weak learners, and a learning rate. </a:t>
            </a:r>
          </a:p>
        </p:txBody>
      </p:sp>
    </p:spTree>
    <p:extLst>
      <p:ext uri="{BB962C8B-B14F-4D97-AF65-F5344CB8AC3E}">
        <p14:creationId xmlns:p14="http://schemas.microsoft.com/office/powerpoint/2010/main" val="246258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7"/>
          <p:cNvSpPr txBox="1">
            <a:spLocks noGrp="1"/>
          </p:cNvSpPr>
          <p:nvPr>
            <p:ph type="title" idx="5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77" name="Google Shape;877;p67"/>
          <p:cNvSpPr txBox="1">
            <a:spLocks noGrp="1"/>
          </p:cNvSpPr>
          <p:nvPr>
            <p:ph type="title" idx="17"/>
          </p:nvPr>
        </p:nvSpPr>
        <p:spPr>
          <a:xfrm>
            <a:off x="991225" y="453674"/>
            <a:ext cx="7044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Stacked Model</a:t>
            </a:r>
            <a:endParaRPr dirty="0"/>
          </a:p>
        </p:txBody>
      </p:sp>
      <p:cxnSp>
        <p:nvCxnSpPr>
          <p:cNvPr id="896" name="Google Shape;896;p67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7" name="Google Shape;897;p67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820;p63">
            <a:extLst>
              <a:ext uri="{FF2B5EF4-FFF2-40B4-BE49-F238E27FC236}">
                <a16:creationId xmlns:a16="http://schemas.microsoft.com/office/drawing/2014/main" id="{CB9A4DB7-FE80-A16B-AC33-57DAB8674CBF}"/>
              </a:ext>
            </a:extLst>
          </p:cNvPr>
          <p:cNvSpPr txBox="1">
            <a:spLocks/>
          </p:cNvSpPr>
          <p:nvPr/>
        </p:nvSpPr>
        <p:spPr>
          <a:xfrm>
            <a:off x="3549016" y="1754507"/>
            <a:ext cx="4617719" cy="175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>
                <a:latin typeface="Josefin Sans" pitchFamily="2" charset="0"/>
              </a:rPr>
              <a:t>The stacked regressor is a bagging method of Ensemble Learning. Some well-performed models will be combined together to generate a better result. This stacked method can also avoid the over-fitting problem since it takes the average predictions of all the effective models</a:t>
            </a:r>
          </a:p>
        </p:txBody>
      </p:sp>
      <p:pic>
        <p:nvPicPr>
          <p:cNvPr id="1026" name="Picture 2" descr="Ensemble Learning: Bagging &amp; Boosting | by Fernando López | Towards Data  Science">
            <a:extLst>
              <a:ext uri="{FF2B5EF4-FFF2-40B4-BE49-F238E27FC236}">
                <a16:creationId xmlns:a16="http://schemas.microsoft.com/office/drawing/2014/main" id="{2240BACC-1D6A-6966-A057-586010FA4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13"/>
          <a:stretch/>
        </p:blipFill>
        <p:spPr bwMode="auto">
          <a:xfrm>
            <a:off x="639340" y="1106079"/>
            <a:ext cx="2637868" cy="323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937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7"/>
          <p:cNvSpPr txBox="1">
            <a:spLocks noGrp="1"/>
          </p:cNvSpPr>
          <p:nvPr>
            <p:ph type="title" idx="5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77" name="Google Shape;877;p67"/>
          <p:cNvSpPr txBox="1">
            <a:spLocks noGrp="1"/>
          </p:cNvSpPr>
          <p:nvPr>
            <p:ph type="title" idx="17"/>
          </p:nvPr>
        </p:nvSpPr>
        <p:spPr>
          <a:xfrm>
            <a:off x="991225" y="359808"/>
            <a:ext cx="7044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Results – Overall Metrics</a:t>
            </a:r>
            <a:endParaRPr dirty="0"/>
          </a:p>
        </p:txBody>
      </p:sp>
      <p:cxnSp>
        <p:nvCxnSpPr>
          <p:cNvPr id="896" name="Google Shape;896;p67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7" name="Google Shape;897;p67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Picture 2" descr="Text, table&#10;&#10;Description automatically generated">
            <a:extLst>
              <a:ext uri="{FF2B5EF4-FFF2-40B4-BE49-F238E27FC236}">
                <a16:creationId xmlns:a16="http://schemas.microsoft.com/office/drawing/2014/main" id="{175DA815-1392-22C7-C93E-573F93B06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48" y="2466591"/>
            <a:ext cx="4033652" cy="1979199"/>
          </a:xfrm>
          <a:prstGeom prst="rect">
            <a:avLst/>
          </a:prstGeom>
        </p:spPr>
      </p:pic>
      <p:pic>
        <p:nvPicPr>
          <p:cNvPr id="5" name="Picture 4" descr="Text, table&#10;&#10;Description automatically generated">
            <a:extLst>
              <a:ext uri="{FF2B5EF4-FFF2-40B4-BE49-F238E27FC236}">
                <a16:creationId xmlns:a16="http://schemas.microsoft.com/office/drawing/2014/main" id="{72DA9DAF-90BA-B4E2-1CF5-B6BC99275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553" y="2466591"/>
            <a:ext cx="3988497" cy="1979198"/>
          </a:xfrm>
          <a:prstGeom prst="rect">
            <a:avLst/>
          </a:prstGeom>
        </p:spPr>
      </p:pic>
      <p:sp>
        <p:nvSpPr>
          <p:cNvPr id="10" name="Google Shape;820;p63">
            <a:extLst>
              <a:ext uri="{FF2B5EF4-FFF2-40B4-BE49-F238E27FC236}">
                <a16:creationId xmlns:a16="http://schemas.microsoft.com/office/drawing/2014/main" id="{79BE54BE-4FB4-058C-356C-132E76625D3F}"/>
              </a:ext>
            </a:extLst>
          </p:cNvPr>
          <p:cNvSpPr txBox="1">
            <a:spLocks/>
          </p:cNvSpPr>
          <p:nvPr/>
        </p:nvSpPr>
        <p:spPr>
          <a:xfrm>
            <a:off x="1674495" y="1206568"/>
            <a:ext cx="5314950" cy="74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are significant overfitting problems in Decision Tree.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Linear regression is the most stable one.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Lasso regression is worse than linear regression even though it includes more punishments.</a:t>
            </a:r>
          </a:p>
        </p:txBody>
      </p:sp>
    </p:spTree>
    <p:extLst>
      <p:ext uri="{BB962C8B-B14F-4D97-AF65-F5344CB8AC3E}">
        <p14:creationId xmlns:p14="http://schemas.microsoft.com/office/powerpoint/2010/main" val="2461718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7"/>
          <p:cNvSpPr txBox="1">
            <a:spLocks noGrp="1"/>
          </p:cNvSpPr>
          <p:nvPr>
            <p:ph type="title" idx="5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77" name="Google Shape;877;p67"/>
          <p:cNvSpPr txBox="1">
            <a:spLocks noGrp="1"/>
          </p:cNvSpPr>
          <p:nvPr>
            <p:ph type="title" idx="17"/>
          </p:nvPr>
        </p:nvSpPr>
        <p:spPr>
          <a:xfrm>
            <a:off x="991225" y="350804"/>
            <a:ext cx="7044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Results – Error Metrics</a:t>
            </a:r>
            <a:endParaRPr dirty="0"/>
          </a:p>
        </p:txBody>
      </p:sp>
      <p:cxnSp>
        <p:nvCxnSpPr>
          <p:cNvPr id="896" name="Google Shape;896;p67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7" name="Google Shape;897;p67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8DF433B-514E-8F40-0C82-0EB8933A6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25" y="2514190"/>
            <a:ext cx="4023112" cy="1919831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D51F7F7-4D80-EE67-F170-61F0AFDBF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1" y="2571750"/>
            <a:ext cx="4023113" cy="1919831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7E633A8-D6BB-49A7-467E-F1CB82674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853723"/>
            <a:ext cx="4023104" cy="1919827"/>
          </a:xfrm>
          <a:prstGeom prst="rect">
            <a:avLst/>
          </a:prstGeom>
        </p:spPr>
      </p:pic>
      <p:sp>
        <p:nvSpPr>
          <p:cNvPr id="12" name="Google Shape;820;p63">
            <a:extLst>
              <a:ext uri="{FF2B5EF4-FFF2-40B4-BE49-F238E27FC236}">
                <a16:creationId xmlns:a16="http://schemas.microsoft.com/office/drawing/2014/main" id="{BCD93EFE-5F42-F275-CF96-0C0498119373}"/>
              </a:ext>
            </a:extLst>
          </p:cNvPr>
          <p:cNvSpPr txBox="1">
            <a:spLocks/>
          </p:cNvSpPr>
          <p:nvPr/>
        </p:nvSpPr>
        <p:spPr>
          <a:xfrm>
            <a:off x="307466" y="1097246"/>
            <a:ext cx="4205984" cy="159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stacked method outperform the other models.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addition, lasso regression, decision tree and KNN have shown poor predicting power, which means they are not quite useful in evaluating house sale prices in the current setting.</a:t>
            </a:r>
          </a:p>
        </p:txBody>
      </p:sp>
    </p:spTree>
    <p:extLst>
      <p:ext uri="{BB962C8B-B14F-4D97-AF65-F5344CB8AC3E}">
        <p14:creationId xmlns:p14="http://schemas.microsoft.com/office/powerpoint/2010/main" val="2192952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>
            <a:spLocks noGrp="1"/>
          </p:cNvSpPr>
          <p:nvPr>
            <p:ph type="title" idx="15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50" name="Google Shape;350;p45"/>
          <p:cNvSpPr txBox="1">
            <a:spLocks noGrp="1"/>
          </p:cNvSpPr>
          <p:nvPr>
            <p:ph type="title"/>
          </p:nvPr>
        </p:nvSpPr>
        <p:spPr>
          <a:xfrm>
            <a:off x="1640256" y="1738964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51" name="Google Shape;351;p45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1121625" y="1673264"/>
            <a:ext cx="576000" cy="593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52" name="Google Shape;352;p45"/>
          <p:cNvSpPr txBox="1">
            <a:spLocks noGrp="1"/>
          </p:cNvSpPr>
          <p:nvPr>
            <p:ph type="subTitle" idx="1"/>
          </p:nvPr>
        </p:nvSpPr>
        <p:spPr>
          <a:xfrm>
            <a:off x="1697700" y="2264648"/>
            <a:ext cx="2712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 &amp; Objective</a:t>
            </a:r>
            <a:endParaRPr dirty="0"/>
          </a:p>
        </p:txBody>
      </p:sp>
      <p:sp>
        <p:nvSpPr>
          <p:cNvPr id="353" name="Google Shape;353;p45"/>
          <p:cNvSpPr txBox="1">
            <a:spLocks noGrp="1"/>
          </p:cNvSpPr>
          <p:nvPr>
            <p:ph type="title" idx="3"/>
          </p:nvPr>
        </p:nvSpPr>
        <p:spPr>
          <a:xfrm>
            <a:off x="1635468" y="3185564"/>
            <a:ext cx="3467937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Exploration &amp; Results</a:t>
            </a:r>
            <a:endParaRPr dirty="0"/>
          </a:p>
        </p:txBody>
      </p:sp>
      <p:sp>
        <p:nvSpPr>
          <p:cNvPr id="354" name="Google Shape;354;p45">
            <a:hlinkClick r:id="rId4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1121600" y="3119864"/>
            <a:ext cx="576000" cy="593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5" name="Google Shape;355;p45"/>
          <p:cNvSpPr txBox="1">
            <a:spLocks noGrp="1"/>
          </p:cNvSpPr>
          <p:nvPr>
            <p:ph type="subTitle" idx="5"/>
          </p:nvPr>
        </p:nvSpPr>
        <p:spPr>
          <a:xfrm>
            <a:off x="1697700" y="3711255"/>
            <a:ext cx="27123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Algorithms</a:t>
            </a:r>
            <a:endParaRPr dirty="0"/>
          </a:p>
        </p:txBody>
      </p:sp>
      <p:sp>
        <p:nvSpPr>
          <p:cNvPr id="356" name="Google Shape;356;p45"/>
          <p:cNvSpPr txBox="1">
            <a:spLocks noGrp="1"/>
          </p:cNvSpPr>
          <p:nvPr>
            <p:ph type="title" idx="6"/>
          </p:nvPr>
        </p:nvSpPr>
        <p:spPr>
          <a:xfrm>
            <a:off x="5662500" y="1738964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</a:t>
            </a:r>
            <a:endParaRPr dirty="0"/>
          </a:p>
        </p:txBody>
      </p:sp>
      <p:sp>
        <p:nvSpPr>
          <p:cNvPr id="357" name="Google Shape;357;p45">
            <a:hlinkClick r:id="rId5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5086400" y="1673264"/>
            <a:ext cx="576000" cy="593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8" name="Google Shape;358;p45"/>
          <p:cNvSpPr txBox="1">
            <a:spLocks noGrp="1"/>
          </p:cNvSpPr>
          <p:nvPr>
            <p:ph type="subTitle" idx="8"/>
          </p:nvPr>
        </p:nvSpPr>
        <p:spPr>
          <a:xfrm>
            <a:off x="5662500" y="2264648"/>
            <a:ext cx="2712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 Study &amp; Correlation Analysis</a:t>
            </a:r>
            <a:endParaRPr dirty="0"/>
          </a:p>
        </p:txBody>
      </p:sp>
      <p:sp>
        <p:nvSpPr>
          <p:cNvPr id="359" name="Google Shape;359;p45"/>
          <p:cNvSpPr txBox="1">
            <a:spLocks noGrp="1"/>
          </p:cNvSpPr>
          <p:nvPr>
            <p:ph type="title" idx="9"/>
          </p:nvPr>
        </p:nvSpPr>
        <p:spPr>
          <a:xfrm>
            <a:off x="5662500" y="3185564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60" name="Google Shape;360;p45">
            <a:hlinkClick r:id="rId6" action="ppaction://hlinksldjump"/>
          </p:cNvPr>
          <p:cNvSpPr txBox="1">
            <a:spLocks noGrp="1"/>
          </p:cNvSpPr>
          <p:nvPr>
            <p:ph type="title" idx="13"/>
          </p:nvPr>
        </p:nvSpPr>
        <p:spPr>
          <a:xfrm>
            <a:off x="5087456" y="3119864"/>
            <a:ext cx="576000" cy="593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61" name="Google Shape;361;p45"/>
          <p:cNvSpPr txBox="1">
            <a:spLocks noGrp="1"/>
          </p:cNvSpPr>
          <p:nvPr>
            <p:ph type="subTitle" idx="14"/>
          </p:nvPr>
        </p:nvSpPr>
        <p:spPr>
          <a:xfrm>
            <a:off x="5662500" y="3711255"/>
            <a:ext cx="27123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Selection &amp; Summary</a:t>
            </a:r>
            <a:endParaRPr dirty="0"/>
          </a:p>
        </p:txBody>
      </p:sp>
      <p:cxnSp>
        <p:nvCxnSpPr>
          <p:cNvPr id="362" name="Google Shape;362;p45"/>
          <p:cNvCxnSpPr/>
          <p:nvPr/>
        </p:nvCxnSpPr>
        <p:spPr>
          <a:xfrm>
            <a:off x="1026763" y="1766770"/>
            <a:ext cx="0" cy="4257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5"/>
          <p:cNvCxnSpPr/>
          <p:nvPr/>
        </p:nvCxnSpPr>
        <p:spPr>
          <a:xfrm>
            <a:off x="1026763" y="3213370"/>
            <a:ext cx="0" cy="4257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45"/>
          <p:cNvCxnSpPr/>
          <p:nvPr/>
        </p:nvCxnSpPr>
        <p:spPr>
          <a:xfrm>
            <a:off x="4991563" y="1766770"/>
            <a:ext cx="0" cy="4257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45"/>
          <p:cNvCxnSpPr/>
          <p:nvPr/>
        </p:nvCxnSpPr>
        <p:spPr>
          <a:xfrm>
            <a:off x="4991563" y="3213370"/>
            <a:ext cx="0" cy="4257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45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" name="Google Shape;367;p45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7"/>
          <p:cNvSpPr txBox="1">
            <a:spLocks noGrp="1"/>
          </p:cNvSpPr>
          <p:nvPr>
            <p:ph type="title" idx="5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77" name="Google Shape;877;p67"/>
          <p:cNvSpPr txBox="1">
            <a:spLocks noGrp="1"/>
          </p:cNvSpPr>
          <p:nvPr>
            <p:ph type="title" idx="17"/>
          </p:nvPr>
        </p:nvSpPr>
        <p:spPr>
          <a:xfrm>
            <a:off x="991225" y="453674"/>
            <a:ext cx="7044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Results – R square</a:t>
            </a:r>
            <a:endParaRPr dirty="0"/>
          </a:p>
        </p:txBody>
      </p:sp>
      <p:cxnSp>
        <p:nvCxnSpPr>
          <p:cNvPr id="896" name="Google Shape;896;p67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7" name="Google Shape;897;p67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C2361E7-781A-85A0-5519-C991EB332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429" y="1391638"/>
            <a:ext cx="5610721" cy="2677439"/>
          </a:xfrm>
          <a:prstGeom prst="rect">
            <a:avLst/>
          </a:prstGeom>
        </p:spPr>
      </p:pic>
      <p:sp>
        <p:nvSpPr>
          <p:cNvPr id="8" name="Google Shape;820;p63">
            <a:extLst>
              <a:ext uri="{FF2B5EF4-FFF2-40B4-BE49-F238E27FC236}">
                <a16:creationId xmlns:a16="http://schemas.microsoft.com/office/drawing/2014/main" id="{A17C30CA-64B5-C715-DEFE-B70BD169BBC8}"/>
              </a:ext>
            </a:extLst>
          </p:cNvPr>
          <p:cNvSpPr txBox="1">
            <a:spLocks/>
          </p:cNvSpPr>
          <p:nvPr/>
        </p:nvSpPr>
        <p:spPr>
          <a:xfrm>
            <a:off x="232774" y="1697321"/>
            <a:ext cx="3223260" cy="1748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terms of R2, the results align with the above error metrics that the stacked regression achieves the highest R square.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0.866 means the stacked regression explains 86.6% variance of the whole data set, which is relatively high. </a:t>
            </a:r>
          </a:p>
        </p:txBody>
      </p:sp>
    </p:spTree>
    <p:extLst>
      <p:ext uri="{BB962C8B-B14F-4D97-AF65-F5344CB8AC3E}">
        <p14:creationId xmlns:p14="http://schemas.microsoft.com/office/powerpoint/2010/main" val="3966664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7"/>
          <p:cNvSpPr txBox="1">
            <a:spLocks noGrp="1"/>
          </p:cNvSpPr>
          <p:nvPr>
            <p:ph type="title" idx="5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77" name="Google Shape;877;p67"/>
          <p:cNvSpPr txBox="1">
            <a:spLocks noGrp="1"/>
          </p:cNvSpPr>
          <p:nvPr>
            <p:ph type="title" idx="17"/>
          </p:nvPr>
        </p:nvSpPr>
        <p:spPr>
          <a:xfrm>
            <a:off x="991225" y="453674"/>
            <a:ext cx="7044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Stacked </a:t>
            </a:r>
            <a:r>
              <a:rPr lang="en" dirty="0"/>
              <a:t>Model Results</a:t>
            </a:r>
            <a:endParaRPr dirty="0"/>
          </a:p>
        </p:txBody>
      </p:sp>
      <p:cxnSp>
        <p:nvCxnSpPr>
          <p:cNvPr id="896" name="Google Shape;896;p67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7" name="Google Shape;897;p67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820;p63">
            <a:extLst>
              <a:ext uri="{FF2B5EF4-FFF2-40B4-BE49-F238E27FC236}">
                <a16:creationId xmlns:a16="http://schemas.microsoft.com/office/drawing/2014/main" id="{A17C30CA-64B5-C715-DEFE-B70BD169BBC8}"/>
              </a:ext>
            </a:extLst>
          </p:cNvPr>
          <p:cNvSpPr txBox="1">
            <a:spLocks/>
          </p:cNvSpPr>
          <p:nvPr/>
        </p:nvSpPr>
        <p:spPr>
          <a:xfrm>
            <a:off x="232774" y="1697321"/>
            <a:ext cx="3223260" cy="1748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stacked model can well distinguish different features of a house and assign weights to them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/>
            <a:r>
              <a:rPr lang="en-US" dirty="0"/>
              <a:t>Little difference between real price and predicted price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36F90E38-23B4-3AE4-41B2-37BAE59CD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755" y="1222976"/>
            <a:ext cx="4209467" cy="312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28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72"/>
          <p:cNvSpPr/>
          <p:nvPr/>
        </p:nvSpPr>
        <p:spPr>
          <a:xfrm>
            <a:off x="1248375" y="915600"/>
            <a:ext cx="2944200" cy="3597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cxnSp>
        <p:nvCxnSpPr>
          <p:cNvPr id="1274" name="Google Shape;1274;p72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5" name="Google Shape;1275;p72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6" name="Google Shape;1276;p72"/>
          <p:cNvSpPr txBox="1">
            <a:spLocks noGrp="1"/>
          </p:cNvSpPr>
          <p:nvPr>
            <p:ph type="title"/>
          </p:nvPr>
        </p:nvSpPr>
        <p:spPr>
          <a:xfrm>
            <a:off x="5292000" y="2212804"/>
            <a:ext cx="31734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277" name="Google Shape;1277;p72"/>
          <p:cNvSpPr txBox="1">
            <a:spLocks noGrp="1"/>
          </p:cNvSpPr>
          <p:nvPr>
            <p:ph type="title" idx="2"/>
          </p:nvPr>
        </p:nvSpPr>
        <p:spPr>
          <a:xfrm>
            <a:off x="5292001" y="1625200"/>
            <a:ext cx="1724100" cy="841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11" name="Google Shape;1438;p79">
            <a:extLst>
              <a:ext uri="{FF2B5EF4-FFF2-40B4-BE49-F238E27FC236}">
                <a16:creationId xmlns:a16="http://schemas.microsoft.com/office/drawing/2014/main" id="{5AB23AD0-A013-EC25-F41C-8B69AF0F136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7071" r="3066"/>
          <a:stretch/>
        </p:blipFill>
        <p:spPr>
          <a:xfrm>
            <a:off x="749218" y="271899"/>
            <a:ext cx="3093483" cy="3881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75"/>
          <p:cNvSpPr/>
          <p:nvPr/>
        </p:nvSpPr>
        <p:spPr>
          <a:xfrm>
            <a:off x="5952075" y="1273450"/>
            <a:ext cx="2173200" cy="2900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sp>
        <p:nvSpPr>
          <p:cNvPr id="1363" name="Google Shape;1363;p75"/>
          <p:cNvSpPr/>
          <p:nvPr/>
        </p:nvSpPr>
        <p:spPr>
          <a:xfrm>
            <a:off x="3485400" y="1273450"/>
            <a:ext cx="2173200" cy="2900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sp>
        <p:nvSpPr>
          <p:cNvPr id="1364" name="Google Shape;1364;p75"/>
          <p:cNvSpPr/>
          <p:nvPr/>
        </p:nvSpPr>
        <p:spPr>
          <a:xfrm>
            <a:off x="1018725" y="1273450"/>
            <a:ext cx="2173200" cy="2900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sp>
        <p:nvSpPr>
          <p:cNvPr id="1365" name="Google Shape;1365;p75"/>
          <p:cNvSpPr txBox="1">
            <a:spLocks noGrp="1"/>
          </p:cNvSpPr>
          <p:nvPr>
            <p:ph type="subTitle" idx="3"/>
          </p:nvPr>
        </p:nvSpPr>
        <p:spPr>
          <a:xfrm>
            <a:off x="5909737" y="1406274"/>
            <a:ext cx="2257875" cy="26742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Measured by error metrics and R-square, the stacked model achieves the most accurate predictions.</a:t>
            </a:r>
            <a:endParaRPr dirty="0"/>
          </a:p>
        </p:txBody>
      </p:sp>
      <p:sp>
        <p:nvSpPr>
          <p:cNvPr id="1366" name="Google Shape;1366;p75"/>
          <p:cNvSpPr txBox="1">
            <a:spLocks noGrp="1"/>
          </p:cNvSpPr>
          <p:nvPr>
            <p:ph type="subTitle" idx="1"/>
          </p:nvPr>
        </p:nvSpPr>
        <p:spPr>
          <a:xfrm>
            <a:off x="976387" y="1406274"/>
            <a:ext cx="2215538" cy="2239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research explores the house price-related data in Ame</a:t>
            </a:r>
            <a:r>
              <a:rPr lang="en-US" altLang="zh-CN" dirty="0"/>
              <a:t>s.</a:t>
            </a:r>
            <a:endParaRPr dirty="0"/>
          </a:p>
        </p:txBody>
      </p:sp>
      <p:sp>
        <p:nvSpPr>
          <p:cNvPr id="1367" name="Google Shape;1367;p75"/>
          <p:cNvSpPr txBox="1">
            <a:spLocks noGrp="1"/>
          </p:cNvSpPr>
          <p:nvPr>
            <p:ph type="subTitle" idx="2"/>
          </p:nvPr>
        </p:nvSpPr>
        <p:spPr>
          <a:xfrm>
            <a:off x="3443062" y="1406275"/>
            <a:ext cx="2215538" cy="15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Mainstream machine learning algorithms have been used on house sale price prediction. </a:t>
            </a:r>
            <a:endParaRPr dirty="0"/>
          </a:p>
        </p:txBody>
      </p:sp>
      <p:sp>
        <p:nvSpPr>
          <p:cNvPr id="1372" name="Google Shape;1372;p75"/>
          <p:cNvSpPr txBox="1">
            <a:spLocks noGrp="1"/>
          </p:cNvSpPr>
          <p:nvPr>
            <p:ph type="title" idx="7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373" name="Google Shape;1373;p75"/>
          <p:cNvSpPr txBox="1">
            <a:spLocks noGrp="1"/>
          </p:cNvSpPr>
          <p:nvPr>
            <p:ph type="title" idx="8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cxnSp>
        <p:nvCxnSpPr>
          <p:cNvPr id="1377" name="Google Shape;1377;p75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8" name="Google Shape;1378;p75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EC8F6C9-6E7A-2B27-234B-CE15ED718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40" y="372063"/>
            <a:ext cx="8571719" cy="39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93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46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46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4" name="Google Shape;374;p46"/>
          <p:cNvSpPr/>
          <p:nvPr/>
        </p:nvSpPr>
        <p:spPr>
          <a:xfrm>
            <a:off x="4873550" y="712350"/>
            <a:ext cx="4320900" cy="3535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sp>
        <p:nvSpPr>
          <p:cNvPr id="376" name="Google Shape;376;p46"/>
          <p:cNvSpPr txBox="1">
            <a:spLocks noGrp="1"/>
          </p:cNvSpPr>
          <p:nvPr>
            <p:ph type="title" idx="2"/>
          </p:nvPr>
        </p:nvSpPr>
        <p:spPr>
          <a:xfrm>
            <a:off x="925751" y="1640525"/>
            <a:ext cx="1724100" cy="841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7" name="Google Shape;377;p46"/>
          <p:cNvSpPr txBox="1">
            <a:spLocks noGrp="1"/>
          </p:cNvSpPr>
          <p:nvPr>
            <p:ph type="title"/>
          </p:nvPr>
        </p:nvSpPr>
        <p:spPr>
          <a:xfrm>
            <a:off x="992774" y="2695579"/>
            <a:ext cx="3173400" cy="660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pic>
        <p:nvPicPr>
          <p:cNvPr id="12" name="Google Shape;1438;p79">
            <a:extLst>
              <a:ext uri="{FF2B5EF4-FFF2-40B4-BE49-F238E27FC236}">
                <a16:creationId xmlns:a16="http://schemas.microsoft.com/office/drawing/2014/main" id="{393B7819-7B51-A8BB-7D25-DD27B77D4A0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7071" r="3066"/>
          <a:stretch/>
        </p:blipFill>
        <p:spPr>
          <a:xfrm>
            <a:off x="5778456" y="803850"/>
            <a:ext cx="3381783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"/>
          <p:cNvSpPr/>
          <p:nvPr/>
        </p:nvSpPr>
        <p:spPr>
          <a:xfrm>
            <a:off x="4461390" y="1467050"/>
            <a:ext cx="4430100" cy="2889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sp>
        <p:nvSpPr>
          <p:cNvPr id="385" name="Google Shape;385;p47"/>
          <p:cNvSpPr txBox="1">
            <a:spLocks noGrp="1"/>
          </p:cNvSpPr>
          <p:nvPr>
            <p:ph type="title" idx="2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6" name="Google Shape;386;p47"/>
          <p:cNvSpPr txBox="1">
            <a:spLocks noGrp="1"/>
          </p:cNvSpPr>
          <p:nvPr>
            <p:ph type="subTitle" idx="1"/>
          </p:nvPr>
        </p:nvSpPr>
        <p:spPr>
          <a:xfrm>
            <a:off x="520675" y="1383029"/>
            <a:ext cx="3487430" cy="2785325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One's most fundamental necessities include a location to call home, along with things like food, water, and a variety of other things.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Housing markets benefit a nation's currency, which is a crucial indicator of the state of the economy as a whole.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87" name="Google Shape;387;p47"/>
          <p:cNvSpPr txBox="1">
            <a:spLocks noGrp="1"/>
          </p:cNvSpPr>
          <p:nvPr>
            <p:ph type="title" idx="3"/>
          </p:nvPr>
        </p:nvSpPr>
        <p:spPr>
          <a:xfrm>
            <a:off x="713225" y="476525"/>
            <a:ext cx="69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&amp; Problem Statement</a:t>
            </a:r>
            <a:endParaRPr dirty="0"/>
          </a:p>
        </p:txBody>
      </p:sp>
      <p:cxnSp>
        <p:nvCxnSpPr>
          <p:cNvPr id="388" name="Google Shape;388;p47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" name="Google Shape;389;p47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50" name="Picture 2" descr="A Singapore home with a three-storey 'loudspeaker' to call everyone to  mealtimes - CNA Luxury">
            <a:extLst>
              <a:ext uri="{FF2B5EF4-FFF2-40B4-BE49-F238E27FC236}">
                <a16:creationId xmlns:a16="http://schemas.microsoft.com/office/drawing/2014/main" id="{BE8E7147-E73D-BBD5-2228-9EE4873FA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225" y="1116283"/>
            <a:ext cx="4430100" cy="305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511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7"/>
          <p:cNvSpPr txBox="1">
            <a:spLocks noGrp="1"/>
          </p:cNvSpPr>
          <p:nvPr>
            <p:ph type="title" idx="2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6" name="Google Shape;386;p47"/>
          <p:cNvSpPr txBox="1">
            <a:spLocks noGrp="1"/>
          </p:cNvSpPr>
          <p:nvPr>
            <p:ph type="subTitle" idx="1"/>
          </p:nvPr>
        </p:nvSpPr>
        <p:spPr>
          <a:xfrm>
            <a:off x="713225" y="1154024"/>
            <a:ext cx="2960768" cy="2972206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With the development of the real estate industry, all countries, societies, and individuals have become more concerned about the price of housing.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2008 financial crisis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2020 Covid-19 pandemic</a:t>
            </a:r>
          </a:p>
        </p:txBody>
      </p:sp>
      <p:sp>
        <p:nvSpPr>
          <p:cNvPr id="387" name="Google Shape;387;p47"/>
          <p:cNvSpPr txBox="1">
            <a:spLocks noGrp="1"/>
          </p:cNvSpPr>
          <p:nvPr>
            <p:ph type="title" idx="3"/>
          </p:nvPr>
        </p:nvSpPr>
        <p:spPr>
          <a:xfrm>
            <a:off x="713225" y="476525"/>
            <a:ext cx="69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&amp; Problem Statement</a:t>
            </a:r>
            <a:endParaRPr dirty="0"/>
          </a:p>
        </p:txBody>
      </p:sp>
      <p:cxnSp>
        <p:nvCxnSpPr>
          <p:cNvPr id="388" name="Google Shape;388;p47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" name="Google Shape;389;p47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42B062B9-FD69-7EA1-250B-A92539F7B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505" y="1205865"/>
            <a:ext cx="4175759" cy="313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7"/>
          <p:cNvSpPr txBox="1">
            <a:spLocks noGrp="1"/>
          </p:cNvSpPr>
          <p:nvPr>
            <p:ph type="title" idx="2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7" name="Google Shape;387;p47"/>
          <p:cNvSpPr txBox="1">
            <a:spLocks noGrp="1"/>
          </p:cNvSpPr>
          <p:nvPr>
            <p:ph type="title" idx="3"/>
          </p:nvPr>
        </p:nvSpPr>
        <p:spPr>
          <a:xfrm>
            <a:off x="713225" y="476525"/>
            <a:ext cx="69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Competitors</a:t>
            </a:r>
            <a:endParaRPr dirty="0"/>
          </a:p>
        </p:txBody>
      </p:sp>
      <p:cxnSp>
        <p:nvCxnSpPr>
          <p:cNvPr id="388" name="Google Shape;388;p47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" name="Google Shape;389;p47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778BFC-8EE0-4CB7-477C-C482CB409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99"/>
          <a:stretch/>
        </p:blipFill>
        <p:spPr>
          <a:xfrm>
            <a:off x="4117670" y="1182635"/>
            <a:ext cx="4526280" cy="3160395"/>
          </a:xfrm>
          <a:prstGeom prst="rect">
            <a:avLst/>
          </a:prstGeom>
        </p:spPr>
      </p:pic>
      <p:sp>
        <p:nvSpPr>
          <p:cNvPr id="386" name="Google Shape;386;p47"/>
          <p:cNvSpPr txBox="1">
            <a:spLocks noGrp="1"/>
          </p:cNvSpPr>
          <p:nvPr>
            <p:ph type="subTitle" idx="1"/>
          </p:nvPr>
        </p:nvSpPr>
        <p:spPr>
          <a:xfrm>
            <a:off x="1006275" y="985931"/>
            <a:ext cx="3186950" cy="305144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Tryolab</a:t>
            </a:r>
            <a:r>
              <a:rPr lang="en-US" dirty="0"/>
              <a:t> is a famous AI pricing company in the current market.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But the disadvantages are the models </a:t>
            </a:r>
            <a:r>
              <a:rPr lang="en-US" dirty="0" err="1"/>
              <a:t>Tryolab</a:t>
            </a:r>
            <a:r>
              <a:rPr lang="en-US" dirty="0"/>
              <a:t> has applied are not available for retail buyers and sellers and the consultation fees are very high.</a:t>
            </a:r>
          </a:p>
        </p:txBody>
      </p:sp>
    </p:spTree>
    <p:extLst>
      <p:ext uri="{BB962C8B-B14F-4D97-AF65-F5344CB8AC3E}">
        <p14:creationId xmlns:p14="http://schemas.microsoft.com/office/powerpoint/2010/main" val="339979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8"/>
          <p:cNvSpPr/>
          <p:nvPr/>
        </p:nvSpPr>
        <p:spPr>
          <a:xfrm>
            <a:off x="5420350" y="712350"/>
            <a:ext cx="2544000" cy="3610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sp>
        <p:nvSpPr>
          <p:cNvPr id="395" name="Google Shape;395;p48"/>
          <p:cNvSpPr txBox="1">
            <a:spLocks noGrp="1"/>
          </p:cNvSpPr>
          <p:nvPr>
            <p:ph type="title"/>
          </p:nvPr>
        </p:nvSpPr>
        <p:spPr>
          <a:xfrm>
            <a:off x="692450" y="913800"/>
            <a:ext cx="3796500" cy="4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6" name="Google Shape;396;p48"/>
          <p:cNvSpPr txBox="1">
            <a:spLocks noGrp="1"/>
          </p:cNvSpPr>
          <p:nvPr>
            <p:ph type="subTitle" idx="1"/>
          </p:nvPr>
        </p:nvSpPr>
        <p:spPr>
          <a:xfrm>
            <a:off x="3154918" y="1652275"/>
            <a:ext cx="4461889" cy="23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house price prediction tool.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 a model that decreases information asymmetries between individuals and real estate agents.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chemeClr val="lt1"/>
                </a:highlight>
              </a:rPr>
              <a:t>Maintain a healthy real estate market in the long run.</a:t>
            </a:r>
            <a:endParaRPr dirty="0">
              <a:highlight>
                <a:schemeClr val="lt1"/>
              </a:highlight>
            </a:endParaRPr>
          </a:p>
        </p:txBody>
      </p:sp>
      <p:cxnSp>
        <p:nvCxnSpPr>
          <p:cNvPr id="397" name="Google Shape;397;p48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8" name="Google Shape;398;p48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0" name="Google Shape;400;p48"/>
          <p:cNvSpPr txBox="1">
            <a:spLocks noGrp="1"/>
          </p:cNvSpPr>
          <p:nvPr>
            <p:ph type="title" idx="3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60"/>
          <p:cNvSpPr txBox="1">
            <a:spLocks noGrp="1"/>
          </p:cNvSpPr>
          <p:nvPr>
            <p:ph type="title"/>
          </p:nvPr>
        </p:nvSpPr>
        <p:spPr>
          <a:xfrm>
            <a:off x="5292001" y="2685700"/>
            <a:ext cx="31734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</a:t>
            </a:r>
            <a:endParaRPr dirty="0"/>
          </a:p>
        </p:txBody>
      </p:sp>
      <p:sp>
        <p:nvSpPr>
          <p:cNvPr id="777" name="Google Shape;777;p60"/>
          <p:cNvSpPr txBox="1">
            <a:spLocks noGrp="1"/>
          </p:cNvSpPr>
          <p:nvPr>
            <p:ph type="title" idx="2"/>
          </p:nvPr>
        </p:nvSpPr>
        <p:spPr>
          <a:xfrm>
            <a:off x="5292001" y="1625200"/>
            <a:ext cx="1724100" cy="841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78" name="Google Shape;778;p60"/>
          <p:cNvSpPr/>
          <p:nvPr/>
        </p:nvSpPr>
        <p:spPr>
          <a:xfrm>
            <a:off x="-75425" y="1582600"/>
            <a:ext cx="4267800" cy="2764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pic>
        <p:nvPicPr>
          <p:cNvPr id="779" name="Google Shape;779;p60"/>
          <p:cNvPicPr preferRelativeResize="0"/>
          <p:nvPr/>
        </p:nvPicPr>
        <p:blipFill rotWithShape="1">
          <a:blip r:embed="rId3">
            <a:alphaModFix/>
          </a:blip>
          <a:srcRect l="7505" r="3351"/>
          <a:stretch/>
        </p:blipFill>
        <p:spPr>
          <a:xfrm>
            <a:off x="0" y="1026500"/>
            <a:ext cx="3777700" cy="30272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60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1" name="Google Shape;781;p60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3" name="Google Shape;783;p60"/>
          <p:cNvCxnSpPr/>
          <p:nvPr/>
        </p:nvCxnSpPr>
        <p:spPr>
          <a:xfrm>
            <a:off x="5039175" y="1625200"/>
            <a:ext cx="0" cy="29613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61"/>
          <p:cNvSpPr txBox="1">
            <a:spLocks noGrp="1"/>
          </p:cNvSpPr>
          <p:nvPr>
            <p:ph type="title" idx="2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792" name="Google Shape;792;p61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3" name="Google Shape;793;p61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4" name="Google Shape;794;p61"/>
          <p:cNvSpPr txBox="1">
            <a:spLocks noGrp="1"/>
          </p:cNvSpPr>
          <p:nvPr>
            <p:ph type="title" idx="3"/>
          </p:nvPr>
        </p:nvSpPr>
        <p:spPr>
          <a:xfrm>
            <a:off x="713225" y="218008"/>
            <a:ext cx="69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 Summary</a:t>
            </a:r>
            <a:endParaRPr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2F42579-9135-8DCC-33F6-68395A17F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59" y="790708"/>
            <a:ext cx="3564579" cy="3716845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E5A058B7-AC27-3F6E-89CC-54F1007C9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487" y="790708"/>
            <a:ext cx="3564580" cy="3716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cari Company Profil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D9D9D9"/>
      </a:lt2>
      <a:accent1>
        <a:srgbClr val="FD0000"/>
      </a:accent1>
      <a:accent2>
        <a:srgbClr val="F5F5F5"/>
      </a:accent2>
      <a:accent3>
        <a:srgbClr val="BBBBBB"/>
      </a:accent3>
      <a:accent4>
        <a:srgbClr val="000000"/>
      </a:accent4>
      <a:accent5>
        <a:srgbClr val="FD0000"/>
      </a:accent5>
      <a:accent6>
        <a:srgbClr val="FF8D8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801</Words>
  <Application>Microsoft Office PowerPoint</Application>
  <PresentationFormat>全屏显示(16:9)</PresentationFormat>
  <Paragraphs>122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Josefin Sans ExtraLight</vt:lpstr>
      <vt:lpstr>Open Sans</vt:lpstr>
      <vt:lpstr>Arial</vt:lpstr>
      <vt:lpstr>Roboto Condensed Light</vt:lpstr>
      <vt:lpstr>Josefin Sans Light</vt:lpstr>
      <vt:lpstr>Josefin Sans Medium</vt:lpstr>
      <vt:lpstr>Josefin Sans SemiBold</vt:lpstr>
      <vt:lpstr>Josefin Sans</vt:lpstr>
      <vt:lpstr>Macari Company Profile by Slidesgo</vt:lpstr>
      <vt:lpstr>House Price Prediction in Ames</vt:lpstr>
      <vt:lpstr>Table of Contents</vt:lpstr>
      <vt:lpstr>01</vt:lpstr>
      <vt:lpstr>01</vt:lpstr>
      <vt:lpstr>01</vt:lpstr>
      <vt:lpstr>01</vt:lpstr>
      <vt:lpstr>Objective</vt:lpstr>
      <vt:lpstr>Data Exploration</vt:lpstr>
      <vt:lpstr>02</vt:lpstr>
      <vt:lpstr>Correlation Analysis</vt:lpstr>
      <vt:lpstr>02</vt:lpstr>
      <vt:lpstr>02</vt:lpstr>
      <vt:lpstr>Model Exploration &amp; Results </vt:lpstr>
      <vt:lpstr>03</vt:lpstr>
      <vt:lpstr>03</vt:lpstr>
      <vt:lpstr>03</vt:lpstr>
      <vt:lpstr>03</vt:lpstr>
      <vt:lpstr>03</vt:lpstr>
      <vt:lpstr>03</vt:lpstr>
      <vt:lpstr>03</vt:lpstr>
      <vt:lpstr>03</vt:lpstr>
      <vt:lpstr>Conclusion</vt:lpstr>
      <vt:lpstr>04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Macari Company Profile </dc:title>
  <cp:lastModifiedBy>Guan Zhiguang</cp:lastModifiedBy>
  <cp:revision>10</cp:revision>
  <dcterms:modified xsi:type="dcterms:W3CDTF">2022-08-15T19:03:29Z</dcterms:modified>
</cp:coreProperties>
</file>