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60" r:id="rId4"/>
    <p:sldId id="261" r:id="rId5"/>
    <p:sldId id="296" r:id="rId6"/>
    <p:sldId id="297" r:id="rId7"/>
    <p:sldId id="298" r:id="rId8"/>
    <p:sldId id="299" r:id="rId9"/>
    <p:sldId id="301" r:id="rId10"/>
    <p:sldId id="300" r:id="rId11"/>
    <p:sldId id="302" r:id="rId12"/>
    <p:sldId id="303" r:id="rId13"/>
    <p:sldId id="304" r:id="rId14"/>
    <p:sldId id="305" r:id="rId15"/>
    <p:sldId id="306" r:id="rId16"/>
    <p:sldId id="266" r:id="rId17"/>
    <p:sldId id="258" r:id="rId18"/>
    <p:sldId id="259" r:id="rId19"/>
    <p:sldId id="263" r:id="rId20"/>
    <p:sldId id="264" r:id="rId21"/>
    <p:sldId id="265" r:id="rId22"/>
    <p:sldId id="262" r:id="rId23"/>
    <p:sldId id="267" r:id="rId24"/>
    <p:sldId id="268" r:id="rId25"/>
    <p:sldId id="269" r:id="rId26"/>
    <p:sldId id="270" r:id="rId27"/>
    <p:sldId id="271" r:id="rId28"/>
    <p:sldId id="272" r:id="rId29"/>
    <p:sldId id="273" r:id="rId30"/>
    <p:sldId id="294" r:id="rId31"/>
    <p:sldId id="295" r:id="rId32"/>
    <p:sldId id="307" r:id="rId33"/>
    <p:sldId id="274" r:id="rId34"/>
    <p:sldId id="275" r:id="rId35"/>
    <p:sldId id="276" r:id="rId36"/>
    <p:sldId id="277" r:id="rId37"/>
    <p:sldId id="278" r:id="rId38"/>
    <p:sldId id="279" r:id="rId39"/>
    <p:sldId id="280" r:id="rId40"/>
    <p:sldId id="281" r:id="rId41"/>
    <p:sldId id="282" r:id="rId42"/>
    <p:sldId id="283" r:id="rId43"/>
    <p:sldId id="284" r:id="rId44"/>
    <p:sldId id="285" r:id="rId45"/>
    <p:sldId id="286" r:id="rId46"/>
    <p:sldId id="287" r:id="rId47"/>
    <p:sldId id="288" r:id="rId48"/>
    <p:sldId id="290" r:id="rId49"/>
    <p:sldId id="289" r:id="rId50"/>
    <p:sldId id="291" r:id="rId51"/>
    <p:sldId id="292" r:id="rId52"/>
    <p:sldId id="293"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699" autoAdjust="0"/>
  </p:normalViewPr>
  <p:slideViewPr>
    <p:cSldViewPr snapToGrid="0">
      <p:cViewPr varScale="1">
        <p:scale>
          <a:sx n="75" d="100"/>
          <a:sy n="75" d="100"/>
        </p:scale>
        <p:origin x="12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0E384-19C5-49A0-84D1-9A10C43AEF78}"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D28DC2-5057-445C-8872-C1533802A2F5}" type="slidenum">
              <a:rPr lang="zh-CN" altLang="en-US" smtClean="0"/>
              <a:t>‹#›</a:t>
            </a:fld>
            <a:endParaRPr lang="zh-CN" altLang="en-US"/>
          </a:p>
        </p:txBody>
      </p:sp>
    </p:spTree>
    <p:extLst>
      <p:ext uri="{BB962C8B-B14F-4D97-AF65-F5344CB8AC3E}">
        <p14:creationId xmlns:p14="http://schemas.microsoft.com/office/powerpoint/2010/main" val="4192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原语操作前后都需要保证内存所满足的不变式成立</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10</a:t>
            </a:fld>
            <a:endParaRPr lang="zh-CN" altLang="en-US"/>
          </a:p>
        </p:txBody>
      </p:sp>
    </p:spTree>
    <p:extLst>
      <p:ext uri="{BB962C8B-B14F-4D97-AF65-F5344CB8AC3E}">
        <p14:creationId xmlns:p14="http://schemas.microsoft.com/office/powerpoint/2010/main" val="612359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图中显示了当只有一个任务和单级中断时的逻辑内存模型。</a:t>
            </a: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由于中断处理程序可以抢占任务，我们让处理程序首先保留所需的内存（表示为块</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）。如果中断被启用，</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必须保持公开可用。然后任务只能访问剩下的部分（块</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）。我们用灰框来表示任务的局部资源。任务禁用中断（</a:t>
            </a:r>
            <a:r>
              <a:rPr lang="en-US" altLang="zh-CN" b="0" i="0" dirty="0">
                <a:solidFill>
                  <a:srgbClr val="000000"/>
                </a:solidFill>
                <a:effectLst/>
                <a:latin typeface="微软雅黑" panose="020B0503020204020204" pitchFamily="34" charset="-122"/>
                <a:ea typeface="微软雅黑" panose="020B0503020204020204" pitchFamily="34" charset="-122"/>
              </a:rPr>
              <a:t>cli</a:t>
            </a:r>
            <a:r>
              <a:rPr lang="zh-CN" altLang="en-US" b="0" i="0" dirty="0">
                <a:solidFill>
                  <a:srgbClr val="000000"/>
                </a:solidFill>
                <a:effectLst/>
                <a:latin typeface="微软雅黑" panose="020B0503020204020204" pitchFamily="34" charset="-122"/>
                <a:ea typeface="微软雅黑" panose="020B0503020204020204" pitchFamily="34" charset="-122"/>
              </a:rPr>
              <a:t>）实际上是将</a:t>
            </a:r>
            <a:r>
              <a:rPr lang="en-US" altLang="zh-CN" b="0" i="0" dirty="0">
                <a:solidFill>
                  <a:srgbClr val="000000"/>
                </a:solidFill>
                <a:effectLst/>
                <a:latin typeface="微软雅黑" panose="020B0503020204020204" pitchFamily="34" charset="-122"/>
                <a:ea typeface="微软雅黑" panose="020B0503020204020204" pitchFamily="34" charset="-122"/>
              </a:rPr>
              <a:t>B</a:t>
            </a:r>
            <a:r>
              <a:rPr lang="zh-CN" altLang="en-US" b="0" i="0" dirty="0">
                <a:solidFill>
                  <a:srgbClr val="000000"/>
                </a:solidFill>
                <a:effectLst/>
                <a:latin typeface="微软雅黑" panose="020B0503020204020204" pitchFamily="34" charset="-122"/>
                <a:ea typeface="微软雅黑" panose="020B0503020204020204" pitchFamily="34" charset="-122"/>
              </a:rPr>
              <a:t>的所有权从</a:t>
            </a:r>
            <a:r>
              <a:rPr lang="en-US" altLang="zh-CN" b="0" i="0" dirty="0">
                <a:solidFill>
                  <a:srgbClr val="000000"/>
                </a:solidFill>
                <a:effectLst/>
                <a:latin typeface="微软雅黑" panose="020B0503020204020204" pitchFamily="34" charset="-122"/>
                <a:ea typeface="微软雅黑" panose="020B0503020204020204" pitchFamily="34" charset="-122"/>
              </a:rPr>
              <a:t>public</a:t>
            </a:r>
            <a:r>
              <a:rPr lang="zh-CN" altLang="en-US" b="0" i="0" dirty="0">
                <a:solidFill>
                  <a:srgbClr val="000000"/>
                </a:solidFill>
                <a:effectLst/>
                <a:latin typeface="微软雅黑" panose="020B0503020204020204" pitchFamily="34" charset="-122"/>
                <a:ea typeface="微软雅黑" panose="020B0503020204020204" pitchFamily="34" charset="-122"/>
              </a:rPr>
              <a:t>转移到</a:t>
            </a:r>
            <a:r>
              <a:rPr lang="en-US" altLang="zh-CN" b="0" i="0" dirty="0">
                <a:solidFill>
                  <a:srgbClr val="000000"/>
                </a:solidFill>
                <a:effectLst/>
                <a:latin typeface="微软雅黑" panose="020B0503020204020204" pitchFamily="34" charset="-122"/>
                <a:ea typeface="微软雅黑" panose="020B0503020204020204" pitchFamily="34" charset="-122"/>
              </a:rPr>
              <a:t>task-local</a:t>
            </a:r>
            <a:r>
              <a:rPr lang="zh-CN" altLang="en-US" b="0" i="0" dirty="0">
                <a:solidFill>
                  <a:srgbClr val="000000"/>
                </a:solidFill>
                <a:effectLst/>
                <a:latin typeface="微软雅黑" panose="020B0503020204020204" pitchFamily="34" charset="-122"/>
                <a:ea typeface="微软雅黑" panose="020B0503020204020204" pitchFamily="34" charset="-122"/>
              </a:rPr>
              <a:t>。相应地，</a:t>
            </a:r>
            <a:r>
              <a:rPr lang="en-US" altLang="zh-CN" b="0" i="0" dirty="0" err="1">
                <a:solidFill>
                  <a:srgbClr val="000000"/>
                </a:solidFill>
                <a:effectLst/>
                <a:latin typeface="微软雅黑" panose="020B0503020204020204" pitchFamily="34" charset="-122"/>
                <a:ea typeface="微软雅黑" panose="020B0503020204020204" pitchFamily="34" charset="-122"/>
              </a:rPr>
              <a:t>sti</a:t>
            </a:r>
            <a:r>
              <a:rPr lang="zh-CN" altLang="en-US" b="0" i="0" dirty="0">
                <a:solidFill>
                  <a:srgbClr val="000000"/>
                </a:solidFill>
                <a:effectLst/>
                <a:latin typeface="微软雅黑" panose="020B0503020204020204" pitchFamily="34" charset="-122"/>
                <a:ea typeface="微软雅黑" panose="020B0503020204020204" pitchFamily="34" charset="-122"/>
              </a:rPr>
              <a:t>将块从</a:t>
            </a:r>
            <a:r>
              <a:rPr lang="en-US" altLang="zh-CN" b="0" i="0" dirty="0">
                <a:solidFill>
                  <a:srgbClr val="000000"/>
                </a:solidFill>
                <a:effectLst/>
                <a:latin typeface="微软雅黑" panose="020B0503020204020204" pitchFamily="34" charset="-122"/>
                <a:ea typeface="微软雅黑" panose="020B0503020204020204" pitchFamily="34" charset="-122"/>
              </a:rPr>
              <a:t>task-local</a:t>
            </a:r>
            <a:r>
              <a:rPr lang="zh-CN" altLang="en-US" b="0" i="0" dirty="0">
                <a:solidFill>
                  <a:srgbClr val="000000"/>
                </a:solidFill>
                <a:effectLst/>
                <a:latin typeface="微软雅黑" panose="020B0503020204020204" pitchFamily="34" charset="-122"/>
                <a:ea typeface="微软雅黑" panose="020B0503020204020204" pitchFamily="34" charset="-122"/>
              </a:rPr>
              <a:t>转换为</a:t>
            </a:r>
            <a:r>
              <a:rPr lang="en-US" altLang="zh-CN" b="0" i="0" dirty="0">
                <a:solidFill>
                  <a:srgbClr val="000000"/>
                </a:solidFill>
                <a:effectLst/>
                <a:latin typeface="微软雅黑" panose="020B0503020204020204" pitchFamily="34" charset="-122"/>
                <a:ea typeface="微软雅黑" panose="020B0503020204020204" pitchFamily="34" charset="-122"/>
              </a:rPr>
              <a:t>public</a:t>
            </a:r>
            <a:r>
              <a:rPr lang="zh-CN" altLang="en-US" b="0" i="0" dirty="0">
                <a:solidFill>
                  <a:srgbClr val="000000"/>
                </a:solidFill>
                <a:effectLst/>
                <a:latin typeface="微软雅黑" panose="020B0503020204020204" pitchFamily="34" charset="-122"/>
                <a:ea typeface="微软雅黑" panose="020B0503020204020204" pitchFamily="34" charset="-122"/>
              </a:rPr>
              <a:t>，因此任务不能再访问它。</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47</a:t>
            </a:fld>
            <a:endParaRPr lang="zh-CN" altLang="en-US"/>
          </a:p>
        </p:txBody>
      </p:sp>
    </p:spTree>
    <p:extLst>
      <p:ext uri="{BB962C8B-B14F-4D97-AF65-F5344CB8AC3E}">
        <p14:creationId xmlns:p14="http://schemas.microsoft.com/office/powerpoint/2010/main" val="479384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BD1A-A1F6-ED2E-91E0-D7A68612C14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15D7E5-9F56-48A6-5ABF-37C00F69B5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302EB3-AFD4-B7F3-85BB-F008CC81F89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BF977F9-6EF9-91BF-FED8-99AC7EF8FB28}"/>
              </a:ext>
            </a:extLst>
          </p:cNvPr>
          <p:cNvSpPr>
            <a:spLocks noGrp="1"/>
          </p:cNvSpPr>
          <p:nvPr>
            <p:ph type="sldNum" sz="quarter" idx="5"/>
          </p:nvPr>
        </p:nvSpPr>
        <p:spPr/>
        <p:txBody>
          <a:bodyPr/>
          <a:lstStyle/>
          <a:p>
            <a:fld id="{13D28DC2-5057-445C-8872-C1533802A2F5}" type="slidenum">
              <a:rPr lang="zh-CN" altLang="en-US" smtClean="0"/>
              <a:t>48</a:t>
            </a:fld>
            <a:endParaRPr lang="zh-CN" altLang="en-US"/>
          </a:p>
        </p:txBody>
      </p:sp>
    </p:spTree>
    <p:extLst>
      <p:ext uri="{BB962C8B-B14F-4D97-AF65-F5344CB8AC3E}">
        <p14:creationId xmlns:p14="http://schemas.microsoft.com/office/powerpoint/2010/main" val="30787274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首先为底层代码中的内部函数</a:t>
            </a:r>
            <a:r>
              <a:rPr lang="en-US" altLang="zh-CN" b="0" i="0" dirty="0" err="1">
                <a:solidFill>
                  <a:srgbClr val="000000"/>
                </a:solidFill>
                <a:effectLst/>
                <a:latin typeface="微软雅黑" panose="020B0503020204020204" pitchFamily="34" charset="-122"/>
                <a:ea typeface="微软雅黑" panose="020B0503020204020204" pitchFamily="34" charset="-122"/>
              </a:rPr>
              <a:t>ηi</a:t>
            </a:r>
            <a:r>
              <a:rPr lang="zh-CN" altLang="en-US" b="0" i="0" dirty="0">
                <a:solidFill>
                  <a:srgbClr val="000000"/>
                </a:solidFill>
                <a:effectLst/>
                <a:latin typeface="微软雅黑" panose="020B0503020204020204" pitchFamily="34" charset="-122"/>
                <a:ea typeface="微软雅黑" panose="020B0503020204020204" pitchFamily="34" charset="-122"/>
              </a:rPr>
              <a:t>提供一个规范</a:t>
            </a:r>
            <a:r>
              <a:rPr lang="en-US" altLang="zh-CN" b="0" i="0" dirty="0">
                <a:solidFill>
                  <a:srgbClr val="000000"/>
                </a:solidFill>
                <a:effectLst/>
                <a:latin typeface="微软雅黑" panose="020B0503020204020204" pitchFamily="34" charset="-122"/>
                <a:ea typeface="微软雅黑" panose="020B0503020204020204" pitchFamily="34" charset="-122"/>
              </a:rPr>
              <a:t>Γ</a:t>
            </a:r>
            <a:r>
              <a:rPr lang="zh-CN" altLang="en-US" b="0" i="0" dirty="0">
                <a:solidFill>
                  <a:srgbClr val="000000"/>
                </a:solidFill>
                <a:effectLst/>
                <a:latin typeface="微软雅黑" panose="020B0503020204020204" pitchFamily="34" charset="-122"/>
                <a:ea typeface="微软雅黑" panose="020B0503020204020204" pitchFamily="34" charset="-122"/>
              </a:rPr>
              <a:t>，并为内核状态提供一系列不变量</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。然后证明了底层内核中的内部函数、</a:t>
            </a:r>
            <a:r>
              <a:rPr lang="en-US" altLang="zh-CN" b="0" i="0" dirty="0">
                <a:solidFill>
                  <a:srgbClr val="000000"/>
                </a:solidFill>
                <a:effectLst/>
                <a:latin typeface="微软雅黑" panose="020B0503020204020204" pitchFamily="34" charset="-122"/>
                <a:ea typeface="微软雅黑" panose="020B0503020204020204" pitchFamily="34" charset="-122"/>
              </a:rPr>
              <a:t>API</a:t>
            </a:r>
            <a:r>
              <a:rPr lang="zh-CN" altLang="en-US" b="0" i="0" dirty="0">
                <a:solidFill>
                  <a:srgbClr val="000000"/>
                </a:solidFill>
                <a:effectLst/>
                <a:latin typeface="微软雅黑" panose="020B0503020204020204" pitchFamily="34" charset="-122"/>
                <a:ea typeface="微软雅黑" panose="020B0503020204020204" pitchFamily="34" charset="-122"/>
              </a:rPr>
              <a:t>实现和中断处理程序分别满足它们的规范（</a:t>
            </a:r>
            <a:r>
              <a:rPr lang="en-US" altLang="zh-CN" b="0" i="0" dirty="0" err="1">
                <a:solidFill>
                  <a:srgbClr val="000000"/>
                </a:solidFill>
                <a:effectLst/>
                <a:latin typeface="微软雅黑" panose="020B0503020204020204" pitchFamily="34" charset="-122"/>
                <a:ea typeface="微软雅黑" panose="020B0503020204020204" pitchFamily="34" charset="-122"/>
              </a:rPr>
              <a:t>TopRule</a:t>
            </a:r>
            <a:r>
              <a:rPr lang="zh-CN" altLang="en-US" b="0" i="0" dirty="0">
                <a:solidFill>
                  <a:srgbClr val="000000"/>
                </a:solidFill>
                <a:effectLst/>
                <a:latin typeface="微软雅黑" panose="020B0503020204020204" pitchFamily="34" charset="-122"/>
                <a:ea typeface="微软雅黑" panose="020B0503020204020204" pitchFamily="34" charset="-122"/>
              </a:rPr>
              <a:t>规则第一行中的最后三个前提）。每个分量的证明都带有抽象调度器规范</a:t>
            </a:r>
            <a:r>
              <a:rPr lang="en-US" altLang="zh-CN" b="0" i="0" dirty="0">
                <a:solidFill>
                  <a:srgbClr val="000000"/>
                </a:solidFill>
                <a:effectLst/>
                <a:latin typeface="微软雅黑" panose="020B0503020204020204" pitchFamily="34" charset="-122"/>
                <a:ea typeface="微软雅黑" panose="020B0503020204020204" pitchFamily="34" charset="-122"/>
              </a:rPr>
              <a:t>χ</a:t>
            </a:r>
            <a:r>
              <a:rPr lang="zh-CN" altLang="en-US" b="0" i="0" dirty="0">
                <a:solidFill>
                  <a:srgbClr val="000000"/>
                </a:solidFill>
                <a:effectLst/>
                <a:latin typeface="微软雅黑" panose="020B0503020204020204" pitchFamily="34" charset="-122"/>
                <a:ea typeface="微软雅黑" panose="020B0503020204020204" pitchFamily="34" charset="-122"/>
              </a:rPr>
              <a:t>和不变量</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。该规则还要求</a:t>
            </a:r>
            <a:r>
              <a:rPr lang="en-US" altLang="zh-CN" b="0" i="0" dirty="0">
                <a:solidFill>
                  <a:srgbClr val="000000"/>
                </a:solidFill>
                <a:effectLst/>
                <a:latin typeface="微软雅黑" panose="020B0503020204020204" pitchFamily="34" charset="-122"/>
                <a:ea typeface="微软雅黑" panose="020B0503020204020204" pitchFamily="34" charset="-122"/>
              </a:rPr>
              <a:t>ψ</a:t>
            </a:r>
            <a:r>
              <a:rPr lang="zh-CN" altLang="en-US" b="0" i="0" dirty="0">
                <a:solidFill>
                  <a:srgbClr val="000000"/>
                </a:solidFill>
                <a:effectLst/>
                <a:latin typeface="微软雅黑" panose="020B0503020204020204" pitchFamily="34" charset="-122"/>
                <a:ea typeface="微软雅黑" panose="020B0503020204020204" pitchFamily="34" charset="-122"/>
              </a:rPr>
              <a:t>确保初始状态满足不变量</a:t>
            </a:r>
            <a:r>
              <a:rPr lang="en-US" altLang="zh-CN" b="0" i="0" dirty="0">
                <a:solidFill>
                  <a:srgbClr val="000000"/>
                </a:solidFill>
                <a:effectLst/>
                <a:latin typeface="微软雅黑" panose="020B0503020204020204" pitchFamily="34" charset="-122"/>
                <a:ea typeface="微软雅黑" panose="020B0503020204020204" pitchFamily="34" charset="-122"/>
              </a:rPr>
              <a:t>I[0</a:t>
            </a:r>
            <a:r>
              <a:rPr lang="zh-CN" altLang="en-US" b="0" i="0" dirty="0">
                <a:solidFill>
                  <a:srgbClr val="000000"/>
                </a:solidFill>
                <a:effectLst/>
                <a:latin typeface="微软雅黑" panose="020B0503020204020204" pitchFamily="34" charset="-122"/>
                <a:ea typeface="微软雅黑" panose="020B0503020204020204" pitchFamily="34" charset="-122"/>
              </a:rPr>
              <a:t>， </a:t>
            </a:r>
            <a:r>
              <a:rPr lang="en-US" altLang="zh-CN" b="0" i="0" dirty="0">
                <a:solidFill>
                  <a:srgbClr val="000000"/>
                </a:solidFill>
                <a:effectLst/>
                <a:latin typeface="微软雅黑" panose="020B0503020204020204" pitchFamily="34" charset="-122"/>
                <a:ea typeface="微软雅黑" panose="020B0503020204020204" pitchFamily="34" charset="-122"/>
              </a:rPr>
              <a:t>N]</a:t>
            </a:r>
            <a:r>
              <a:rPr lang="zh-CN" altLang="en-US" b="0" i="0" dirty="0">
                <a:solidFill>
                  <a:srgbClr val="000000"/>
                </a:solidFill>
                <a:effectLst/>
                <a:latin typeface="微软雅黑" panose="020B0503020204020204" pitchFamily="34" charset="-122"/>
                <a:ea typeface="微软雅黑" panose="020B0503020204020204" pitchFamily="34" charset="-122"/>
              </a:rPr>
              <a:t>，中断相关状态被正确初始化，初始局部变量环境为空。</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49</a:t>
            </a:fld>
            <a:endParaRPr lang="zh-CN" altLang="en-US"/>
          </a:p>
        </p:txBody>
      </p:sp>
    </p:spTree>
    <p:extLst>
      <p:ext uri="{BB962C8B-B14F-4D97-AF65-F5344CB8AC3E}">
        <p14:creationId xmlns:p14="http://schemas.microsoft.com/office/powerpoint/2010/main" val="36680172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use R,G |-{(</a:t>
            </a:r>
            <a:r>
              <a:rPr lang="en-US" altLang="zh-CN" dirty="0" err="1"/>
              <a:t>p,r</a:t>
            </a:r>
            <a:r>
              <a:rPr lang="en-US" altLang="zh-CN" dirty="0"/>
              <a:t>)}C{(</a:t>
            </a:r>
            <a:r>
              <a:rPr lang="en-US" altLang="zh-CN" dirty="0" err="1"/>
              <a:t>q,r</a:t>
            </a:r>
            <a:r>
              <a:rPr lang="zh-CN" altLang="en-US" dirty="0"/>
              <a:t>‘</a:t>
            </a:r>
            <a:r>
              <a:rPr lang="en-US" altLang="zh-CN" dirty="0"/>
              <a:t>)} to represent the old judgment C sat ((</a:t>
            </a:r>
            <a:r>
              <a:rPr lang="en-US" altLang="zh-CN" dirty="0" err="1"/>
              <a:t>p,r</a:t>
            </a:r>
            <a:r>
              <a:rPr lang="en-US" altLang="zh-CN" dirty="0"/>
              <a:t>),R,G,(</a:t>
            </a:r>
            <a:r>
              <a:rPr lang="en-US" altLang="zh-CN" dirty="0" err="1"/>
              <a:t>q,r</a:t>
            </a:r>
            <a:r>
              <a:rPr lang="zh-CN" altLang="en-US" dirty="0"/>
              <a:t>‘</a:t>
            </a:r>
            <a:r>
              <a:rPr lang="en-US" altLang="zh-CN" dirty="0"/>
              <a:t>)) </a:t>
            </a:r>
          </a:p>
          <a:p>
            <a:r>
              <a:rPr lang="zh-CN" altLang="en-US" b="0" i="0" dirty="0">
                <a:solidFill>
                  <a:srgbClr val="000000"/>
                </a:solidFill>
                <a:effectLst/>
                <a:latin typeface="微软雅黑" panose="020B0503020204020204" pitchFamily="34" charset="-122"/>
                <a:ea typeface="微软雅黑" panose="020B0503020204020204" pitchFamily="34" charset="-122"/>
              </a:rPr>
              <a:t>框架规则说：我们可以用局部规范</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p,r</a:t>
            </a:r>
            <a:r>
              <a:rPr lang="en-US" altLang="zh-CN" b="0" i="0" dirty="0">
                <a:solidFill>
                  <a:srgbClr val="000000"/>
                </a:solidFill>
                <a:effectLst/>
                <a:latin typeface="微软雅黑" panose="020B0503020204020204" pitchFamily="34" charset="-122"/>
                <a:ea typeface="微软雅黑" panose="020B0503020204020204" pitchFamily="34" charset="-122"/>
              </a:rPr>
              <a:t>), R</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err="1">
                <a:solidFill>
                  <a:srgbClr val="000000"/>
                </a:solidFill>
                <a:effectLst/>
                <a:latin typeface="微软雅黑" panose="020B0503020204020204" pitchFamily="34" charset="-122"/>
                <a:ea typeface="微软雅黑" panose="020B0503020204020204" pitchFamily="34" charset="-122"/>
              </a:rPr>
              <a:t>q,r</a:t>
            </a:r>
            <a:r>
              <a:rPr lang="zh-CN" altLang="en-US" b="0" i="0" dirty="0">
                <a:solidFill>
                  <a:srgbClr val="000000"/>
                </a:solidFill>
                <a:effectLst/>
                <a:latin typeface="微软雅黑" panose="020B0503020204020204" pitchFamily="34" charset="-122"/>
                <a:ea typeface="微软雅黑" panose="020B0503020204020204" pitchFamily="34" charset="-122"/>
              </a:rPr>
              <a:t>‘））来验证</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在不同的上下文中使用</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指定的额外共享资源执行时，可以得到</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满足“更大”的规范，而无需重新进行证明。</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RG</a:t>
            </a:r>
            <a:r>
              <a:rPr lang="zh-CN" altLang="en-US" b="0" i="0" dirty="0">
                <a:solidFill>
                  <a:srgbClr val="000000"/>
                </a:solidFill>
                <a:effectLst/>
                <a:latin typeface="微软雅黑" panose="020B0503020204020204" pitchFamily="34" charset="-122"/>
                <a:ea typeface="微软雅黑" panose="020B0503020204020204" pitchFamily="34" charset="-122"/>
              </a:rPr>
              <a:t>中稳定性检查引起的组合性问题在这里不再是一个问题，因为我们可以证明（在某些约束下）如果</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相对于</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是稳定的，</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相对于</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‘是稳定的，则</a:t>
            </a:r>
            <a:r>
              <a:rPr lang="en-US" altLang="zh-CN" b="0" i="0" dirty="0" err="1">
                <a:solidFill>
                  <a:srgbClr val="000000"/>
                </a:solidFill>
                <a:effectLst/>
                <a:latin typeface="微软雅黑" panose="020B0503020204020204" pitchFamily="34" charset="-122"/>
                <a:ea typeface="微软雅黑" panose="020B0503020204020204" pitchFamily="34" charset="-122"/>
              </a:rPr>
              <a:t>r∗m</a:t>
            </a:r>
            <a:r>
              <a:rPr lang="zh-CN" altLang="en-US" b="0" i="0" dirty="0">
                <a:solidFill>
                  <a:srgbClr val="000000"/>
                </a:solidFill>
                <a:effectLst/>
                <a:latin typeface="微软雅黑" panose="020B0503020204020204" pitchFamily="34" charset="-122"/>
                <a:ea typeface="微软雅黑" panose="020B0503020204020204" pitchFamily="34" charset="-122"/>
              </a:rPr>
              <a:t>相对于</a:t>
            </a:r>
            <a:r>
              <a:rPr lang="en-US" altLang="zh-CN" b="0" i="0" dirty="0">
                <a:solidFill>
                  <a:srgbClr val="000000"/>
                </a:solidFill>
                <a:effectLst/>
                <a:latin typeface="微软雅黑" panose="020B0503020204020204" pitchFamily="34" charset="-122"/>
                <a:ea typeface="微软雅黑" panose="020B0503020204020204" pitchFamily="34" charset="-122"/>
              </a:rPr>
              <a:t>R ∗ R</a:t>
            </a:r>
            <a:r>
              <a:rPr lang="zh-CN" altLang="en-US" b="0" i="0" dirty="0">
                <a:solidFill>
                  <a:srgbClr val="000000"/>
                </a:solidFill>
                <a:effectLst/>
                <a:latin typeface="微软雅黑" panose="020B0503020204020204" pitchFamily="34" charset="-122"/>
                <a:ea typeface="微软雅黑" panose="020B0503020204020204" pitchFamily="34" charset="-122"/>
              </a:rPr>
              <a:t>’是稳定的，（一个动作</a:t>
            </a:r>
            <a:r>
              <a:rPr lang="en-US" altLang="zh-CN" b="0" i="0" dirty="0">
                <a:solidFill>
                  <a:srgbClr val="000000"/>
                </a:solidFill>
                <a:effectLst/>
                <a:latin typeface="微软雅黑" panose="020B0503020204020204" pitchFamily="34" charset="-122"/>
                <a:ea typeface="微软雅黑" panose="020B0503020204020204" pitchFamily="34" charset="-122"/>
              </a:rPr>
              <a:t>a</a:t>
            </a:r>
            <a:r>
              <a:rPr lang="zh-CN" altLang="en-US" b="0" i="0" dirty="0">
                <a:solidFill>
                  <a:srgbClr val="000000"/>
                </a:solidFill>
                <a:effectLst/>
                <a:latin typeface="微软雅黑" panose="020B0503020204020204" pitchFamily="34" charset="-122"/>
                <a:ea typeface="微软雅黑" panose="020B0503020204020204" pitchFamily="34" charset="-122"/>
              </a:rPr>
              <a:t>是由一个精确的不变量</a:t>
            </a:r>
            <a:r>
              <a:rPr lang="en-US" altLang="zh-CN" b="0" i="0" dirty="0">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限定的）。</a:t>
            </a: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20</a:t>
            </a:fld>
            <a:endParaRPr lang="zh-CN" altLang="en-US"/>
          </a:p>
        </p:txBody>
      </p:sp>
    </p:spTree>
    <p:extLst>
      <p:ext uri="{BB962C8B-B14F-4D97-AF65-F5344CB8AC3E}">
        <p14:creationId xmlns:p14="http://schemas.microsoft.com/office/powerpoint/2010/main" val="712695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C7B11-D6CA-B417-7923-14253B77C1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3064805-C3E9-9D9F-7AE4-4A680188A74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595922-0B65-A321-14D0-610705AAED18}"/>
              </a:ext>
            </a:extLst>
          </p:cNvPr>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该规则表示，如果由</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m</a:t>
            </a:r>
            <a:r>
              <a:rPr lang="zh-CN" altLang="en-US" b="0" i="0" dirty="0">
                <a:solidFill>
                  <a:srgbClr val="000000"/>
                </a:solidFill>
                <a:effectLst/>
                <a:latin typeface="微软雅黑" panose="020B0503020204020204" pitchFamily="34" charset="-122"/>
                <a:ea typeface="微软雅黑" panose="020B0503020204020204" pitchFamily="34" charset="-122"/>
              </a:rPr>
              <a:t>‘指定的资源在</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zh-CN" altLang="en-US" b="0" i="0" dirty="0">
                <a:solidFill>
                  <a:srgbClr val="000000"/>
                </a:solidFill>
                <a:effectLst/>
                <a:latin typeface="微软雅黑" panose="020B0503020204020204" pitchFamily="34" charset="-122"/>
                <a:ea typeface="微软雅黑" panose="020B0503020204020204" pitchFamily="34" charset="-122"/>
              </a:rPr>
              <a:t>内部本地共享，并且在资源上的动作由</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‘指定，我们可以将其视为私有并将</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‘隐藏在依赖</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保证条件中，以便对外部世界不可见。尽管该规则只将部分共享资源转换为私有资源，并且不会在前置和后置条件中隐藏其存在，但它确实对其他线程隐藏了资源，因为依赖</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保证条件是线程之间的接口。</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zh-CN" altLang="en-US" b="0" i="0" dirty="0">
                <a:solidFill>
                  <a:srgbClr val="000000"/>
                </a:solidFill>
                <a:effectLst/>
                <a:latin typeface="微软雅黑" panose="020B0503020204020204" pitchFamily="34" charset="-122"/>
                <a:ea typeface="微软雅黑" panose="020B0503020204020204" pitchFamily="34" charset="-122"/>
              </a:rPr>
              <a:t>同时也解决了问题四，动态分配资源的共享通常遵循</a:t>
            </a:r>
            <a:r>
              <a:rPr lang="en-US" altLang="zh-CN" b="0" i="0" dirty="0">
                <a:solidFill>
                  <a:srgbClr val="000000"/>
                </a:solidFill>
                <a:effectLst/>
                <a:latin typeface="微软雅黑" panose="020B0503020204020204" pitchFamily="34" charset="-122"/>
                <a:ea typeface="微软雅黑" panose="020B0503020204020204" pitchFamily="34" charset="-122"/>
              </a:rPr>
              <a:t>C0;(C1||C2)</a:t>
            </a:r>
            <a:r>
              <a:rPr lang="zh-CN" altLang="en-US" b="0" i="0" dirty="0">
                <a:solidFill>
                  <a:srgbClr val="000000"/>
                </a:solidFill>
                <a:effectLst/>
                <a:latin typeface="微软雅黑" panose="020B0503020204020204" pitchFamily="34" charset="-122"/>
                <a:ea typeface="微软雅黑" panose="020B0503020204020204" pitchFamily="34" charset="-122"/>
              </a:rPr>
              <a:t>的模式。新的资源由</a:t>
            </a:r>
            <a:r>
              <a:rPr lang="en-US" altLang="zh-CN" b="0" i="0" dirty="0">
                <a:solidFill>
                  <a:srgbClr val="000000"/>
                </a:solidFill>
                <a:effectLst/>
                <a:latin typeface="微软雅黑" panose="020B0503020204020204" pitchFamily="34" charset="-122"/>
                <a:ea typeface="微软雅黑" panose="020B0503020204020204" pitchFamily="34" charset="-122"/>
              </a:rPr>
              <a:t>C0</a:t>
            </a:r>
            <a:r>
              <a:rPr lang="zh-CN" altLang="en-US" b="0" i="0" dirty="0">
                <a:solidFill>
                  <a:srgbClr val="000000"/>
                </a:solidFill>
                <a:effectLst/>
                <a:latin typeface="微软雅黑" panose="020B0503020204020204" pitchFamily="34" charset="-122"/>
                <a:ea typeface="微软雅黑" panose="020B0503020204020204" pitchFamily="34" charset="-122"/>
              </a:rPr>
              <a:t>分配，然后由</a:t>
            </a:r>
            <a:r>
              <a:rPr lang="en-US" altLang="zh-CN" b="0" i="0" dirty="0">
                <a:solidFill>
                  <a:srgbClr val="000000"/>
                </a:solidFill>
                <a:effectLst/>
                <a:latin typeface="微软雅黑" panose="020B0503020204020204" pitchFamily="34" charset="-122"/>
                <a:ea typeface="微软雅黑" panose="020B0503020204020204" pitchFamily="34" charset="-122"/>
              </a:rPr>
              <a:t>C1</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C2</a:t>
            </a:r>
            <a:r>
              <a:rPr lang="zh-CN" altLang="en-US" b="0" i="0" dirty="0">
                <a:solidFill>
                  <a:srgbClr val="000000"/>
                </a:solidFill>
                <a:effectLst/>
                <a:latin typeface="微软雅黑" panose="020B0503020204020204" pitchFamily="34" charset="-122"/>
                <a:ea typeface="微软雅黑" panose="020B0503020204020204" pitchFamily="34" charset="-122"/>
              </a:rPr>
              <a:t>共享。由于它们在</a:t>
            </a:r>
            <a:r>
              <a:rPr lang="en-US" altLang="zh-CN" b="0" i="0" dirty="0">
                <a:solidFill>
                  <a:srgbClr val="000000"/>
                </a:solidFill>
                <a:effectLst/>
                <a:latin typeface="微软雅黑" panose="020B0503020204020204" pitchFamily="34" charset="-122"/>
                <a:ea typeface="微软雅黑" panose="020B0503020204020204" pitchFamily="34" charset="-122"/>
              </a:rPr>
              <a:t>C0</a:t>
            </a:r>
            <a:r>
              <a:rPr lang="zh-CN" altLang="en-US" b="0" i="0" dirty="0">
                <a:solidFill>
                  <a:srgbClr val="000000"/>
                </a:solidFill>
                <a:effectLst/>
                <a:latin typeface="微软雅黑" panose="020B0503020204020204" pitchFamily="34" charset="-122"/>
                <a:ea typeface="微软雅黑" panose="020B0503020204020204" pitchFamily="34" charset="-122"/>
              </a:rPr>
              <a:t>开始时是未知的，所以我们不能在全局</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中指定它们。我们的新规则允许我们在</a:t>
            </a:r>
            <a:r>
              <a:rPr lang="en-US" altLang="zh-CN" b="0" i="0" dirty="0">
                <a:solidFill>
                  <a:srgbClr val="000000"/>
                </a:solidFill>
                <a:effectLst/>
                <a:latin typeface="微软雅黑" panose="020B0503020204020204" pitchFamily="34" charset="-122"/>
                <a:ea typeface="微软雅黑" panose="020B0503020204020204" pitchFamily="34" charset="-122"/>
              </a:rPr>
              <a:t>C1||C2</a:t>
            </a:r>
            <a:r>
              <a:rPr lang="zh-CN" altLang="en-US" b="0" i="0" dirty="0">
                <a:solidFill>
                  <a:srgbClr val="000000"/>
                </a:solidFill>
                <a:effectLst/>
                <a:latin typeface="微软雅黑" panose="020B0503020204020204" pitchFamily="34" charset="-122"/>
                <a:ea typeface="微软雅黑" panose="020B0503020204020204" pitchFamily="34" charset="-122"/>
              </a:rPr>
              <a:t>之外的</a:t>
            </a:r>
            <a:r>
              <a:rPr lang="en-US" altLang="zh-CN" b="0" i="0" dirty="0">
                <a:solidFill>
                  <a:srgbClr val="000000"/>
                </a:solidFill>
                <a:effectLst/>
                <a:latin typeface="微软雅黑" panose="020B0503020204020204" pitchFamily="34" charset="-122"/>
                <a:ea typeface="微软雅黑" panose="020B0503020204020204" pitchFamily="34" charset="-122"/>
              </a:rPr>
              <a:t>R</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G</a:t>
            </a:r>
            <a:r>
              <a:rPr lang="zh-CN" altLang="en-US" b="0" i="0" dirty="0">
                <a:solidFill>
                  <a:srgbClr val="000000"/>
                </a:solidFill>
                <a:effectLst/>
                <a:latin typeface="微软雅黑" panose="020B0503020204020204" pitchFamily="34" charset="-122"/>
                <a:ea typeface="微软雅黑" panose="020B0503020204020204" pitchFamily="34" charset="-122"/>
              </a:rPr>
              <a:t>中不指定它们。</a:t>
            </a:r>
          </a:p>
          <a:p>
            <a:endParaRPr lang="zh-CN" altLang="en-US" dirty="0"/>
          </a:p>
        </p:txBody>
      </p:sp>
      <p:sp>
        <p:nvSpPr>
          <p:cNvPr id="4" name="灯片编号占位符 3">
            <a:extLst>
              <a:ext uri="{FF2B5EF4-FFF2-40B4-BE49-F238E27FC236}">
                <a16:creationId xmlns:a16="http://schemas.microsoft.com/office/drawing/2014/main" id="{4F041CBC-5F45-9FD3-45F6-F91700EBD181}"/>
              </a:ext>
            </a:extLst>
          </p:cNvPr>
          <p:cNvSpPr>
            <a:spLocks noGrp="1"/>
          </p:cNvSpPr>
          <p:nvPr>
            <p:ph type="sldNum" sz="quarter" idx="5"/>
          </p:nvPr>
        </p:nvSpPr>
        <p:spPr/>
        <p:txBody>
          <a:bodyPr/>
          <a:lstStyle/>
          <a:p>
            <a:fld id="{13D28DC2-5057-445C-8872-C1533802A2F5}" type="slidenum">
              <a:rPr lang="zh-CN" altLang="en-US" smtClean="0"/>
              <a:t>21</a:t>
            </a:fld>
            <a:endParaRPr lang="zh-CN" altLang="en-US"/>
          </a:p>
        </p:txBody>
      </p:sp>
    </p:spTree>
    <p:extLst>
      <p:ext uri="{BB962C8B-B14F-4D97-AF65-F5344CB8AC3E}">
        <p14:creationId xmlns:p14="http://schemas.microsoft.com/office/powerpoint/2010/main" val="2034052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左：目标代码（低级代码</a:t>
            </a:r>
            <a:r>
              <a:rPr lang="en-US" altLang="zh-CN" dirty="0"/>
              <a:t>)</a:t>
            </a:r>
          </a:p>
          <a:p>
            <a:r>
              <a:rPr lang="zh-CN" altLang="en-US" dirty="0"/>
              <a:t>右：源代码（高级代码）</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26</a:t>
            </a:fld>
            <a:endParaRPr lang="zh-CN" altLang="en-US"/>
          </a:p>
        </p:txBody>
      </p:sp>
    </p:spTree>
    <p:extLst>
      <p:ext uri="{BB962C8B-B14F-4D97-AF65-F5344CB8AC3E}">
        <p14:creationId xmlns:p14="http://schemas.microsoft.com/office/powerpoint/2010/main" val="2405237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在仿真的基础上，通过前置条件</a:t>
            </a:r>
            <a:r>
              <a:rPr lang="en-US" altLang="zh-CN" b="0" i="0" dirty="0">
                <a:solidFill>
                  <a:srgbClr val="000000"/>
                </a:solidFill>
                <a:effectLst/>
                <a:latin typeface="微软雅黑" panose="020B0503020204020204" pitchFamily="34" charset="-122"/>
                <a:ea typeface="微软雅黑" panose="020B0503020204020204" pitchFamily="34" charset="-122"/>
              </a:rPr>
              <a:t>ζ</a:t>
            </a:r>
            <a:r>
              <a:rPr lang="zh-CN" altLang="en-US" b="0" i="0" dirty="0">
                <a:solidFill>
                  <a:srgbClr val="000000"/>
                </a:solidFill>
                <a:effectLst/>
                <a:latin typeface="微软雅黑" panose="020B0503020204020204" pitchFamily="34" charset="-122"/>
                <a:ea typeface="微软雅黑" panose="020B0503020204020204" pitchFamily="34" charset="-122"/>
              </a:rPr>
              <a:t>隐藏状态，从而只定义程序间的</a:t>
            </a:r>
            <a:r>
              <a:rPr lang="en-US" altLang="zh-CN" b="0" i="0" dirty="0" err="1">
                <a:solidFill>
                  <a:srgbClr val="000000"/>
                </a:solidFill>
                <a:effectLst/>
                <a:latin typeface="微软雅黑" panose="020B0503020204020204" pitchFamily="34" charset="-122"/>
                <a:ea typeface="微软雅黑" panose="020B0503020204020204" pitchFamily="34" charset="-122"/>
              </a:rPr>
              <a:t>RGSim</a:t>
            </a:r>
            <a:r>
              <a:rPr lang="zh-CN" altLang="en-US" b="0" i="0" dirty="0">
                <a:solidFill>
                  <a:srgbClr val="000000"/>
                </a:solidFill>
                <a:effectLst/>
                <a:latin typeface="微软雅黑" panose="020B0503020204020204" pitchFamily="34" charset="-122"/>
                <a:ea typeface="微软雅黑" panose="020B0503020204020204" pitchFamily="34" charset="-122"/>
              </a:rPr>
              <a:t>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前提条件和最终状态关系不弱于步进不变量。</a:t>
            </a: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27</a:t>
            </a:fld>
            <a:endParaRPr lang="zh-CN" altLang="en-US"/>
          </a:p>
        </p:txBody>
      </p:sp>
    </p:spTree>
    <p:extLst>
      <p:ext uri="{BB962C8B-B14F-4D97-AF65-F5344CB8AC3E}">
        <p14:creationId xmlns:p14="http://schemas.microsoft.com/office/powerpoint/2010/main" val="295419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zh-CN" altLang="en-US" b="0" i="0" dirty="0">
                <a:solidFill>
                  <a:srgbClr val="000000"/>
                </a:solidFill>
                <a:effectLst/>
                <a:latin typeface="微软雅黑" panose="020B0503020204020204" pitchFamily="34" charset="-122"/>
                <a:ea typeface="微软雅黑" panose="020B0503020204020204" pitchFamily="34" charset="-122"/>
              </a:rPr>
              <a:t>在每个推断规则处，前、后置条件在环境干扰下的稳定性为隐式条件</a:t>
            </a:r>
          </a:p>
        </p:txBody>
      </p:sp>
      <p:sp>
        <p:nvSpPr>
          <p:cNvPr id="4" name="灯片编号占位符 3"/>
          <p:cNvSpPr>
            <a:spLocks noGrp="1"/>
          </p:cNvSpPr>
          <p:nvPr>
            <p:ph type="sldNum" sz="quarter" idx="5"/>
          </p:nvPr>
        </p:nvSpPr>
        <p:spPr/>
        <p:txBody>
          <a:bodyPr/>
          <a:lstStyle/>
          <a:p>
            <a:fld id="{13D28DC2-5057-445C-8872-C1533802A2F5}" type="slidenum">
              <a:rPr lang="zh-CN" altLang="en-US" smtClean="0"/>
              <a:t>28</a:t>
            </a:fld>
            <a:endParaRPr lang="zh-CN" altLang="en-US"/>
          </a:p>
        </p:txBody>
      </p:sp>
    </p:spTree>
    <p:extLst>
      <p:ext uri="{BB962C8B-B14F-4D97-AF65-F5344CB8AC3E}">
        <p14:creationId xmlns:p14="http://schemas.microsoft.com/office/powerpoint/2010/main" val="609356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1" dirty="0"/>
              <a:t>**</a:t>
            </a:r>
            <a:r>
              <a:rPr lang="zh-CN" altLang="en-US" b="1" dirty="0"/>
              <a:t>线性化性保证了并发操作的结果与某个顺序的顺序执行是等价的</a:t>
            </a:r>
            <a:r>
              <a:rPr lang="zh-CN" altLang="en-US" dirty="0"/>
              <a:t>，而这个顺序还必须与操作实际完成的时间相符。</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34</a:t>
            </a:fld>
            <a:endParaRPr lang="zh-CN" altLang="en-US"/>
          </a:p>
        </p:txBody>
      </p:sp>
    </p:spTree>
    <p:extLst>
      <p:ext uri="{BB962C8B-B14F-4D97-AF65-F5344CB8AC3E}">
        <p14:creationId xmlns:p14="http://schemas.microsoft.com/office/powerpoint/2010/main" val="11005319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CPU</a:t>
            </a:r>
            <a:r>
              <a:rPr lang="zh-CN" altLang="en-US" b="0" i="0" dirty="0">
                <a:solidFill>
                  <a:srgbClr val="000000"/>
                </a:solidFill>
                <a:effectLst/>
                <a:latin typeface="微软雅黑" panose="020B0503020204020204" pitchFamily="34" charset="-122"/>
                <a:ea typeface="微软雅黑" panose="020B0503020204020204" pitchFamily="34" charset="-122"/>
              </a:rPr>
              <a:t>有一个标志位</a:t>
            </a:r>
            <a:r>
              <a:rPr lang="en-US" altLang="zh-CN" b="1" i="0" dirty="0">
                <a:solidFill>
                  <a:srgbClr val="000000"/>
                </a:solidFill>
                <a:effectLst/>
                <a:latin typeface="微软雅黑" panose="020B0503020204020204" pitchFamily="34" charset="-122"/>
                <a:ea typeface="微软雅黑" panose="020B0503020204020204" pitchFamily="34" charset="-122"/>
              </a:rPr>
              <a:t>IF</a:t>
            </a:r>
            <a:r>
              <a:rPr lang="zh-CN" altLang="en-US" b="0" i="0" dirty="0">
                <a:solidFill>
                  <a:srgbClr val="000000"/>
                </a:solidFill>
                <a:effectLst/>
                <a:latin typeface="微软雅黑" panose="020B0503020204020204" pitchFamily="34" charset="-122"/>
                <a:ea typeface="微软雅黑" panose="020B0503020204020204" pitchFamily="34" charset="-122"/>
              </a:rPr>
              <a:t>，表示是否启用中断。</a:t>
            </a:r>
            <a:r>
              <a:rPr lang="en-US" altLang="zh-CN" b="1" i="0" dirty="0">
                <a:solidFill>
                  <a:srgbClr val="000000"/>
                </a:solidFill>
                <a:effectLst/>
                <a:latin typeface="微软雅黑" panose="020B0503020204020204" pitchFamily="34" charset="-122"/>
                <a:ea typeface="微软雅黑" panose="020B0503020204020204" pitchFamily="34" charset="-122"/>
              </a:rPr>
              <a:t>cli/</a:t>
            </a:r>
            <a:r>
              <a:rPr lang="en-US" altLang="zh-CN" b="1" i="0" dirty="0" err="1">
                <a:solidFill>
                  <a:srgbClr val="000000"/>
                </a:solidFill>
                <a:effectLst/>
                <a:latin typeface="微软雅黑" panose="020B0503020204020204" pitchFamily="34" charset="-122"/>
                <a:ea typeface="微软雅黑" panose="020B0503020204020204" pitchFamily="34" charset="-122"/>
              </a:rPr>
              <a:t>sti</a:t>
            </a:r>
            <a:r>
              <a:rPr lang="zh-CN" altLang="en-US" b="0" i="0" dirty="0">
                <a:solidFill>
                  <a:srgbClr val="000000"/>
                </a:solidFill>
                <a:effectLst/>
                <a:latin typeface="微软雅黑" panose="020B0503020204020204" pitchFamily="34" charset="-122"/>
                <a:ea typeface="微软雅黑" panose="020B0503020204020204" pitchFamily="34" charset="-122"/>
              </a:rPr>
              <a:t>指令清除</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设置该位以禁用</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启用中断。</a:t>
            </a:r>
          </a:p>
          <a:p>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37</a:t>
            </a:fld>
            <a:endParaRPr lang="zh-CN" altLang="en-US"/>
          </a:p>
        </p:txBody>
      </p:sp>
    </p:spTree>
    <p:extLst>
      <p:ext uri="{BB962C8B-B14F-4D97-AF65-F5344CB8AC3E}">
        <p14:creationId xmlns:p14="http://schemas.microsoft.com/office/powerpoint/2010/main" val="28393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约束</a:t>
            </a:r>
            <a:r>
              <a:rPr lang="en-US" altLang="zh-CN" b="0" i="0" dirty="0">
                <a:solidFill>
                  <a:srgbClr val="000000"/>
                </a:solidFill>
                <a:effectLst/>
                <a:latin typeface="微软雅黑" panose="020B0503020204020204" pitchFamily="34" charset="-122"/>
                <a:ea typeface="微软雅黑" panose="020B0503020204020204" pitchFamily="34" charset="-122"/>
              </a:rPr>
              <a:t>Match</a:t>
            </a:r>
            <a:r>
              <a:rPr lang="zh-CN" altLang="en-US" b="0" i="0" dirty="0">
                <a:solidFill>
                  <a:srgbClr val="000000"/>
                </a:solidFill>
                <a:effectLst/>
                <a:latin typeface="微软雅黑" panose="020B0503020204020204" pitchFamily="34" charset="-122"/>
                <a:ea typeface="微软雅黑" panose="020B0503020204020204" pitchFamily="34" charset="-122"/>
              </a:rPr>
              <a:t>要求：</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初始</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W</a:t>
            </a:r>
            <a:r>
              <a:rPr lang="zh-CN" altLang="en-US" b="0" i="0" dirty="0">
                <a:solidFill>
                  <a:srgbClr val="000000"/>
                </a:solidFill>
                <a:effectLst/>
                <a:latin typeface="微软雅黑" panose="020B0503020204020204" pitchFamily="34" charset="-122"/>
                <a:ea typeface="微软雅黑" panose="020B0503020204020204" pitchFamily="34" charset="-122"/>
              </a:rPr>
              <a:t>具有相同的任务池</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和客户端状态</a:t>
            </a:r>
            <a:r>
              <a:rPr lang="en-US" altLang="zh-CN" b="0" i="0" dirty="0">
                <a:solidFill>
                  <a:srgbClr val="000000"/>
                </a:solidFill>
                <a:effectLst/>
                <a:latin typeface="微软雅黑" panose="020B0503020204020204" pitchFamily="34" charset="-122"/>
                <a:ea typeface="微软雅黑" panose="020B0503020204020204" pitchFamily="34" charset="-122"/>
              </a:rPr>
              <a:t>Δ</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当前任务</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在</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中；</a:t>
            </a:r>
            <a:r>
              <a:rPr lang="en-US" altLang="zh-CN" b="0" i="0" dirty="0">
                <a:solidFill>
                  <a:srgbClr val="000000"/>
                </a:solidFill>
                <a:effectLst/>
                <a:latin typeface="微软雅黑" panose="020B0503020204020204" pitchFamily="34" charset="-122"/>
                <a:ea typeface="微软雅黑" panose="020B0503020204020204" pitchFamily="34" charset="-122"/>
              </a:rPr>
              <a:t>(3)</a:t>
            </a:r>
            <a:r>
              <a:rPr lang="zh-CN" altLang="en-US" b="0" i="0" dirty="0">
                <a:solidFill>
                  <a:srgbClr val="000000"/>
                </a:solidFill>
                <a:effectLst/>
                <a:latin typeface="微软雅黑" panose="020B0503020204020204" pitchFamily="34" charset="-122"/>
                <a:ea typeface="微软雅黑" panose="020B0503020204020204" pitchFamily="34" charset="-122"/>
              </a:rPr>
              <a:t>低层次核态</a:t>
            </a:r>
            <a:r>
              <a:rPr lang="en-US" altLang="zh-CN" b="0" i="0" dirty="0">
                <a:solidFill>
                  <a:srgbClr val="000000"/>
                </a:solidFill>
                <a:effectLst/>
                <a:latin typeface="微软雅黑" panose="020B0503020204020204" pitchFamily="34" charset="-122"/>
                <a:ea typeface="微软雅黑" panose="020B0503020204020204" pitchFamily="34" charset="-122"/>
              </a:rPr>
              <a:t>Λ</a:t>
            </a:r>
            <a:r>
              <a:rPr lang="zh-CN" altLang="en-US" b="0" i="0" dirty="0">
                <a:solidFill>
                  <a:srgbClr val="000000"/>
                </a:solidFill>
                <a:effectLst/>
                <a:latin typeface="微软雅黑" panose="020B0503020204020204" pitchFamily="34" charset="-122"/>
                <a:ea typeface="微软雅黑" panose="020B0503020204020204" pitchFamily="34" charset="-122"/>
              </a:rPr>
              <a:t>和高级抽象态满足</a:t>
            </a:r>
            <a:r>
              <a:rPr lang="en-US" altLang="zh-CN" b="0" i="0" dirty="0">
                <a:solidFill>
                  <a:srgbClr val="000000"/>
                </a:solidFill>
                <a:effectLst/>
                <a:latin typeface="微软雅黑" panose="020B0503020204020204" pitchFamily="34" charset="-122"/>
                <a:ea typeface="微软雅黑" panose="020B0503020204020204" pitchFamily="34" charset="-122"/>
              </a:rPr>
              <a:t>ψ</a:t>
            </a:r>
            <a:r>
              <a:rPr lang="zh-CN" altLang="en-US" b="0" i="0" dirty="0">
                <a:solidFill>
                  <a:srgbClr val="000000"/>
                </a:solidFill>
                <a:effectLst/>
                <a:latin typeface="微软雅黑" panose="020B0503020204020204" pitchFamily="34" charset="-122"/>
                <a:ea typeface="微软雅黑" panose="020B0503020204020204" pitchFamily="34" charset="-122"/>
              </a:rPr>
              <a:t>；</a:t>
            </a:r>
            <a:r>
              <a:rPr lang="en-US" altLang="zh-CN" b="0" i="0" dirty="0">
                <a:solidFill>
                  <a:srgbClr val="000000"/>
                </a:solidFill>
                <a:effectLst/>
                <a:latin typeface="微软雅黑" panose="020B0503020204020204" pitchFamily="34" charset="-122"/>
                <a:ea typeface="微软雅黑" panose="020B0503020204020204" pitchFamily="34" charset="-122"/>
              </a:rPr>
              <a:t>(4)</a:t>
            </a:r>
            <a:r>
              <a:rPr lang="zh-CN" altLang="en-US" b="0" i="0" dirty="0">
                <a:solidFill>
                  <a:srgbClr val="000000"/>
                </a:solidFill>
                <a:effectLst/>
                <a:latin typeface="微软雅黑" panose="020B0503020204020204" pitchFamily="34" charset="-122"/>
                <a:ea typeface="微软雅黑" panose="020B0503020204020204" pitchFamily="34" charset="-122"/>
              </a:rPr>
              <a:t>低层次和高层次当前任务相同；</a:t>
            </a:r>
            <a:r>
              <a:rPr lang="en-US" altLang="zh-CN" b="0" i="0" dirty="0">
                <a:solidFill>
                  <a:srgbClr val="000000"/>
                </a:solidFill>
                <a:effectLst/>
                <a:latin typeface="微软雅黑" panose="020B0503020204020204" pitchFamily="34" charset="-122"/>
                <a:ea typeface="微软雅黑" panose="020B0503020204020204" pitchFamily="34" charset="-122"/>
              </a:rPr>
              <a:t>(5)</a:t>
            </a:r>
            <a:r>
              <a:rPr lang="zh-CN" altLang="en-US" b="0" i="0" dirty="0">
                <a:solidFill>
                  <a:srgbClr val="000000"/>
                </a:solidFill>
                <a:effectLst/>
                <a:latin typeface="微软雅黑" panose="020B0503020204020204" pitchFamily="34" charset="-122"/>
                <a:ea typeface="微软雅黑" panose="020B0503020204020204" pitchFamily="34" charset="-122"/>
              </a:rPr>
              <a:t>抽象</a:t>
            </a:r>
            <a:r>
              <a:rPr lang="en-US" altLang="zh-CN" b="0" i="0" dirty="0">
                <a:solidFill>
                  <a:srgbClr val="000000"/>
                </a:solidFill>
                <a:effectLst/>
                <a:latin typeface="微软雅黑" panose="020B0503020204020204" pitchFamily="34" charset="-122"/>
                <a:ea typeface="微软雅黑" panose="020B0503020204020204" pitchFamily="34" charset="-122"/>
              </a:rPr>
              <a:t>TCB</a:t>
            </a:r>
            <a:r>
              <a:rPr lang="zh-CN" altLang="en-US" b="0" i="0" dirty="0">
                <a:solidFill>
                  <a:srgbClr val="000000"/>
                </a:solidFill>
                <a:effectLst/>
                <a:latin typeface="微软雅黑" panose="020B0503020204020204" pitchFamily="34" charset="-122"/>
                <a:ea typeface="微软雅黑" panose="020B0503020204020204" pitchFamily="34" charset="-122"/>
              </a:rPr>
              <a:t>列表中的任务集应与底层任务池中的任务集相同。</a:t>
            </a:r>
          </a:p>
          <a:p>
            <a:br>
              <a:rPr lang="zh-CN" altLang="en-US" dirty="0"/>
            </a:br>
            <a:endParaRPr lang="zh-CN" altLang="en-US" b="0" i="0" dirty="0">
              <a:solidFill>
                <a:srgbClr val="000000"/>
              </a:solidFill>
              <a:effectLst/>
              <a:latin typeface="微软雅黑" panose="020B0503020204020204" pitchFamily="34" charset="-122"/>
              <a:ea typeface="微软雅黑" panose="020B0503020204020204" pitchFamily="34" charset="-122"/>
            </a:endParaRPr>
          </a:p>
          <a:p>
            <a:br>
              <a:rPr lang="zh-CN" altLang="en-US" dirty="0"/>
            </a:br>
            <a:endParaRPr lang="zh-CN" altLang="en-US" dirty="0"/>
          </a:p>
        </p:txBody>
      </p:sp>
      <p:sp>
        <p:nvSpPr>
          <p:cNvPr id="4" name="灯片编号占位符 3"/>
          <p:cNvSpPr>
            <a:spLocks noGrp="1"/>
          </p:cNvSpPr>
          <p:nvPr>
            <p:ph type="sldNum" sz="quarter" idx="5"/>
          </p:nvPr>
        </p:nvSpPr>
        <p:spPr/>
        <p:txBody>
          <a:bodyPr/>
          <a:lstStyle/>
          <a:p>
            <a:fld id="{13D28DC2-5057-445C-8872-C1533802A2F5}" type="slidenum">
              <a:rPr lang="zh-CN" altLang="en-US" smtClean="0"/>
              <a:t>44</a:t>
            </a:fld>
            <a:endParaRPr lang="zh-CN" altLang="en-US"/>
          </a:p>
        </p:txBody>
      </p:sp>
    </p:spTree>
    <p:extLst>
      <p:ext uri="{BB962C8B-B14F-4D97-AF65-F5344CB8AC3E}">
        <p14:creationId xmlns:p14="http://schemas.microsoft.com/office/powerpoint/2010/main" val="4011890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C26404-964B-8780-8FE1-A3902016E86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56B3F26-037D-A6B2-6508-E83A9F984E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6038C2-A439-CC30-9BC8-1F32DC3EBBF8}"/>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3FE4414B-20A0-37AF-FE7C-CCC3A571F71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8CFCD9-6F6A-55C1-4F0F-BA70C7573B96}"/>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4010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D5D30-22A3-BD9B-E449-4E5BCF08085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6A00A93-45AE-37B9-7922-57B238FC4BB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32D847-D6DE-1F6E-1D8B-F7D987140EC2}"/>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7B40A376-CEE6-D76F-1FA5-B16832E16E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4C8C38-DAB8-2140-C80C-07081C79FFD4}"/>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945310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657074-CF6D-2474-C801-A4CADDD35E8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9B51AAA-F403-6910-76AD-C5213F67669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A63CD7-987D-56E9-1E57-C7913E388120}"/>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A564C23F-7BFC-7916-C727-545AEDA611A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69D7FA-2E62-2E01-4A66-D371D4618807}"/>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421550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03329-E833-A75D-D075-E03666A7AEE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8E66D7-7A0D-646B-0C08-4F35C5BD540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677FC8-EEAC-EC03-1B3B-D3323BFA7734}"/>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FCEEEA50-F77B-F52D-3466-C85E8CE680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2E05C6-E5D4-C22D-CE3C-D95B7ACEA9EB}"/>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998799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A2DA86-6F4D-36BA-F52A-9A536611253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9CE7CC6-F127-6539-72CA-0C6D3DB6DC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85BF01-A3CF-0D3A-952D-7EE717269804}"/>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9FAA9F54-C66D-2EE7-CB15-E9F2853BA0E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046251-831A-338B-005D-C73808A42540}"/>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26367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878EE-4478-81CF-1264-FC73C53CFF4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D76A115-9B6C-608D-12B7-97C831B90B8C}"/>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E884744-F9C2-FECA-4C16-921748945C9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98BA721-B3D5-0212-BC37-3F3A1EB52720}"/>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6" name="页脚占位符 5">
            <a:extLst>
              <a:ext uri="{FF2B5EF4-FFF2-40B4-BE49-F238E27FC236}">
                <a16:creationId xmlns:a16="http://schemas.microsoft.com/office/drawing/2014/main" id="{C9BBAFE5-4975-E1CD-4A36-BDE629AE6D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3FED466-EE50-9D5C-23E9-5343334D9FD8}"/>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4167422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89D886-9F52-BEFD-9837-4C2DEC6B46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BB22B902-1BB9-6B4A-0B97-AE21FEC809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00EB551-86B3-847B-524F-B295836B0B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EA2E4D0-5C79-A751-A75A-7F13CF3F7A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E3EEED1-7A07-D8FF-C4CB-6D19D730605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EDA6C473-B33C-3907-7722-36C7B2A69D95}"/>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8" name="页脚占位符 7">
            <a:extLst>
              <a:ext uri="{FF2B5EF4-FFF2-40B4-BE49-F238E27FC236}">
                <a16:creationId xmlns:a16="http://schemas.microsoft.com/office/drawing/2014/main" id="{65D7FE94-C104-8D92-B736-1A1186F0429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5A0EDD8-FD58-2F62-9D26-5D5DAF0DD292}"/>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831734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05112-2E03-1DDD-99AD-60640D58AEF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B739EA0-4C5B-EA17-D87E-D33DA39F3FA2}"/>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4" name="页脚占位符 3">
            <a:extLst>
              <a:ext uri="{FF2B5EF4-FFF2-40B4-BE49-F238E27FC236}">
                <a16:creationId xmlns:a16="http://schemas.microsoft.com/office/drawing/2014/main" id="{FA809C24-1AFC-5D7B-FF19-20D6BD9DC7B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949C5A-56B5-C41F-9FAF-0351BC73D9AE}"/>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3749149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C9942D-CB44-9038-C9F5-CC192E473651}"/>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3" name="页脚占位符 2">
            <a:extLst>
              <a:ext uri="{FF2B5EF4-FFF2-40B4-BE49-F238E27FC236}">
                <a16:creationId xmlns:a16="http://schemas.microsoft.com/office/drawing/2014/main" id="{A65CA672-DA6D-FF02-34EE-D79575B194A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1BD27DC-3D42-34D6-CC04-B03DB569644B}"/>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33546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AC5ACD-D1DD-C051-CB3A-F10C21CF26C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FE888F-6F64-4085-FB81-9D78ABEB93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A5BC127-78FD-9B56-443C-7E27C4401D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1173AA-7012-33DB-D6B2-2DE400D91762}"/>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6" name="页脚占位符 5">
            <a:extLst>
              <a:ext uri="{FF2B5EF4-FFF2-40B4-BE49-F238E27FC236}">
                <a16:creationId xmlns:a16="http://schemas.microsoft.com/office/drawing/2014/main" id="{7E6DAEA3-B827-8E6D-4966-A6D760D0B38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072097D-ADA4-7F83-1624-8F5E0917235A}"/>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328019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1D10C9-78FE-4694-D397-BDC0FFEE3D8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87CB927-CA16-A821-E5C3-EADD5A9A8D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2B65FAD-ED4B-F586-D6F0-191219C26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0C6899-B84D-5B26-9AE5-7AF073DDD98E}"/>
              </a:ext>
            </a:extLst>
          </p:cNvPr>
          <p:cNvSpPr>
            <a:spLocks noGrp="1"/>
          </p:cNvSpPr>
          <p:nvPr>
            <p:ph type="dt" sz="half" idx="10"/>
          </p:nvPr>
        </p:nvSpPr>
        <p:spPr/>
        <p:txBody>
          <a:bodyPr/>
          <a:lstStyle/>
          <a:p>
            <a:fld id="{CDDAA041-0566-4FCC-807F-43A6BF170B27}" type="datetimeFigureOut">
              <a:rPr lang="zh-CN" altLang="en-US" smtClean="0"/>
              <a:t>2024/12/18</a:t>
            </a:fld>
            <a:endParaRPr lang="zh-CN" altLang="en-US"/>
          </a:p>
        </p:txBody>
      </p:sp>
      <p:sp>
        <p:nvSpPr>
          <p:cNvPr id="6" name="页脚占位符 5">
            <a:extLst>
              <a:ext uri="{FF2B5EF4-FFF2-40B4-BE49-F238E27FC236}">
                <a16:creationId xmlns:a16="http://schemas.microsoft.com/office/drawing/2014/main" id="{6B1F936B-652B-73DA-3276-40CFCDD421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266DC9-5DD0-7EF8-E1A0-9D60C357BA51}"/>
              </a:ext>
            </a:extLst>
          </p:cNvPr>
          <p:cNvSpPr>
            <a:spLocks noGrp="1"/>
          </p:cNvSpPr>
          <p:nvPr>
            <p:ph type="sldNum" sz="quarter" idx="12"/>
          </p:nvPr>
        </p:nvSpPr>
        <p:spPr/>
        <p:txBody>
          <a:body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2558444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E333275-1E7B-FBE9-C094-C76B0DF7B8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0AE1E4B-1425-1627-3C43-1CD620E416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61D0A4-5936-5B8D-4C25-408E5BFE5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DAA041-0566-4FCC-807F-43A6BF170B27}" type="datetimeFigureOut">
              <a:rPr lang="zh-CN" altLang="en-US" smtClean="0"/>
              <a:t>2024/12/18</a:t>
            </a:fld>
            <a:endParaRPr lang="zh-CN" altLang="en-US"/>
          </a:p>
        </p:txBody>
      </p:sp>
      <p:sp>
        <p:nvSpPr>
          <p:cNvPr id="5" name="页脚占位符 4">
            <a:extLst>
              <a:ext uri="{FF2B5EF4-FFF2-40B4-BE49-F238E27FC236}">
                <a16:creationId xmlns:a16="http://schemas.microsoft.com/office/drawing/2014/main" id="{AA37D6A0-3F6C-C145-F851-C9AA42E40E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337B79-7708-3B8E-E116-B53F803E89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265DE-B8DB-472B-B351-5203349F10C0}" type="slidenum">
              <a:rPr lang="zh-CN" altLang="en-US" smtClean="0"/>
              <a:t>‹#›</a:t>
            </a:fld>
            <a:endParaRPr lang="zh-CN" altLang="en-US"/>
          </a:p>
        </p:txBody>
      </p:sp>
    </p:spTree>
    <p:extLst>
      <p:ext uri="{BB962C8B-B14F-4D97-AF65-F5344CB8AC3E}">
        <p14:creationId xmlns:p14="http://schemas.microsoft.com/office/powerpoint/2010/main" val="1498589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AF2A42-F6B6-D1F7-26FB-AABBBBF2F45C}"/>
              </a:ext>
            </a:extLst>
          </p:cNvPr>
          <p:cNvSpPr>
            <a:spLocks noGrp="1"/>
          </p:cNvSpPr>
          <p:nvPr>
            <p:ph type="ctrTitle"/>
          </p:nvPr>
        </p:nvSpPr>
        <p:spPr/>
        <p:txBody>
          <a:bodyPr/>
          <a:lstStyle/>
          <a:p>
            <a:endParaRPr lang="zh-CN" altLang="en-US" dirty="0"/>
          </a:p>
        </p:txBody>
      </p:sp>
      <p:sp>
        <p:nvSpPr>
          <p:cNvPr id="3" name="副标题 2">
            <a:extLst>
              <a:ext uri="{FF2B5EF4-FFF2-40B4-BE49-F238E27FC236}">
                <a16:creationId xmlns:a16="http://schemas.microsoft.com/office/drawing/2014/main" id="{31D27F82-154D-05FD-E7A7-24177CDE463F}"/>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4720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540CA-6018-41FF-0E18-19CBE98131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CA57377-BB8E-9B5B-EE5F-12B35604347A}"/>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8EEB0187-E925-779F-3F72-B27DC0C0AEE8}"/>
              </a:ext>
            </a:extLst>
          </p:cNvPr>
          <p:cNvSpPr>
            <a:spLocks noGrp="1"/>
          </p:cNvSpPr>
          <p:nvPr>
            <p:ph idx="1"/>
          </p:nvPr>
        </p:nvSpPr>
        <p:spPr/>
        <p:txBody>
          <a:bodyPr/>
          <a:lstStyle/>
          <a:p>
            <a:r>
              <a:rPr lang="zh-CN" altLang="en-US" dirty="0"/>
              <a:t>所有权转换语义</a:t>
            </a:r>
            <a:endParaRPr lang="en-US" altLang="zh-CN" dirty="0"/>
          </a:p>
          <a:p>
            <a:pPr lvl="1"/>
            <a:r>
              <a:rPr lang="en-US" altLang="zh-CN" b="1" dirty="0"/>
              <a:t>cli</a:t>
            </a:r>
            <a:r>
              <a:rPr lang="zh-CN" altLang="en-US" b="1" dirty="0"/>
              <a:t>、</a:t>
            </a:r>
            <a:r>
              <a:rPr lang="en-US" altLang="zh-CN" b="1" dirty="0" err="1"/>
              <a:t>sti</a:t>
            </a:r>
            <a:r>
              <a:rPr lang="zh-CN" altLang="en-US" dirty="0"/>
              <a:t>在单</a:t>
            </a:r>
            <a:r>
              <a:rPr lang="en-US" altLang="zh-CN" dirty="0"/>
              <a:t>/</a:t>
            </a:r>
            <a:r>
              <a:rPr lang="zh-CN" altLang="en-US" dirty="0"/>
              <a:t>多线程下，以及</a:t>
            </a:r>
            <a:r>
              <a:rPr lang="en-US" altLang="zh-CN" b="1" dirty="0"/>
              <a:t>switch</a:t>
            </a:r>
            <a:r>
              <a:rPr lang="zh-CN" altLang="en-US" dirty="0"/>
              <a:t>的语义</a:t>
            </a:r>
          </a:p>
        </p:txBody>
      </p:sp>
      <p:pic>
        <p:nvPicPr>
          <p:cNvPr id="4" name="图片 3">
            <a:extLst>
              <a:ext uri="{FF2B5EF4-FFF2-40B4-BE49-F238E27FC236}">
                <a16:creationId xmlns:a16="http://schemas.microsoft.com/office/drawing/2014/main" id="{C7AA0033-933C-4271-3BD1-A3FEAAFC9D42}"/>
              </a:ext>
            </a:extLst>
          </p:cNvPr>
          <p:cNvPicPr>
            <a:picLocks noChangeAspect="1"/>
          </p:cNvPicPr>
          <p:nvPr/>
        </p:nvPicPr>
        <p:blipFill>
          <a:blip r:embed="rId3"/>
          <a:stretch>
            <a:fillRect/>
          </a:stretch>
        </p:blipFill>
        <p:spPr>
          <a:xfrm>
            <a:off x="942285" y="3099985"/>
            <a:ext cx="5153715" cy="2607634"/>
          </a:xfrm>
          <a:prstGeom prst="rect">
            <a:avLst/>
          </a:prstGeom>
        </p:spPr>
      </p:pic>
      <p:pic>
        <p:nvPicPr>
          <p:cNvPr id="6" name="图片 5">
            <a:extLst>
              <a:ext uri="{FF2B5EF4-FFF2-40B4-BE49-F238E27FC236}">
                <a16:creationId xmlns:a16="http://schemas.microsoft.com/office/drawing/2014/main" id="{F5525559-2383-93C2-E43F-E73A3AB80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8467" y="3032252"/>
            <a:ext cx="4724388" cy="2792815"/>
          </a:xfrm>
          <a:prstGeom prst="rect">
            <a:avLst/>
          </a:prstGeom>
        </p:spPr>
      </p:pic>
    </p:spTree>
    <p:extLst>
      <p:ext uri="{BB962C8B-B14F-4D97-AF65-F5344CB8AC3E}">
        <p14:creationId xmlns:p14="http://schemas.microsoft.com/office/powerpoint/2010/main" val="280394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6C4937-C8AA-C3ED-3557-8DC3C2A282E9}"/>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4FEE73C7-5505-FE60-9EC8-DD04D30720E8}"/>
              </a:ext>
            </a:extLst>
          </p:cNvPr>
          <p:cNvSpPr>
            <a:spLocks noGrp="1"/>
          </p:cNvSpPr>
          <p:nvPr>
            <p:ph idx="1"/>
          </p:nvPr>
        </p:nvSpPr>
        <p:spPr/>
        <p:txBody>
          <a:bodyPr/>
          <a:lstStyle/>
          <a:p>
            <a:r>
              <a:rPr lang="zh-CN" altLang="en-US" dirty="0"/>
              <a:t>所有权转换语义</a:t>
            </a:r>
            <a:endParaRPr lang="en-US" altLang="zh-CN" dirty="0"/>
          </a:p>
          <a:p>
            <a:pPr lvl="1"/>
            <a:r>
              <a:rPr lang="zh-CN" altLang="en-US" dirty="0"/>
              <a:t>线程操作原语语义</a:t>
            </a:r>
          </a:p>
        </p:txBody>
      </p:sp>
      <p:pic>
        <p:nvPicPr>
          <p:cNvPr id="5" name="图片 4">
            <a:extLst>
              <a:ext uri="{FF2B5EF4-FFF2-40B4-BE49-F238E27FC236}">
                <a16:creationId xmlns:a16="http://schemas.microsoft.com/office/drawing/2014/main" id="{07BE85F1-0F7D-5C9D-084B-E87082F22B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3600" y="3132482"/>
            <a:ext cx="5778797" cy="3606985"/>
          </a:xfrm>
          <a:prstGeom prst="rect">
            <a:avLst/>
          </a:prstGeom>
        </p:spPr>
      </p:pic>
    </p:spTree>
    <p:extLst>
      <p:ext uri="{BB962C8B-B14F-4D97-AF65-F5344CB8AC3E}">
        <p14:creationId xmlns:p14="http://schemas.microsoft.com/office/powerpoint/2010/main" val="1531977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FBAE0-07FD-30DD-3B73-7376246A98C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7765B6C-9D7C-BFA9-1EC3-74D59744CC30}"/>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C4281820-22ED-BE88-1EAC-A5044ADFAB9A}"/>
              </a:ext>
            </a:extLst>
          </p:cNvPr>
          <p:cNvSpPr>
            <a:spLocks noGrp="1"/>
          </p:cNvSpPr>
          <p:nvPr>
            <p:ph idx="1"/>
          </p:nvPr>
        </p:nvSpPr>
        <p:spPr/>
        <p:txBody>
          <a:bodyPr/>
          <a:lstStyle/>
          <a:p>
            <a:r>
              <a:rPr lang="en-US" altLang="zh-CN" dirty="0"/>
              <a:t>AIM(The Abstract Interrupt Machine)</a:t>
            </a:r>
            <a:r>
              <a:rPr lang="zh-CN" altLang="en-US" dirty="0"/>
              <a:t>语法及语义</a:t>
            </a:r>
          </a:p>
        </p:txBody>
      </p:sp>
      <p:pic>
        <p:nvPicPr>
          <p:cNvPr id="5" name="图片 4">
            <a:extLst>
              <a:ext uri="{FF2B5EF4-FFF2-40B4-BE49-F238E27FC236}">
                <a16:creationId xmlns:a16="http://schemas.microsoft.com/office/drawing/2014/main" id="{460879E2-42F6-30DA-B16B-14298FED5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484290"/>
            <a:ext cx="2970831" cy="3382094"/>
          </a:xfrm>
          <a:prstGeom prst="rect">
            <a:avLst/>
          </a:prstGeom>
        </p:spPr>
      </p:pic>
      <p:pic>
        <p:nvPicPr>
          <p:cNvPr id="7" name="图片 6">
            <a:extLst>
              <a:ext uri="{FF2B5EF4-FFF2-40B4-BE49-F238E27FC236}">
                <a16:creationId xmlns:a16="http://schemas.microsoft.com/office/drawing/2014/main" id="{7106C521-0045-536E-BB64-51A2066DCB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0013" y="2484290"/>
            <a:ext cx="2406654" cy="4181676"/>
          </a:xfrm>
          <a:prstGeom prst="rect">
            <a:avLst/>
          </a:prstGeom>
        </p:spPr>
      </p:pic>
      <p:pic>
        <p:nvPicPr>
          <p:cNvPr id="9" name="图片 8">
            <a:extLst>
              <a:ext uri="{FF2B5EF4-FFF2-40B4-BE49-F238E27FC236}">
                <a16:creationId xmlns:a16="http://schemas.microsoft.com/office/drawing/2014/main" id="{23B4E0D1-A696-A557-3503-0E434032EF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9688" y="3663474"/>
            <a:ext cx="3681026" cy="1413175"/>
          </a:xfrm>
          <a:prstGeom prst="rect">
            <a:avLst/>
          </a:prstGeom>
        </p:spPr>
      </p:pic>
    </p:spTree>
    <p:extLst>
      <p:ext uri="{BB962C8B-B14F-4D97-AF65-F5344CB8AC3E}">
        <p14:creationId xmlns:p14="http://schemas.microsoft.com/office/powerpoint/2010/main" val="1368210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B399D-7D23-453F-AF36-799506B1E15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A75E139-BA58-C2B3-167F-49D3EF356181}"/>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8EDB058B-B13D-ED17-D050-FA213C0CEC6A}"/>
              </a:ext>
            </a:extLst>
          </p:cNvPr>
          <p:cNvSpPr>
            <a:spLocks noGrp="1"/>
          </p:cNvSpPr>
          <p:nvPr>
            <p:ph idx="1"/>
          </p:nvPr>
        </p:nvSpPr>
        <p:spPr/>
        <p:txBody>
          <a:bodyPr/>
          <a:lstStyle/>
          <a:p>
            <a:r>
              <a:rPr lang="zh-CN" altLang="en-US" dirty="0"/>
              <a:t>程序逻辑</a:t>
            </a:r>
            <a:endParaRPr lang="en-US" altLang="zh-CN" dirty="0"/>
          </a:p>
          <a:p>
            <a:pPr lvl="1"/>
            <a:r>
              <a:rPr lang="zh-CN" altLang="en-US"/>
              <a:t>规范</a:t>
            </a:r>
          </a:p>
        </p:txBody>
      </p:sp>
    </p:spTree>
    <p:extLst>
      <p:ext uri="{BB962C8B-B14F-4D97-AF65-F5344CB8AC3E}">
        <p14:creationId xmlns:p14="http://schemas.microsoft.com/office/powerpoint/2010/main" val="3592356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6A9974-36E6-10E1-074D-E9CD3F8CEB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F7F09C-A2A0-4A35-288B-50EEC0B45EEA}"/>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938FE63F-A95B-63A7-3E79-42ECB9FC95F1}"/>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879005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0E7CE-9BEC-624A-A5CF-AEF016E47D5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6278C8B-FF5B-449D-78E8-D0E5E5A5EA53}"/>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EC841D92-4AEA-1738-F6F7-98D965848110}"/>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29608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6CDDFB-01C1-E30F-288A-9D96AD2FAF07}"/>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5DC8A790-3BE9-FF22-269C-0B7AAF2F1E33}"/>
              </a:ext>
            </a:extLst>
          </p:cNvPr>
          <p:cNvPicPr>
            <a:picLocks noGrp="1" noChangeAspect="1"/>
          </p:cNvPicPr>
          <p:nvPr>
            <p:ph idx="1"/>
          </p:nvPr>
        </p:nvPicPr>
        <p:blipFill>
          <a:blip r:embed="rId2"/>
          <a:stretch>
            <a:fillRect/>
          </a:stretch>
        </p:blipFill>
        <p:spPr>
          <a:xfrm>
            <a:off x="2802466" y="2462922"/>
            <a:ext cx="6587067" cy="2546607"/>
          </a:xfrm>
          <a:prstGeom prst="rect">
            <a:avLst/>
          </a:prstGeom>
        </p:spPr>
      </p:pic>
    </p:spTree>
    <p:extLst>
      <p:ext uri="{BB962C8B-B14F-4D97-AF65-F5344CB8AC3E}">
        <p14:creationId xmlns:p14="http://schemas.microsoft.com/office/powerpoint/2010/main" val="35935888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FBCC4-ED88-0A5E-E3F9-B0F461DBA5BD}"/>
              </a:ext>
            </a:extLst>
          </p:cNvPr>
          <p:cNvSpPr>
            <a:spLocks noGrp="1"/>
          </p:cNvSpPr>
          <p:nvPr>
            <p:ph type="title"/>
          </p:nvPr>
        </p:nvSpPr>
        <p:spPr/>
        <p:txBody>
          <a:bodyPr/>
          <a:lstStyle/>
          <a:p>
            <a:r>
              <a:rPr lang="en-US" altLang="zh-CN" dirty="0"/>
              <a:t>Local rely-guarantee reasoning</a:t>
            </a:r>
            <a:endParaRPr lang="zh-CN" altLang="en-US" dirty="0"/>
          </a:p>
        </p:txBody>
      </p:sp>
      <p:sp>
        <p:nvSpPr>
          <p:cNvPr id="3" name="内容占位符 2">
            <a:extLst>
              <a:ext uri="{FF2B5EF4-FFF2-40B4-BE49-F238E27FC236}">
                <a16:creationId xmlns:a16="http://schemas.microsoft.com/office/drawing/2014/main" id="{3228005F-92F2-98D4-0A92-0CB0A4E28DCA}"/>
              </a:ext>
            </a:extLst>
          </p:cNvPr>
          <p:cNvSpPr>
            <a:spLocks noGrp="1"/>
          </p:cNvSpPr>
          <p:nvPr>
            <p:ph idx="1"/>
          </p:nvPr>
        </p:nvSpPr>
        <p:spPr/>
        <p:txBody>
          <a:bodyPr>
            <a:normAutofit/>
          </a:bodyPr>
          <a:lstStyle/>
          <a:p>
            <a:r>
              <a:rPr lang="zh-CN" altLang="en-US" dirty="0"/>
              <a:t>主要工作</a:t>
            </a:r>
            <a:endParaRPr lang="en-US" altLang="zh-CN" dirty="0"/>
          </a:p>
          <a:p>
            <a:pPr lvl="1"/>
            <a:r>
              <a:rPr lang="zh-CN" altLang="en-US" dirty="0"/>
              <a:t>模块化框架规则，程序规范只需要关于局部变量</a:t>
            </a:r>
            <a:endParaRPr lang="en-US" altLang="zh-CN" dirty="0"/>
          </a:p>
          <a:p>
            <a:pPr lvl="1"/>
            <a:r>
              <a:rPr lang="zh-CN" altLang="en-US" dirty="0"/>
              <a:t>加入新的规则（</a:t>
            </a:r>
            <a:r>
              <a:rPr lang="en-US" altLang="zh-CN" dirty="0"/>
              <a:t> hiding rule </a:t>
            </a:r>
            <a:r>
              <a:rPr lang="zh-CN" altLang="en-US" dirty="0"/>
              <a:t>），</a:t>
            </a:r>
            <a:r>
              <a:rPr lang="en-US" altLang="zh-CN" dirty="0"/>
              <a:t> </a:t>
            </a:r>
            <a:r>
              <a:rPr lang="zh-CN" altLang="en-US" dirty="0"/>
              <a:t>用于对系统中的其他线程隐藏线程子集共享的资源，不仅提升</a:t>
            </a:r>
            <a:r>
              <a:rPr lang="en-US" altLang="zh-CN" dirty="0"/>
              <a:t>RG</a:t>
            </a:r>
            <a:r>
              <a:rPr lang="zh-CN" altLang="en-US" dirty="0"/>
              <a:t>推理的模块化能力，而且支持动态分配资源（</a:t>
            </a:r>
            <a:r>
              <a:rPr lang="en-US" altLang="zh-CN" dirty="0"/>
              <a:t> dynamically allocated resources </a:t>
            </a:r>
            <a:r>
              <a:rPr lang="zh-CN" altLang="en-US" dirty="0"/>
              <a:t>）的共享</a:t>
            </a:r>
          </a:p>
        </p:txBody>
      </p:sp>
    </p:spTree>
    <p:extLst>
      <p:ext uri="{BB962C8B-B14F-4D97-AF65-F5344CB8AC3E}">
        <p14:creationId xmlns:p14="http://schemas.microsoft.com/office/powerpoint/2010/main" val="26550154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71DEE4-03FB-961F-A683-04DCF72E8F39}"/>
              </a:ext>
            </a:extLst>
          </p:cNvPr>
          <p:cNvSpPr>
            <a:spLocks noGrp="1"/>
          </p:cNvSpPr>
          <p:nvPr>
            <p:ph type="title"/>
          </p:nvPr>
        </p:nvSpPr>
        <p:spPr/>
        <p:txBody>
          <a:bodyPr/>
          <a:lstStyle/>
          <a:p>
            <a:r>
              <a:rPr lang="en-US" altLang="zh-CN" dirty="0"/>
              <a:t>Local rely-guarantee reasoning</a:t>
            </a:r>
            <a:endParaRPr lang="zh-CN" altLang="en-US" dirty="0"/>
          </a:p>
        </p:txBody>
      </p:sp>
      <p:sp>
        <p:nvSpPr>
          <p:cNvPr id="3" name="内容占位符 2">
            <a:extLst>
              <a:ext uri="{FF2B5EF4-FFF2-40B4-BE49-F238E27FC236}">
                <a16:creationId xmlns:a16="http://schemas.microsoft.com/office/drawing/2014/main" id="{E1BE1FC4-53C1-CABE-AEA3-9CBDD3A6EE2A}"/>
              </a:ext>
            </a:extLst>
          </p:cNvPr>
          <p:cNvSpPr>
            <a:spLocks noGrp="1"/>
          </p:cNvSpPr>
          <p:nvPr>
            <p:ph idx="1"/>
          </p:nvPr>
        </p:nvSpPr>
        <p:spPr/>
        <p:txBody>
          <a:bodyPr/>
          <a:lstStyle/>
          <a:p>
            <a:r>
              <a:rPr lang="zh-CN" altLang="en-US" dirty="0"/>
              <a:t>背景</a:t>
            </a:r>
            <a:endParaRPr lang="en-US" altLang="zh-CN" dirty="0"/>
          </a:p>
          <a:p>
            <a:pPr lvl="1"/>
            <a:r>
              <a:rPr lang="en-US" altLang="zh-CN" dirty="0"/>
              <a:t>RG</a:t>
            </a:r>
            <a:r>
              <a:rPr lang="zh-CN" altLang="en-US" dirty="0"/>
              <a:t>与</a:t>
            </a:r>
            <a:r>
              <a:rPr lang="en-US" altLang="zh-CN" dirty="0"/>
              <a:t>CSL</a:t>
            </a:r>
            <a:r>
              <a:rPr lang="zh-CN" altLang="en-US" dirty="0"/>
              <a:t>的融合：</a:t>
            </a:r>
            <a:r>
              <a:rPr lang="nb-NO" altLang="zh-CN" dirty="0"/>
              <a:t>SAGL (Feng et al. 2007)</a:t>
            </a:r>
          </a:p>
          <a:p>
            <a:pPr lvl="1"/>
            <a:endParaRPr lang="nb-NO" altLang="zh-CN" dirty="0"/>
          </a:p>
          <a:p>
            <a:pPr lvl="1"/>
            <a:endParaRPr lang="nb-NO" altLang="zh-CN" dirty="0"/>
          </a:p>
          <a:p>
            <a:pPr lvl="1"/>
            <a:endParaRPr lang="nb-NO" altLang="zh-CN" dirty="0"/>
          </a:p>
          <a:p>
            <a:pPr lvl="1"/>
            <a:endParaRPr lang="nb-NO" altLang="zh-CN" dirty="0"/>
          </a:p>
          <a:p>
            <a:pPr lvl="1"/>
            <a:endParaRPr lang="nb-NO" altLang="zh-CN" dirty="0"/>
          </a:p>
          <a:p>
            <a:pPr lvl="1"/>
            <a:r>
              <a:rPr lang="zh-CN" altLang="en-US" dirty="0"/>
              <a:t>其中</a:t>
            </a:r>
            <a:r>
              <a:rPr lang="en-US" altLang="zh-CN" dirty="0"/>
              <a:t>p</a:t>
            </a:r>
            <a:r>
              <a:rPr lang="zh-CN" altLang="en-US" dirty="0"/>
              <a:t>和</a:t>
            </a:r>
            <a:r>
              <a:rPr lang="en-US" altLang="zh-CN" dirty="0"/>
              <a:t>q</a:t>
            </a:r>
            <a:r>
              <a:rPr lang="zh-CN" altLang="en-US" dirty="0"/>
              <a:t>为线程私有资源的前置条件和后置条件，</a:t>
            </a:r>
            <a:r>
              <a:rPr lang="en-US" altLang="zh-CN" dirty="0"/>
              <a:t>r</a:t>
            </a:r>
            <a:r>
              <a:rPr lang="zh-CN" altLang="en-US" dirty="0"/>
              <a:t>和</a:t>
            </a:r>
            <a:r>
              <a:rPr lang="en-US" altLang="zh-CN" dirty="0"/>
              <a:t>r’</a:t>
            </a:r>
            <a:r>
              <a:rPr lang="zh-CN" altLang="en-US" dirty="0"/>
              <a:t>为共享部分的前置条件和后置条件，</a:t>
            </a:r>
            <a:r>
              <a:rPr lang="en-US" altLang="zh-CN" dirty="0"/>
              <a:t>Rely/guarantee</a:t>
            </a:r>
            <a:r>
              <a:rPr lang="zh-CN" altLang="en-US" dirty="0"/>
              <a:t>条件只指定共享部分。</a:t>
            </a:r>
          </a:p>
          <a:p>
            <a:pPr marL="457200" lvl="1" indent="0">
              <a:buNone/>
            </a:pPr>
            <a:endParaRPr lang="en-US" altLang="zh-CN" dirty="0"/>
          </a:p>
          <a:p>
            <a:pPr lvl="1"/>
            <a:endParaRPr lang="zh-CN" altLang="en-US" dirty="0"/>
          </a:p>
        </p:txBody>
      </p:sp>
      <p:pic>
        <p:nvPicPr>
          <p:cNvPr id="5" name="图片 4">
            <a:extLst>
              <a:ext uri="{FF2B5EF4-FFF2-40B4-BE49-F238E27FC236}">
                <a16:creationId xmlns:a16="http://schemas.microsoft.com/office/drawing/2014/main" id="{1EF26D8B-47BC-F2BF-4238-0C03DF857D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6996" y="2965537"/>
            <a:ext cx="7358665" cy="1500138"/>
          </a:xfrm>
          <a:prstGeom prst="rect">
            <a:avLst/>
          </a:prstGeom>
        </p:spPr>
      </p:pic>
    </p:spTree>
    <p:extLst>
      <p:ext uri="{BB962C8B-B14F-4D97-AF65-F5344CB8AC3E}">
        <p14:creationId xmlns:p14="http://schemas.microsoft.com/office/powerpoint/2010/main" val="131618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9DAB5-9BFA-7EEB-FE01-ED4FF1F04C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BF16091-E2FF-0C9B-C616-52A4F494D715}"/>
              </a:ext>
            </a:extLst>
          </p:cNvPr>
          <p:cNvSpPr>
            <a:spLocks noGrp="1"/>
          </p:cNvSpPr>
          <p:nvPr>
            <p:ph type="title"/>
          </p:nvPr>
        </p:nvSpPr>
        <p:spPr/>
        <p:txBody>
          <a:bodyPr/>
          <a:lstStyle/>
          <a:p>
            <a:r>
              <a:rPr lang="en-US" altLang="zh-CN" dirty="0"/>
              <a:t>Local rely-guarantee reasoning</a:t>
            </a:r>
            <a:endParaRPr lang="zh-CN" altLang="en-US" dirty="0"/>
          </a:p>
        </p:txBody>
      </p:sp>
      <p:sp>
        <p:nvSpPr>
          <p:cNvPr id="3" name="内容占位符 2">
            <a:extLst>
              <a:ext uri="{FF2B5EF4-FFF2-40B4-BE49-F238E27FC236}">
                <a16:creationId xmlns:a16="http://schemas.microsoft.com/office/drawing/2014/main" id="{95A6243D-746B-E9DE-C539-D1DD1DD90888}"/>
              </a:ext>
            </a:extLst>
          </p:cNvPr>
          <p:cNvSpPr>
            <a:spLocks noGrp="1"/>
          </p:cNvSpPr>
          <p:nvPr>
            <p:ph idx="1"/>
          </p:nvPr>
        </p:nvSpPr>
        <p:spPr/>
        <p:txBody>
          <a:bodyPr/>
          <a:lstStyle/>
          <a:p>
            <a:r>
              <a:rPr lang="zh-CN" altLang="en-US" dirty="0"/>
              <a:t>背景</a:t>
            </a:r>
            <a:endParaRPr lang="en-US" altLang="zh-CN" dirty="0"/>
          </a:p>
          <a:p>
            <a:pPr lvl="1"/>
            <a:r>
              <a:rPr lang="en-US" altLang="zh-CN" dirty="0"/>
              <a:t>RG/CSL/</a:t>
            </a:r>
            <a:r>
              <a:rPr lang="nb-NO" altLang="zh-CN" dirty="0"/>
              <a:t>SAGL</a:t>
            </a:r>
            <a:r>
              <a:rPr lang="zh-CN" altLang="en-US" dirty="0"/>
              <a:t>的不足：</a:t>
            </a:r>
            <a:endParaRPr lang="en-US" altLang="zh-CN" dirty="0"/>
          </a:p>
          <a:p>
            <a:pPr lvl="2"/>
            <a:r>
              <a:rPr lang="zh-CN" altLang="en-US" dirty="0"/>
              <a:t>共享资源的不变量很难在不大量使用辅助变量的情况下表示变量值的保存和减少，因此使用</a:t>
            </a:r>
            <a:r>
              <a:rPr lang="en-US" altLang="zh-CN" dirty="0"/>
              <a:t>CSL</a:t>
            </a:r>
            <a:r>
              <a:rPr lang="zh-CN" altLang="en-US" dirty="0"/>
              <a:t>很难验证某些细粒度并发程序。</a:t>
            </a:r>
            <a:endParaRPr lang="nb-NO" altLang="zh-CN" dirty="0"/>
          </a:p>
          <a:p>
            <a:pPr lvl="2"/>
            <a:r>
              <a:rPr lang="en-US" altLang="zh-CN" dirty="0"/>
              <a:t>RG</a:t>
            </a:r>
            <a:r>
              <a:rPr lang="zh-CN" altLang="en-US" dirty="0"/>
              <a:t>和</a:t>
            </a:r>
            <a:r>
              <a:rPr lang="nb-NO" altLang="zh-CN" dirty="0"/>
              <a:t>SAGL</a:t>
            </a:r>
            <a:r>
              <a:rPr lang="zh-CN" altLang="en-US" dirty="0"/>
              <a:t>要求共享资源是全局已知的，一段程序的规范可能会包括没有被这段程序访问的共享数据结构</a:t>
            </a:r>
            <a:endParaRPr lang="en-US" altLang="zh-CN" dirty="0"/>
          </a:p>
          <a:p>
            <a:pPr lvl="2"/>
            <a:r>
              <a:rPr lang="en-US" altLang="zh-CN" dirty="0"/>
              <a:t>RG</a:t>
            </a:r>
            <a:r>
              <a:rPr lang="zh-CN" altLang="en-US" dirty="0"/>
              <a:t>和</a:t>
            </a:r>
            <a:r>
              <a:rPr lang="nb-NO" altLang="zh-CN" dirty="0"/>
              <a:t>SAGL</a:t>
            </a:r>
            <a:r>
              <a:rPr lang="zh-CN" altLang="en-US" dirty="0"/>
              <a:t>无法保证本地线程间共享的资源在编写规范的时候对外部隐藏</a:t>
            </a:r>
            <a:endParaRPr lang="en-US" altLang="zh-CN" dirty="0"/>
          </a:p>
          <a:p>
            <a:pPr lvl="2"/>
            <a:r>
              <a:rPr lang="zh-CN" altLang="en-US" dirty="0"/>
              <a:t>不支持动态分配资源（</a:t>
            </a:r>
            <a:r>
              <a:rPr lang="en-US" altLang="zh-CN" dirty="0"/>
              <a:t> dynamically allocated resources </a:t>
            </a:r>
            <a:r>
              <a:rPr lang="zh-CN" altLang="en-US" dirty="0"/>
              <a:t>）的共享</a:t>
            </a:r>
            <a:endParaRPr lang="en-US" altLang="zh-CN" dirty="0"/>
          </a:p>
          <a:p>
            <a:pPr lvl="1"/>
            <a:endParaRPr lang="zh-CN" altLang="en-US" dirty="0"/>
          </a:p>
        </p:txBody>
      </p:sp>
    </p:spTree>
    <p:extLst>
      <p:ext uri="{BB962C8B-B14F-4D97-AF65-F5344CB8AC3E}">
        <p14:creationId xmlns:p14="http://schemas.microsoft.com/office/powerpoint/2010/main" val="236591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91CE58-1144-7300-D836-46D988B0B98A}"/>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10C1015-C4DD-2E0D-6B86-01BFF9064ED8}"/>
              </a:ext>
            </a:extLst>
          </p:cNvPr>
          <p:cNvSpPr>
            <a:spLocks noGrp="1"/>
          </p:cNvSpPr>
          <p:nvPr>
            <p:ph idx="1"/>
          </p:nvPr>
        </p:nvSpPr>
        <p:spPr/>
        <p:txBody>
          <a:bodyPr>
            <a:normAutofit/>
          </a:bodyPr>
          <a:lstStyle/>
          <a:p>
            <a:pPr lvl="1"/>
            <a:r>
              <a:rPr lang="en-US" altLang="zh-CN" dirty="0"/>
              <a:t>Certifying Low-Level Programs with Hardware Interrupts and Preemptive Threads. 	PLDI’08</a:t>
            </a:r>
          </a:p>
          <a:p>
            <a:pPr lvl="1"/>
            <a:r>
              <a:rPr lang="en-US" altLang="zh-CN" dirty="0"/>
              <a:t>Local rely-guarantee reasoning. 	POPL’09</a:t>
            </a:r>
          </a:p>
          <a:p>
            <a:pPr lvl="1"/>
            <a:r>
              <a:rPr lang="en-US" altLang="zh-CN" dirty="0"/>
              <a:t>A rely-guarantee-based simulation for verifying concurrent program transformations 	POPL’12</a:t>
            </a:r>
          </a:p>
          <a:p>
            <a:pPr lvl="1"/>
            <a:r>
              <a:rPr lang="en-US" altLang="zh-CN" dirty="0"/>
              <a:t>Modular Verification of Linearizability with Non-Fixed Linearization Points 	PLDI’13</a:t>
            </a:r>
          </a:p>
          <a:p>
            <a:pPr lvl="1"/>
            <a:r>
              <a:rPr lang="en-US" altLang="zh-CN" dirty="0"/>
              <a:t>Compositional Verification of Termination-Preserving Refinement of Concurrent Programs 		CSL-LICS’14</a:t>
            </a:r>
          </a:p>
          <a:p>
            <a:pPr lvl="1"/>
            <a:r>
              <a:rPr lang="en-US" altLang="zh-CN" dirty="0"/>
              <a:t>A Program Logic for Concurrent Objects under Fair Scheduling 	POPL’16</a:t>
            </a:r>
          </a:p>
          <a:p>
            <a:pPr lvl="1"/>
            <a:r>
              <a:rPr lang="en-US" altLang="zh-CN" dirty="0"/>
              <a:t>A Practical Verification Framework for Preemptive OS Kernels  	CAV’16</a:t>
            </a:r>
            <a:endParaRPr lang="zh-CN" altLang="en-US" dirty="0"/>
          </a:p>
        </p:txBody>
      </p:sp>
    </p:spTree>
    <p:extLst>
      <p:ext uri="{BB962C8B-B14F-4D97-AF65-F5344CB8AC3E}">
        <p14:creationId xmlns:p14="http://schemas.microsoft.com/office/powerpoint/2010/main" val="4197440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78BCE-2E11-AEB6-4AFE-E50D7700DDB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389D6B2-6681-BEE0-634C-7E6A0BA106C4}"/>
              </a:ext>
            </a:extLst>
          </p:cNvPr>
          <p:cNvSpPr>
            <a:spLocks noGrp="1"/>
          </p:cNvSpPr>
          <p:nvPr>
            <p:ph type="title"/>
          </p:nvPr>
        </p:nvSpPr>
        <p:spPr/>
        <p:txBody>
          <a:bodyPr/>
          <a:lstStyle/>
          <a:p>
            <a:r>
              <a:rPr lang="en-US" altLang="zh-CN" dirty="0"/>
              <a:t>Local rely-guarantee reasoning</a:t>
            </a:r>
            <a:endParaRPr lang="zh-CN" altLang="en-US" dirty="0"/>
          </a:p>
        </p:txBody>
      </p:sp>
      <p:sp>
        <p:nvSpPr>
          <p:cNvPr id="3" name="内容占位符 2">
            <a:extLst>
              <a:ext uri="{FF2B5EF4-FFF2-40B4-BE49-F238E27FC236}">
                <a16:creationId xmlns:a16="http://schemas.microsoft.com/office/drawing/2014/main" id="{E461AB45-47BE-AA80-E6E9-526B8005D233}"/>
              </a:ext>
            </a:extLst>
          </p:cNvPr>
          <p:cNvSpPr>
            <a:spLocks noGrp="1"/>
          </p:cNvSpPr>
          <p:nvPr>
            <p:ph idx="1"/>
          </p:nvPr>
        </p:nvSpPr>
        <p:spPr/>
        <p:txBody>
          <a:bodyPr/>
          <a:lstStyle/>
          <a:p>
            <a:r>
              <a:rPr lang="en-US" altLang="zh-CN" dirty="0"/>
              <a:t>LRG(Local rely-guarantee )</a:t>
            </a:r>
          </a:p>
          <a:p>
            <a:pPr lvl="1"/>
            <a:r>
              <a:rPr lang="zh-CN" altLang="en-US" dirty="0"/>
              <a:t>改进</a:t>
            </a:r>
            <a:r>
              <a:rPr lang="en-US" altLang="zh-CN" dirty="0"/>
              <a:t>1</a:t>
            </a:r>
            <a:r>
              <a:rPr lang="zh-CN" altLang="en-US" dirty="0"/>
              <a:t>：</a:t>
            </a:r>
            <a:endParaRPr lang="en-US" altLang="zh-CN" dirty="0"/>
          </a:p>
          <a:p>
            <a:pPr lvl="2"/>
            <a:r>
              <a:rPr lang="zh-CN" altLang="en-US" dirty="0"/>
              <a:t>将分离合取引入动作</a:t>
            </a:r>
            <a:r>
              <a:rPr lang="en-US" altLang="zh-CN" dirty="0"/>
              <a:t>(actions / </a:t>
            </a:r>
            <a:r>
              <a:rPr lang="zh-CN" altLang="en-US" dirty="0"/>
              <a:t>即</a:t>
            </a:r>
            <a:r>
              <a:rPr lang="en-US" altLang="zh-CN" dirty="0"/>
              <a:t>transitions)</a:t>
            </a:r>
            <a:r>
              <a:rPr lang="zh-CN" altLang="en-US" dirty="0"/>
              <a:t>类似于分离逻辑中的分离连接</a:t>
            </a:r>
            <a:r>
              <a:rPr lang="en-US" altLang="zh-CN" dirty="0" err="1"/>
              <a:t>p∗p</a:t>
            </a:r>
            <a:r>
              <a:rPr lang="en-US" altLang="zh-CN" dirty="0"/>
              <a:t>’</a:t>
            </a:r>
            <a:r>
              <a:rPr lang="zh-CN" altLang="en-US" dirty="0"/>
              <a:t>， </a:t>
            </a:r>
            <a:r>
              <a:rPr lang="en-US" altLang="zh-CN" dirty="0"/>
              <a:t>R∗R’ (</a:t>
            </a:r>
            <a:r>
              <a:rPr lang="zh-CN" altLang="en-US" dirty="0"/>
              <a:t>或</a:t>
            </a:r>
            <a:r>
              <a:rPr lang="en-US" altLang="zh-CN" dirty="0"/>
              <a:t>G∗G’)</a:t>
            </a:r>
            <a:r>
              <a:rPr lang="zh-CN" altLang="en-US" dirty="0"/>
              <a:t>表示两个子动作</a:t>
            </a:r>
            <a:r>
              <a:rPr lang="en-US" altLang="zh-CN" dirty="0"/>
              <a:t>R</a:t>
            </a:r>
            <a:r>
              <a:rPr lang="zh-CN" altLang="en-US" dirty="0"/>
              <a:t>和</a:t>
            </a:r>
            <a:r>
              <a:rPr lang="en-US" altLang="zh-CN" dirty="0"/>
              <a:t>R’(</a:t>
            </a:r>
            <a:r>
              <a:rPr lang="zh-CN" altLang="en-US" dirty="0"/>
              <a:t>或</a:t>
            </a:r>
            <a:r>
              <a:rPr lang="en-US" altLang="zh-CN" dirty="0"/>
              <a:t>G</a:t>
            </a:r>
            <a:r>
              <a:rPr lang="zh-CN" altLang="en-US" dirty="0"/>
              <a:t>和</a:t>
            </a:r>
            <a:r>
              <a:rPr lang="en-US" altLang="zh-CN" dirty="0"/>
              <a:t>G’)</a:t>
            </a:r>
            <a:r>
              <a:rPr lang="zh-CN" altLang="en-US" dirty="0"/>
              <a:t>发生在程序状态的不相交部分上。</a:t>
            </a:r>
            <a:endParaRPr lang="en-US" altLang="zh-CN" dirty="0"/>
          </a:p>
          <a:p>
            <a:pPr lvl="2"/>
            <a:endParaRPr lang="en-US" altLang="zh-CN" dirty="0"/>
          </a:p>
          <a:p>
            <a:pPr lvl="2"/>
            <a:endParaRPr lang="en-US" altLang="zh-CN" dirty="0"/>
          </a:p>
          <a:p>
            <a:pPr lvl="2"/>
            <a:endParaRPr lang="en-US" altLang="zh-CN" dirty="0"/>
          </a:p>
          <a:p>
            <a:pPr lvl="2"/>
            <a:r>
              <a:rPr lang="zh-CN" altLang="en-US" dirty="0"/>
              <a:t>而用于私有资源的更简单的框架规则，在</a:t>
            </a:r>
            <a:r>
              <a:rPr lang="en-US" altLang="zh-CN" dirty="0"/>
              <a:t>SAGL</a:t>
            </a:r>
            <a:r>
              <a:rPr lang="zh-CN" altLang="en-US" dirty="0"/>
              <a:t>中支持的，在我们的逻辑中也是合理的。</a:t>
            </a:r>
          </a:p>
          <a:p>
            <a:pPr lvl="2"/>
            <a:endParaRPr lang="zh-CN" altLang="en-US" dirty="0"/>
          </a:p>
          <a:p>
            <a:pPr lvl="2"/>
            <a:endParaRPr lang="en-US" altLang="zh-CN" dirty="0"/>
          </a:p>
          <a:p>
            <a:pPr lvl="1"/>
            <a:endParaRPr lang="zh-CN" altLang="en-US" dirty="0"/>
          </a:p>
        </p:txBody>
      </p:sp>
      <p:pic>
        <p:nvPicPr>
          <p:cNvPr id="6" name="图片 5">
            <a:extLst>
              <a:ext uri="{FF2B5EF4-FFF2-40B4-BE49-F238E27FC236}">
                <a16:creationId xmlns:a16="http://schemas.microsoft.com/office/drawing/2014/main" id="{6F492AB9-A9E4-7297-6B9C-40DA6972D4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5723" y="3428439"/>
            <a:ext cx="4940554" cy="628682"/>
          </a:xfrm>
          <a:prstGeom prst="rect">
            <a:avLst/>
          </a:prstGeom>
        </p:spPr>
      </p:pic>
      <p:pic>
        <p:nvPicPr>
          <p:cNvPr id="7" name="图片 6">
            <a:extLst>
              <a:ext uri="{FF2B5EF4-FFF2-40B4-BE49-F238E27FC236}">
                <a16:creationId xmlns:a16="http://schemas.microsoft.com/office/drawing/2014/main" id="{44F77E08-A8ED-A9D2-040A-6A974A373777}"/>
              </a:ext>
            </a:extLst>
          </p:cNvPr>
          <p:cNvPicPr>
            <a:picLocks noChangeAspect="1"/>
          </p:cNvPicPr>
          <p:nvPr/>
        </p:nvPicPr>
        <p:blipFill>
          <a:blip r:embed="rId4"/>
          <a:stretch>
            <a:fillRect/>
          </a:stretch>
        </p:blipFill>
        <p:spPr>
          <a:xfrm>
            <a:off x="4608004" y="4915937"/>
            <a:ext cx="2975992" cy="743998"/>
          </a:xfrm>
          <a:prstGeom prst="rect">
            <a:avLst/>
          </a:prstGeom>
        </p:spPr>
      </p:pic>
    </p:spTree>
    <p:extLst>
      <p:ext uri="{BB962C8B-B14F-4D97-AF65-F5344CB8AC3E}">
        <p14:creationId xmlns:p14="http://schemas.microsoft.com/office/powerpoint/2010/main" val="4030799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74106-1863-B1B6-2B12-F4162EC2D24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290E969-551C-ACA0-4188-AB94A1DD5F45}"/>
              </a:ext>
            </a:extLst>
          </p:cNvPr>
          <p:cNvSpPr>
            <a:spLocks noGrp="1"/>
          </p:cNvSpPr>
          <p:nvPr>
            <p:ph type="title"/>
          </p:nvPr>
        </p:nvSpPr>
        <p:spPr/>
        <p:txBody>
          <a:bodyPr/>
          <a:lstStyle/>
          <a:p>
            <a:r>
              <a:rPr lang="en-US" altLang="zh-CN" dirty="0"/>
              <a:t>Local rely-guarantee reasoning</a:t>
            </a:r>
            <a:endParaRPr lang="zh-CN" altLang="en-US" dirty="0"/>
          </a:p>
        </p:txBody>
      </p:sp>
      <p:sp>
        <p:nvSpPr>
          <p:cNvPr id="3" name="内容占位符 2">
            <a:extLst>
              <a:ext uri="{FF2B5EF4-FFF2-40B4-BE49-F238E27FC236}">
                <a16:creationId xmlns:a16="http://schemas.microsoft.com/office/drawing/2014/main" id="{FEF4526B-57CF-C131-02FF-9556F9FF5AA6}"/>
              </a:ext>
            </a:extLst>
          </p:cNvPr>
          <p:cNvSpPr>
            <a:spLocks noGrp="1"/>
          </p:cNvSpPr>
          <p:nvPr>
            <p:ph idx="1"/>
          </p:nvPr>
        </p:nvSpPr>
        <p:spPr/>
        <p:txBody>
          <a:bodyPr/>
          <a:lstStyle/>
          <a:p>
            <a:r>
              <a:rPr lang="en-US" altLang="zh-CN" dirty="0"/>
              <a:t>LRG(Local rely-guarantee )</a:t>
            </a:r>
          </a:p>
          <a:p>
            <a:pPr lvl="1"/>
            <a:r>
              <a:rPr lang="zh-CN" altLang="en-US" dirty="0"/>
              <a:t>改进</a:t>
            </a:r>
            <a:r>
              <a:rPr lang="en-US" altLang="zh-CN" dirty="0"/>
              <a:t>2</a:t>
            </a:r>
            <a:r>
              <a:rPr lang="zh-CN" altLang="en-US" dirty="0"/>
              <a:t>：</a:t>
            </a:r>
            <a:endParaRPr lang="en-US" altLang="zh-CN" dirty="0"/>
          </a:p>
          <a:p>
            <a:pPr lvl="2"/>
            <a:r>
              <a:rPr lang="zh-CN" altLang="en-US" dirty="0"/>
              <a:t>为了允许线程子集隐藏本地共享资源，引入了一个新的隐藏规则（</a:t>
            </a:r>
            <a:r>
              <a:rPr lang="en-US" altLang="zh-CN" dirty="0"/>
              <a:t>hiding rule</a:t>
            </a:r>
            <a:r>
              <a:rPr lang="zh-CN" altLang="en-US" dirty="0"/>
              <a:t>）</a:t>
            </a:r>
            <a:endParaRPr lang="en-US" altLang="zh-CN" dirty="0"/>
          </a:p>
          <a:p>
            <a:pPr lvl="2"/>
            <a:endParaRPr lang="zh-CN" altLang="en-US" dirty="0"/>
          </a:p>
          <a:p>
            <a:pPr lvl="2"/>
            <a:endParaRPr lang="en-US" altLang="zh-CN" dirty="0"/>
          </a:p>
          <a:p>
            <a:pPr lvl="1"/>
            <a:endParaRPr lang="zh-CN" altLang="en-US" dirty="0"/>
          </a:p>
        </p:txBody>
      </p:sp>
      <p:pic>
        <p:nvPicPr>
          <p:cNvPr id="5" name="图片 4">
            <a:extLst>
              <a:ext uri="{FF2B5EF4-FFF2-40B4-BE49-F238E27FC236}">
                <a16:creationId xmlns:a16="http://schemas.microsoft.com/office/drawing/2014/main" id="{CB05FE83-3CE9-3D12-CA91-15F968983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9776" y="3073381"/>
            <a:ext cx="5772447" cy="711237"/>
          </a:xfrm>
          <a:prstGeom prst="rect">
            <a:avLst/>
          </a:prstGeom>
        </p:spPr>
      </p:pic>
    </p:spTree>
    <p:extLst>
      <p:ext uri="{BB962C8B-B14F-4D97-AF65-F5344CB8AC3E}">
        <p14:creationId xmlns:p14="http://schemas.microsoft.com/office/powerpoint/2010/main" val="2563051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94B9F-086D-AE31-2488-16ECB45B4DB5}"/>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EC981C85-6452-1948-BB98-C4604233B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5733" y="2171357"/>
            <a:ext cx="8420533" cy="3067208"/>
          </a:xfrm>
        </p:spPr>
      </p:pic>
    </p:spTree>
    <p:extLst>
      <p:ext uri="{BB962C8B-B14F-4D97-AF65-F5344CB8AC3E}">
        <p14:creationId xmlns:p14="http://schemas.microsoft.com/office/powerpoint/2010/main" val="978266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5876C7-A45D-53E6-F6B1-48CAD6E44EE1}"/>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6" name="内容占位符 5">
            <a:extLst>
              <a:ext uri="{FF2B5EF4-FFF2-40B4-BE49-F238E27FC236}">
                <a16:creationId xmlns:a16="http://schemas.microsoft.com/office/drawing/2014/main" id="{E7B84ECC-38B3-14ED-6313-3ECEE9E8DE60}"/>
              </a:ext>
            </a:extLst>
          </p:cNvPr>
          <p:cNvSpPr>
            <a:spLocks noGrp="1"/>
          </p:cNvSpPr>
          <p:nvPr>
            <p:ph idx="1"/>
          </p:nvPr>
        </p:nvSpPr>
        <p:spPr>
          <a:xfrm>
            <a:off x="838200" y="1825624"/>
            <a:ext cx="10515600" cy="4930775"/>
          </a:xfrm>
        </p:spPr>
        <p:txBody>
          <a:bodyPr>
            <a:normAutofit/>
          </a:bodyPr>
          <a:lstStyle/>
          <a:p>
            <a:r>
              <a:rPr lang="zh-CN" altLang="en-US" dirty="0"/>
              <a:t>主要工作</a:t>
            </a:r>
            <a:endParaRPr lang="en-US" altLang="zh-CN" dirty="0"/>
          </a:p>
          <a:p>
            <a:pPr lvl="1"/>
            <a:r>
              <a:rPr lang="zh-CN" altLang="en-US" dirty="0"/>
              <a:t>文章提出了一种基于依赖保证的仿真（</a:t>
            </a:r>
            <a:r>
              <a:rPr lang="en-US" altLang="zh-CN" dirty="0" err="1"/>
              <a:t>RGSim</a:t>
            </a:r>
            <a:r>
              <a:rPr lang="zh-CN" altLang="en-US" dirty="0"/>
              <a:t>），用于并发程序转换（</a:t>
            </a:r>
            <a:r>
              <a:rPr lang="en-US" altLang="zh-CN" dirty="0"/>
              <a:t>transformations</a:t>
            </a:r>
            <a:r>
              <a:rPr lang="zh-CN" altLang="en-US" dirty="0"/>
              <a:t>）的组合验证。</a:t>
            </a:r>
            <a:endParaRPr lang="en-US" altLang="zh-CN" dirty="0"/>
          </a:p>
          <a:p>
            <a:pPr lvl="2"/>
            <a:r>
              <a:rPr lang="en-US" altLang="zh-CN" dirty="0" err="1"/>
              <a:t>RGSim</a:t>
            </a:r>
            <a:r>
              <a:rPr lang="zh-CN" altLang="en-US" dirty="0"/>
              <a:t>通过依赖</a:t>
            </a:r>
            <a:r>
              <a:rPr lang="en-US" altLang="zh-CN" dirty="0"/>
              <a:t>/</a:t>
            </a:r>
            <a:r>
              <a:rPr lang="zh-CN" altLang="en-US" dirty="0"/>
              <a:t>保证条件对并发程序之间的模拟进行参数化，指定程序与其环境之间的交互。</a:t>
            </a:r>
            <a:endParaRPr lang="en-US" altLang="zh-CN" dirty="0"/>
          </a:p>
          <a:p>
            <a:pPr lvl="2"/>
            <a:r>
              <a:rPr lang="zh-CN" altLang="en-US" dirty="0"/>
              <a:t>基于仿真技术，</a:t>
            </a:r>
            <a:r>
              <a:rPr lang="en-US" altLang="zh-CN" dirty="0" err="1"/>
              <a:t>RGSim</a:t>
            </a:r>
            <a:r>
              <a:rPr lang="zh-CN" altLang="en-US" dirty="0"/>
              <a:t>只专注于比较外部可观察的行为（例如，</a:t>
            </a:r>
            <a:r>
              <a:rPr lang="en-US" altLang="zh-CN" dirty="0"/>
              <a:t>I/O</a:t>
            </a:r>
            <a:r>
              <a:rPr lang="zh-CN" altLang="en-US" dirty="0"/>
              <a:t>事件），给相关程序的实现中提供了相当大的余地。</a:t>
            </a:r>
            <a:endParaRPr lang="en-US" altLang="zh-CN" dirty="0"/>
          </a:p>
          <a:p>
            <a:pPr lvl="2"/>
            <a:r>
              <a:rPr lang="zh-CN" altLang="en-US" dirty="0"/>
              <a:t>提出了一组关系推理规则来描述和证明并发</a:t>
            </a:r>
            <a:endParaRPr lang="en-US" altLang="zh-CN" dirty="0"/>
          </a:p>
          <a:p>
            <a:pPr lvl="2"/>
            <a:r>
              <a:rPr lang="zh-CN" altLang="en-US" dirty="0"/>
              <a:t>第一次正式证明</a:t>
            </a:r>
            <a:r>
              <a:rPr lang="en-US" altLang="zh-CN" dirty="0"/>
              <a:t>Boehm</a:t>
            </a:r>
            <a:r>
              <a:rPr lang="zh-CN" altLang="en-US" dirty="0"/>
              <a:t>等并发垃圾收集算法的正确性。</a:t>
            </a:r>
          </a:p>
        </p:txBody>
      </p:sp>
    </p:spTree>
    <p:extLst>
      <p:ext uri="{BB962C8B-B14F-4D97-AF65-F5344CB8AC3E}">
        <p14:creationId xmlns:p14="http://schemas.microsoft.com/office/powerpoint/2010/main" val="3172404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215E38-A452-94C8-4EFE-F5ACBD97BDE6}"/>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54E21005-D09E-5F51-D3C2-20AFA53AF9B0}"/>
              </a:ext>
            </a:extLst>
          </p:cNvPr>
          <p:cNvSpPr>
            <a:spLocks noGrp="1"/>
          </p:cNvSpPr>
          <p:nvPr>
            <p:ph idx="1"/>
          </p:nvPr>
        </p:nvSpPr>
        <p:spPr/>
        <p:txBody>
          <a:bodyPr/>
          <a:lstStyle/>
          <a:p>
            <a:r>
              <a:rPr lang="zh-CN" altLang="en-US" dirty="0"/>
              <a:t>背景</a:t>
            </a:r>
            <a:endParaRPr lang="en-US" altLang="zh-CN" dirty="0"/>
          </a:p>
          <a:p>
            <a:pPr lvl="1"/>
            <a:r>
              <a:rPr lang="zh-CN" altLang="en-US" dirty="0"/>
              <a:t>目标：并发程序中可组合的精化关系：</a:t>
            </a:r>
            <a:endParaRPr lang="en-US" altLang="zh-CN" dirty="0"/>
          </a:p>
          <a:p>
            <a:pPr lvl="1"/>
            <a:endParaRPr lang="en-US" altLang="zh-CN" dirty="0"/>
          </a:p>
          <a:p>
            <a:pPr lvl="1"/>
            <a:endParaRPr lang="en-US" altLang="zh-CN" dirty="0"/>
          </a:p>
          <a:p>
            <a:pPr lvl="1"/>
            <a:r>
              <a:rPr lang="zh-CN" altLang="en-US" dirty="0"/>
              <a:t>当前问题：</a:t>
            </a:r>
            <a:endParaRPr lang="en-US" altLang="zh-CN" dirty="0"/>
          </a:p>
          <a:p>
            <a:pPr lvl="2"/>
            <a:r>
              <a:rPr lang="zh-CN" altLang="en-US" dirty="0"/>
              <a:t>顺序程序的精化失去了并行组合性</a:t>
            </a:r>
            <a:endParaRPr lang="en-US" altLang="zh-CN" dirty="0"/>
          </a:p>
          <a:p>
            <a:pPr lvl="2"/>
            <a:r>
              <a:rPr lang="zh-CN" altLang="en-US" dirty="0"/>
              <a:t>并发程序执行轨迹考虑了所有的环境执行情况，这个假设太强，导致精化关系有很好组合性的情况下牺牲了通用性。</a:t>
            </a:r>
            <a:endParaRPr lang="en-US" altLang="zh-CN" dirty="0"/>
          </a:p>
          <a:p>
            <a:pPr lvl="2"/>
            <a:r>
              <a:rPr lang="zh-CN" altLang="en-US" dirty="0"/>
              <a:t>源程序和目标程序使用不同的语言使得转换正确性的表述更加困难。</a:t>
            </a:r>
            <a:endParaRPr lang="en-US" altLang="zh-CN" dirty="0"/>
          </a:p>
          <a:p>
            <a:pPr lvl="2"/>
            <a:r>
              <a:rPr lang="zh-CN" altLang="en-US" dirty="0"/>
              <a:t>观察者角度问题（外部观察者只观察到</a:t>
            </a:r>
            <a:r>
              <a:rPr lang="en-US" altLang="zh-CN" dirty="0"/>
              <a:t>I/O</a:t>
            </a:r>
            <a:r>
              <a:rPr lang="zh-CN" altLang="en-US" dirty="0"/>
              <a:t>）</a:t>
            </a:r>
          </a:p>
        </p:txBody>
      </p:sp>
      <p:pic>
        <p:nvPicPr>
          <p:cNvPr id="5" name="图片 4">
            <a:extLst>
              <a:ext uri="{FF2B5EF4-FFF2-40B4-BE49-F238E27FC236}">
                <a16:creationId xmlns:a16="http://schemas.microsoft.com/office/drawing/2014/main" id="{87045832-B61D-F66B-CCA8-A8FABE36FA96}"/>
              </a:ext>
            </a:extLst>
          </p:cNvPr>
          <p:cNvPicPr>
            <a:picLocks noChangeAspect="1"/>
          </p:cNvPicPr>
          <p:nvPr/>
        </p:nvPicPr>
        <p:blipFill>
          <a:blip r:embed="rId2">
            <a:extLst>
              <a:ext uri="{28A0092B-C50C-407E-A947-70E740481C1C}">
                <a14:useLocalDpi xmlns:a14="http://schemas.microsoft.com/office/drawing/2010/main" val="0"/>
              </a:ext>
            </a:extLst>
          </a:blip>
          <a:srcRect l="427" t="47583"/>
          <a:stretch/>
        </p:blipFill>
        <p:spPr>
          <a:xfrm>
            <a:off x="2941343" y="2832074"/>
            <a:ext cx="6309314" cy="596926"/>
          </a:xfrm>
          <a:prstGeom prst="rect">
            <a:avLst/>
          </a:prstGeom>
        </p:spPr>
      </p:pic>
    </p:spTree>
    <p:extLst>
      <p:ext uri="{BB962C8B-B14F-4D97-AF65-F5344CB8AC3E}">
        <p14:creationId xmlns:p14="http://schemas.microsoft.com/office/powerpoint/2010/main" val="3485743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97057-2C5F-11C3-0363-D2884112DD17}"/>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34822C38-8DB6-67EA-2E42-EC49938B2D33}"/>
              </a:ext>
            </a:extLst>
          </p:cNvPr>
          <p:cNvSpPr>
            <a:spLocks noGrp="1"/>
          </p:cNvSpPr>
          <p:nvPr>
            <p:ph idx="1"/>
          </p:nvPr>
        </p:nvSpPr>
        <p:spPr/>
        <p:txBody>
          <a:bodyPr/>
          <a:lstStyle/>
          <a:p>
            <a:r>
              <a:rPr lang="en-US" altLang="zh-CN" dirty="0" err="1"/>
              <a:t>RGSim</a:t>
            </a:r>
            <a:r>
              <a:rPr lang="en-US" altLang="zh-CN" dirty="0"/>
              <a:t>(Rely-Guarantee-based Simulation)</a:t>
            </a:r>
          </a:p>
          <a:p>
            <a:pPr lvl="1"/>
            <a:r>
              <a:rPr lang="zh-CN" altLang="en-US" dirty="0"/>
              <a:t>本文在目标程序和源程序之间提出了一种基于依赖保证的仿真（</a:t>
            </a:r>
            <a:r>
              <a:rPr lang="en-US" altLang="zh-CN" dirty="0" err="1"/>
              <a:t>RGSim</a:t>
            </a:r>
            <a:r>
              <a:rPr lang="zh-CN" altLang="en-US" dirty="0"/>
              <a:t>） ，其关于外部可观察事件建立了一个弱模拟。</a:t>
            </a:r>
            <a:endParaRPr lang="en-US" altLang="zh-CN" dirty="0"/>
          </a:p>
          <a:p>
            <a:pPr lvl="1"/>
            <a:r>
              <a:rPr lang="zh-CN" altLang="en-US" dirty="0"/>
              <a:t>参数化了两个层次的依赖</a:t>
            </a:r>
            <a:r>
              <a:rPr lang="en-US" altLang="zh-CN" dirty="0"/>
              <a:t>/</a:t>
            </a:r>
            <a:r>
              <a:rPr lang="zh-CN" altLang="en-US" dirty="0"/>
              <a:t>保证条件并将其加入仿真关系中</a:t>
            </a:r>
            <a:endParaRPr lang="en-US" altLang="zh-CN" dirty="0"/>
          </a:p>
          <a:p>
            <a:pPr lvl="2"/>
            <a:r>
              <a:rPr lang="zh-CN" altLang="en-US" dirty="0"/>
              <a:t>                             表示</a:t>
            </a:r>
            <a:r>
              <a:rPr lang="en-US" altLang="zh-CN" dirty="0"/>
              <a:t>C</a:t>
            </a:r>
            <a:r>
              <a:rPr lang="zh-CN" altLang="en-US" dirty="0"/>
              <a:t>在环境</a:t>
            </a:r>
            <a:r>
              <a:rPr lang="en-US" altLang="zh-CN" dirty="0"/>
              <a:t>R</a:t>
            </a:r>
            <a:r>
              <a:rPr lang="zh-CN" altLang="en-US" dirty="0"/>
              <a:t>下的执行并不比</a:t>
            </a:r>
            <a:r>
              <a:rPr lang="en-US" altLang="zh-CN" dirty="0"/>
              <a:t>C</a:t>
            </a:r>
            <a:r>
              <a:rPr lang="zh-CN" altLang="en-US" dirty="0"/>
              <a:t>‘在环境</a:t>
            </a:r>
            <a:r>
              <a:rPr lang="en-US" altLang="zh-CN" dirty="0"/>
              <a:t>R</a:t>
            </a:r>
            <a:r>
              <a:rPr lang="zh-CN" altLang="en-US" dirty="0"/>
              <a:t>’下的执行表现出更多的可观察行为，并且</a:t>
            </a:r>
            <a:r>
              <a:rPr lang="en-US" altLang="zh-CN" dirty="0"/>
              <a:t>C</a:t>
            </a:r>
            <a:r>
              <a:rPr lang="zh-CN" altLang="en-US" dirty="0"/>
              <a:t>和</a:t>
            </a:r>
            <a:r>
              <a:rPr lang="en-US" altLang="zh-CN" dirty="0"/>
              <a:t>C</a:t>
            </a:r>
            <a:r>
              <a:rPr lang="zh-CN" altLang="en-US" dirty="0"/>
              <a:t>‘的状态转换分别满足</a:t>
            </a:r>
            <a:r>
              <a:rPr lang="en-US" altLang="zh-CN" dirty="0"/>
              <a:t>G</a:t>
            </a:r>
            <a:r>
              <a:rPr lang="zh-CN" altLang="en-US" dirty="0"/>
              <a:t>和</a:t>
            </a:r>
            <a:r>
              <a:rPr lang="en-US" altLang="zh-CN" dirty="0"/>
              <a:t>G</a:t>
            </a:r>
            <a:r>
              <a:rPr lang="zh-CN" altLang="en-US" dirty="0"/>
              <a:t>’。</a:t>
            </a:r>
            <a:endParaRPr lang="en-US" altLang="zh-CN" dirty="0"/>
          </a:p>
          <a:p>
            <a:pPr lvl="2"/>
            <a:r>
              <a:rPr lang="zh-CN" altLang="en-US" dirty="0"/>
              <a:t>只要线程只与行为良好的环境组合在一起，那么 </a:t>
            </a:r>
            <a:r>
              <a:rPr lang="en-US" altLang="zh-CN" dirty="0" err="1"/>
              <a:t>RGSim</a:t>
            </a:r>
            <a:r>
              <a:rPr lang="zh-CN" altLang="en-US" dirty="0"/>
              <a:t>就是可组合的：</a:t>
            </a:r>
          </a:p>
        </p:txBody>
      </p:sp>
      <p:pic>
        <p:nvPicPr>
          <p:cNvPr id="5" name="图片 4">
            <a:extLst>
              <a:ext uri="{FF2B5EF4-FFF2-40B4-BE49-F238E27FC236}">
                <a16:creationId xmlns:a16="http://schemas.microsoft.com/office/drawing/2014/main" id="{493C3245-D95B-C8FC-3BCB-78DDB9A75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516" y="3429000"/>
            <a:ext cx="2006703" cy="266714"/>
          </a:xfrm>
          <a:prstGeom prst="rect">
            <a:avLst/>
          </a:prstGeom>
        </p:spPr>
      </p:pic>
      <p:pic>
        <p:nvPicPr>
          <p:cNvPr id="9" name="图片 8">
            <a:extLst>
              <a:ext uri="{FF2B5EF4-FFF2-40B4-BE49-F238E27FC236}">
                <a16:creationId xmlns:a16="http://schemas.microsoft.com/office/drawing/2014/main" id="{21CAEF44-64EA-AC63-D464-3C899A65FE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81867" y="4578321"/>
            <a:ext cx="5512083" cy="1104957"/>
          </a:xfrm>
          <a:prstGeom prst="rect">
            <a:avLst/>
          </a:prstGeom>
        </p:spPr>
      </p:pic>
    </p:spTree>
    <p:extLst>
      <p:ext uri="{BB962C8B-B14F-4D97-AF65-F5344CB8AC3E}">
        <p14:creationId xmlns:p14="http://schemas.microsoft.com/office/powerpoint/2010/main" val="2290275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463940-8545-9E25-57F8-5703198BA1D7}"/>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2BA0290C-AA4C-3384-611D-9C559B6EF49A}"/>
              </a:ext>
            </a:extLst>
          </p:cNvPr>
          <p:cNvSpPr>
            <a:spLocks noGrp="1"/>
          </p:cNvSpPr>
          <p:nvPr>
            <p:ph idx="1"/>
          </p:nvPr>
        </p:nvSpPr>
        <p:spPr/>
        <p:txBody>
          <a:bodyPr/>
          <a:lstStyle/>
          <a:p>
            <a:r>
              <a:rPr lang="zh-CN" altLang="en-US" dirty="0"/>
              <a:t>基于事件轨迹的精化关系：</a:t>
            </a:r>
          </a:p>
        </p:txBody>
      </p:sp>
      <p:pic>
        <p:nvPicPr>
          <p:cNvPr id="5" name="图片 4">
            <a:extLst>
              <a:ext uri="{FF2B5EF4-FFF2-40B4-BE49-F238E27FC236}">
                <a16:creationId xmlns:a16="http://schemas.microsoft.com/office/drawing/2014/main" id="{2E1337E1-57A7-3595-4E38-F72CDD00EE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473" y="3539973"/>
            <a:ext cx="5740695" cy="2952902"/>
          </a:xfrm>
          <a:prstGeom prst="rect">
            <a:avLst/>
          </a:prstGeom>
        </p:spPr>
      </p:pic>
      <p:pic>
        <p:nvPicPr>
          <p:cNvPr id="7" name="图片 6">
            <a:extLst>
              <a:ext uri="{FF2B5EF4-FFF2-40B4-BE49-F238E27FC236}">
                <a16:creationId xmlns:a16="http://schemas.microsoft.com/office/drawing/2014/main" id="{CCBDD981-8EE1-C1F3-8AA7-0E249A74F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1496" y="2417180"/>
            <a:ext cx="5848651" cy="1028753"/>
          </a:xfrm>
          <a:prstGeom prst="rect">
            <a:avLst/>
          </a:prstGeom>
        </p:spPr>
      </p:pic>
      <p:sp>
        <p:nvSpPr>
          <p:cNvPr id="9" name="文本框 8">
            <a:extLst>
              <a:ext uri="{FF2B5EF4-FFF2-40B4-BE49-F238E27FC236}">
                <a16:creationId xmlns:a16="http://schemas.microsoft.com/office/drawing/2014/main" id="{169F6942-492D-08C3-9F9D-BC020A818CA5}"/>
              </a:ext>
            </a:extLst>
          </p:cNvPr>
          <p:cNvSpPr txBox="1"/>
          <p:nvPr/>
        </p:nvSpPr>
        <p:spPr>
          <a:xfrm>
            <a:off x="9232901" y="5477933"/>
            <a:ext cx="1960032" cy="1200329"/>
          </a:xfrm>
          <a:prstGeom prst="rect">
            <a:avLst/>
          </a:prstGeom>
          <a:noFill/>
        </p:spPr>
        <p:txBody>
          <a:bodyPr wrap="square">
            <a:spAutoFit/>
          </a:bodyPr>
          <a:lstStyle/>
          <a:p>
            <a:r>
              <a:rPr lang="en-US" altLang="zh-CN" dirty="0"/>
              <a:t>**</a:t>
            </a:r>
            <a:r>
              <a:rPr lang="zh-CN" altLang="en-US" dirty="0"/>
              <a:t>However, it is not compositional w.r.t. parallel compositions.</a:t>
            </a:r>
          </a:p>
        </p:txBody>
      </p:sp>
      <p:sp>
        <p:nvSpPr>
          <p:cNvPr id="10" name="矩形 9">
            <a:extLst>
              <a:ext uri="{FF2B5EF4-FFF2-40B4-BE49-F238E27FC236}">
                <a16:creationId xmlns:a16="http://schemas.microsoft.com/office/drawing/2014/main" id="{2B095D28-8B5D-57F6-1A8E-9B2A2815CCE4}"/>
              </a:ext>
            </a:extLst>
          </p:cNvPr>
          <p:cNvSpPr/>
          <p:nvPr/>
        </p:nvSpPr>
        <p:spPr>
          <a:xfrm>
            <a:off x="4360333" y="3031067"/>
            <a:ext cx="2878667" cy="313266"/>
          </a:xfrm>
          <a:prstGeom prst="rect">
            <a:avLst/>
          </a:prstGeom>
          <a:noFill/>
          <a:ln w="19050">
            <a:solidFill>
              <a:srgbClr val="FF000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372407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484A46-E0E4-452F-4D51-2CB977568622}"/>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FD7BBF0C-FC12-B206-87F2-E095D5C7F6C3}"/>
              </a:ext>
            </a:extLst>
          </p:cNvPr>
          <p:cNvSpPr>
            <a:spLocks noGrp="1"/>
          </p:cNvSpPr>
          <p:nvPr>
            <p:ph idx="1"/>
          </p:nvPr>
        </p:nvSpPr>
        <p:spPr/>
        <p:txBody>
          <a:bodyPr/>
          <a:lstStyle/>
          <a:p>
            <a:r>
              <a:rPr lang="en-US" altLang="zh-CN" dirty="0" err="1"/>
              <a:t>RGSim</a:t>
            </a:r>
            <a:endParaRPr lang="en-US" altLang="zh-CN" dirty="0"/>
          </a:p>
          <a:p>
            <a:pPr lvl="1"/>
            <a:r>
              <a:rPr lang="zh-CN" altLang="en-US" dirty="0"/>
              <a:t>定义具体的模拟（精化）关系</a:t>
            </a:r>
            <a:endParaRPr lang="en-US" altLang="zh-CN" dirty="0"/>
          </a:p>
          <a:p>
            <a:pPr lvl="2"/>
            <a:r>
              <a:rPr lang="en-US" altLang="zh-CN" dirty="0"/>
              <a:t>1.</a:t>
            </a:r>
            <a:r>
              <a:rPr lang="zh-CN" altLang="en-US" dirty="0"/>
              <a:t>没有可观察事件时：</a:t>
            </a:r>
            <a:endParaRPr lang="en-US" altLang="zh-CN" dirty="0"/>
          </a:p>
          <a:p>
            <a:pPr lvl="2"/>
            <a:r>
              <a:rPr lang="en-US" altLang="zh-CN" dirty="0"/>
              <a:t>2.</a:t>
            </a:r>
            <a:r>
              <a:rPr lang="zh-CN" altLang="en-US" dirty="0"/>
              <a:t>有可观察事件时：</a:t>
            </a:r>
            <a:endParaRPr lang="en-US" altLang="zh-CN" dirty="0"/>
          </a:p>
          <a:p>
            <a:pPr lvl="2"/>
            <a:r>
              <a:rPr lang="en-US" altLang="zh-CN" dirty="0"/>
              <a:t>3.</a:t>
            </a:r>
            <a:r>
              <a:rPr lang="zh-CN" altLang="en-US" dirty="0"/>
              <a:t>执行结束时：</a:t>
            </a:r>
            <a:endParaRPr lang="en-US" altLang="zh-CN" dirty="0"/>
          </a:p>
          <a:p>
            <a:pPr lvl="2"/>
            <a:r>
              <a:rPr lang="en-US" altLang="zh-CN" dirty="0"/>
              <a:t>4.</a:t>
            </a:r>
            <a:r>
              <a:rPr lang="zh-CN" altLang="en-US" dirty="0"/>
              <a:t>执行出错终止时：</a:t>
            </a:r>
            <a:endParaRPr lang="en-US" altLang="zh-CN" dirty="0"/>
          </a:p>
          <a:p>
            <a:pPr lvl="2"/>
            <a:r>
              <a:rPr lang="en-US" altLang="zh-CN" dirty="0"/>
              <a:t>5.</a:t>
            </a:r>
            <a:r>
              <a:rPr lang="zh-CN" altLang="en-US" dirty="0"/>
              <a:t>外部环境改变状态时：</a:t>
            </a:r>
            <a:endParaRPr lang="en-US" altLang="zh-CN" dirty="0"/>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证明了关于</a:t>
            </a:r>
            <a:r>
              <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e-trace refinement</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可靠</a:t>
            </a:r>
            <a:endParaRPr lang="en-US" altLang="zh-CN" dirty="0"/>
          </a:p>
        </p:txBody>
      </p:sp>
      <p:pic>
        <p:nvPicPr>
          <p:cNvPr id="5" name="图片 4">
            <a:extLst>
              <a:ext uri="{FF2B5EF4-FFF2-40B4-BE49-F238E27FC236}">
                <a16:creationId xmlns:a16="http://schemas.microsoft.com/office/drawing/2014/main" id="{91A4AADF-27A7-F744-5DCE-F475B3851B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4479" y="2233640"/>
            <a:ext cx="4628242" cy="3943323"/>
          </a:xfrm>
          <a:prstGeom prst="rect">
            <a:avLst/>
          </a:prstGeom>
        </p:spPr>
      </p:pic>
      <p:pic>
        <p:nvPicPr>
          <p:cNvPr id="7" name="图片 6">
            <a:extLst>
              <a:ext uri="{FF2B5EF4-FFF2-40B4-BE49-F238E27FC236}">
                <a16:creationId xmlns:a16="http://schemas.microsoft.com/office/drawing/2014/main" id="{2EE604C2-ED2B-D7C0-17B8-A22F7CE7CE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6112479"/>
            <a:ext cx="3547533" cy="549729"/>
          </a:xfrm>
          <a:prstGeom prst="rect">
            <a:avLst/>
          </a:prstGeom>
        </p:spPr>
      </p:pic>
    </p:spTree>
    <p:extLst>
      <p:ext uri="{BB962C8B-B14F-4D97-AF65-F5344CB8AC3E}">
        <p14:creationId xmlns:p14="http://schemas.microsoft.com/office/powerpoint/2010/main" val="383300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EE7DB7-C1F3-0BFD-83BE-B270FFC59CD8}"/>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7A718757-C053-CD9A-A85F-B02CD5FAFC8F}"/>
              </a:ext>
            </a:extLst>
          </p:cNvPr>
          <p:cNvSpPr>
            <a:spLocks noGrp="1"/>
          </p:cNvSpPr>
          <p:nvPr>
            <p:ph idx="1"/>
          </p:nvPr>
        </p:nvSpPr>
        <p:spPr/>
        <p:txBody>
          <a:bodyPr/>
          <a:lstStyle/>
          <a:p>
            <a:r>
              <a:rPr lang="en-US" altLang="zh-CN" dirty="0" err="1"/>
              <a:t>RGSim</a:t>
            </a:r>
            <a:r>
              <a:rPr lang="zh-CN" altLang="en-US" dirty="0"/>
              <a:t>并行规则</a:t>
            </a:r>
            <a:endParaRPr lang="en-US" altLang="zh-CN" dirty="0"/>
          </a:p>
          <a:p>
            <a:pPr lvl="1"/>
            <a:r>
              <a:rPr lang="zh-CN" altLang="en-US" dirty="0"/>
              <a:t>与</a:t>
            </a:r>
            <a:r>
              <a:rPr lang="en-US" altLang="zh-CN" dirty="0"/>
              <a:t>RG</a:t>
            </a:r>
            <a:r>
              <a:rPr lang="zh-CN" altLang="en-US" dirty="0"/>
              <a:t>中类似，需要定义初始状态关系在环境中的稳定性：                      </a:t>
            </a:r>
            <a:endParaRPr lang="en-US" altLang="zh-CN" dirty="0"/>
          </a:p>
          <a:p>
            <a:pPr marL="457200" lvl="1" indent="0">
              <a:buNone/>
            </a:pPr>
            <a:r>
              <a:rPr lang="zh-CN" altLang="en-US" dirty="0"/>
              <a:t>即当</a:t>
            </a:r>
            <a:r>
              <a:rPr lang="en-US" altLang="zh-CN" dirty="0"/>
              <a:t>ζ</a:t>
            </a:r>
            <a:r>
              <a:rPr lang="zh-CN" altLang="en-US" dirty="0"/>
              <a:t>最初成立并且</a:t>
            </a:r>
            <a:r>
              <a:rPr lang="en-US" altLang="zh-CN" dirty="0"/>
              <a:t>R</a:t>
            </a:r>
            <a:r>
              <a:rPr lang="zh-CN" altLang="en-US" dirty="0"/>
              <a:t>和</a:t>
            </a:r>
            <a:r>
              <a:rPr lang="en-US" altLang="zh-CN" dirty="0"/>
              <a:t>R’*</a:t>
            </a:r>
            <a:r>
              <a:rPr lang="zh-CN" altLang="en-US" dirty="0"/>
              <a:t>执行相关动作时，结果状态仍然满足</a:t>
            </a:r>
            <a:r>
              <a:rPr lang="en-US" altLang="zh-CN" dirty="0"/>
              <a:t>ζ</a:t>
            </a:r>
            <a:r>
              <a:rPr lang="zh-CN" altLang="en-US" dirty="0"/>
              <a:t>。</a:t>
            </a:r>
            <a:endParaRPr lang="en-US" altLang="zh-CN" dirty="0"/>
          </a:p>
          <a:p>
            <a:pPr lvl="1"/>
            <a:r>
              <a:rPr lang="zh-CN" altLang="en-US" dirty="0"/>
              <a:t>并行组合性：</a:t>
            </a:r>
          </a:p>
        </p:txBody>
      </p:sp>
      <p:pic>
        <p:nvPicPr>
          <p:cNvPr id="5" name="图片 4">
            <a:extLst>
              <a:ext uri="{FF2B5EF4-FFF2-40B4-BE49-F238E27FC236}">
                <a16:creationId xmlns:a16="http://schemas.microsoft.com/office/drawing/2014/main" id="{94DD65F5-B922-826B-4184-07B7B0CA46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711" y="2318800"/>
            <a:ext cx="1786656" cy="322799"/>
          </a:xfrm>
          <a:prstGeom prst="rect">
            <a:avLst/>
          </a:prstGeom>
        </p:spPr>
      </p:pic>
      <p:pic>
        <p:nvPicPr>
          <p:cNvPr id="6" name="图片 5">
            <a:extLst>
              <a:ext uri="{FF2B5EF4-FFF2-40B4-BE49-F238E27FC236}">
                <a16:creationId xmlns:a16="http://schemas.microsoft.com/office/drawing/2014/main" id="{ADA882F8-9B68-A78A-DC8C-EFA7DBC660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2518" y="3882204"/>
            <a:ext cx="7086964" cy="1054154"/>
          </a:xfrm>
          <a:prstGeom prst="rect">
            <a:avLst/>
          </a:prstGeom>
        </p:spPr>
      </p:pic>
    </p:spTree>
    <p:extLst>
      <p:ext uri="{BB962C8B-B14F-4D97-AF65-F5344CB8AC3E}">
        <p14:creationId xmlns:p14="http://schemas.microsoft.com/office/powerpoint/2010/main" val="37797764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98D4A-1159-2118-F666-B10B4A90B912}"/>
              </a:ext>
            </a:extLst>
          </p:cNvPr>
          <p:cNvSpPr>
            <a:spLocks noGrp="1"/>
          </p:cNvSpPr>
          <p:nvPr>
            <p:ph type="title"/>
          </p:nvPr>
        </p:nvSpPr>
        <p:spPr/>
        <p:txBody>
          <a:bodyPr>
            <a:normAutofit fontScale="90000"/>
          </a:bodyPr>
          <a:lstStyle/>
          <a:p>
            <a:r>
              <a:rPr lang="en-US" altLang="zh-CN" dirty="0"/>
              <a:t>A Rely-Guarantee-Based Simulation for</a:t>
            </a:r>
            <a:br>
              <a:rPr lang="en-US" altLang="zh-CN" dirty="0"/>
            </a:br>
            <a:r>
              <a:rPr lang="en-US" altLang="zh-CN" dirty="0"/>
              <a:t>Verifying Concurrent Program Transformations</a:t>
            </a:r>
            <a:endParaRPr lang="zh-CN" altLang="en-US" dirty="0"/>
          </a:p>
        </p:txBody>
      </p:sp>
      <p:sp>
        <p:nvSpPr>
          <p:cNvPr id="3" name="内容占位符 2">
            <a:extLst>
              <a:ext uri="{FF2B5EF4-FFF2-40B4-BE49-F238E27FC236}">
                <a16:creationId xmlns:a16="http://schemas.microsoft.com/office/drawing/2014/main" id="{4DF4E8FF-8032-A3C0-3849-FB8C97AB6B4A}"/>
              </a:ext>
            </a:extLst>
          </p:cNvPr>
          <p:cNvSpPr>
            <a:spLocks noGrp="1"/>
          </p:cNvSpPr>
          <p:nvPr>
            <p:ph idx="1"/>
          </p:nvPr>
        </p:nvSpPr>
        <p:spPr/>
        <p:txBody>
          <a:bodyPr/>
          <a:lstStyle/>
          <a:p>
            <a:r>
              <a:rPr lang="en-US" altLang="zh-CN" dirty="0" err="1"/>
              <a:t>RGSim</a:t>
            </a:r>
            <a:r>
              <a:rPr lang="zh-CN" altLang="en-US" dirty="0"/>
              <a:t>确保目标程序保留了源程序的安全属性（包括部分正确性），但允许将一段终止的源程序转换为具有无限静默步骤的目标程序。（例如，在锁被持有但从未被其他线程释放的时候，低级程序永远被阻塞）。证明终止行为需要在并发中进行动态证明（例如，证明没有死锁），这将作为未来的工作。</a:t>
            </a:r>
          </a:p>
          <a:p>
            <a:endParaRPr lang="zh-CN" altLang="en-US" dirty="0"/>
          </a:p>
          <a:p>
            <a:endParaRPr lang="zh-CN" altLang="en-US" dirty="0"/>
          </a:p>
        </p:txBody>
      </p:sp>
    </p:spTree>
    <p:extLst>
      <p:ext uri="{BB962C8B-B14F-4D97-AF65-F5344CB8AC3E}">
        <p14:creationId xmlns:p14="http://schemas.microsoft.com/office/powerpoint/2010/main" val="1604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638DFD-5AB1-F49A-B720-A65F0E364AC6}"/>
              </a:ext>
            </a:extLst>
          </p:cNvPr>
          <p:cNvSpPr>
            <a:spLocks noGrp="1"/>
          </p:cNvSpPr>
          <p:nvPr>
            <p:ph type="title"/>
          </p:nvPr>
        </p:nvSpPr>
        <p:spPr/>
        <p:txBody>
          <a:bodyPr/>
          <a:lstStyle/>
          <a:p>
            <a:r>
              <a:rPr lang="en-US" altLang="zh-CN" dirty="0"/>
              <a:t>rely-guarantee</a:t>
            </a:r>
            <a:endParaRPr lang="zh-CN" altLang="en-US" dirty="0"/>
          </a:p>
        </p:txBody>
      </p:sp>
      <p:pic>
        <p:nvPicPr>
          <p:cNvPr id="5" name="内容占位符 4">
            <a:extLst>
              <a:ext uri="{FF2B5EF4-FFF2-40B4-BE49-F238E27FC236}">
                <a16:creationId xmlns:a16="http://schemas.microsoft.com/office/drawing/2014/main" id="{146CAD24-678E-D349-19DC-352399EFE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1891" y="2616923"/>
            <a:ext cx="5188217" cy="2768742"/>
          </a:xfrm>
        </p:spPr>
      </p:pic>
    </p:spTree>
    <p:extLst>
      <p:ext uri="{BB962C8B-B14F-4D97-AF65-F5344CB8AC3E}">
        <p14:creationId xmlns:p14="http://schemas.microsoft.com/office/powerpoint/2010/main" val="7879211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5AEC20-8418-6C7A-5336-518CA86781E7}"/>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9023407E-1ADB-5919-23A5-B87B9EC75408}"/>
              </a:ext>
            </a:extLst>
          </p:cNvPr>
          <p:cNvPicPr>
            <a:picLocks noGrp="1" noChangeAspect="1"/>
          </p:cNvPicPr>
          <p:nvPr>
            <p:ph idx="1"/>
          </p:nvPr>
        </p:nvPicPr>
        <p:blipFill>
          <a:blip r:embed="rId2"/>
          <a:stretch>
            <a:fillRect/>
          </a:stretch>
        </p:blipFill>
        <p:spPr>
          <a:xfrm>
            <a:off x="2387600" y="2235254"/>
            <a:ext cx="7611533" cy="2863562"/>
          </a:xfrm>
          <a:prstGeom prst="rect">
            <a:avLst/>
          </a:prstGeom>
        </p:spPr>
      </p:pic>
    </p:spTree>
    <p:extLst>
      <p:ext uri="{BB962C8B-B14F-4D97-AF65-F5344CB8AC3E}">
        <p14:creationId xmlns:p14="http://schemas.microsoft.com/office/powerpoint/2010/main" val="20734600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B835B0-A51C-6929-E412-2C7C6905094B}"/>
              </a:ext>
            </a:extLst>
          </p:cNvPr>
          <p:cNvSpPr>
            <a:spLocks noGrp="1"/>
          </p:cNvSpPr>
          <p:nvPr>
            <p:ph type="title"/>
          </p:nvPr>
        </p:nvSpPr>
        <p:spPr/>
        <p:txBody>
          <a:bodyPr/>
          <a:lstStyle/>
          <a:p>
            <a:endParaRPr lang="zh-CN" altLang="en-US"/>
          </a:p>
        </p:txBody>
      </p:sp>
      <p:pic>
        <p:nvPicPr>
          <p:cNvPr id="4" name="内容占位符 3">
            <a:extLst>
              <a:ext uri="{FF2B5EF4-FFF2-40B4-BE49-F238E27FC236}">
                <a16:creationId xmlns:a16="http://schemas.microsoft.com/office/drawing/2014/main" id="{2EEED8ED-8285-D9CF-E284-8EB041F0A22F}"/>
              </a:ext>
            </a:extLst>
          </p:cNvPr>
          <p:cNvPicPr>
            <a:picLocks noGrp="1" noChangeAspect="1"/>
          </p:cNvPicPr>
          <p:nvPr>
            <p:ph idx="1"/>
          </p:nvPr>
        </p:nvPicPr>
        <p:blipFill>
          <a:blip r:embed="rId2"/>
          <a:stretch>
            <a:fillRect/>
          </a:stretch>
        </p:blipFill>
        <p:spPr>
          <a:xfrm>
            <a:off x="1897413" y="2522187"/>
            <a:ext cx="8397174" cy="2354613"/>
          </a:xfrm>
          <a:prstGeom prst="rect">
            <a:avLst/>
          </a:prstGeom>
        </p:spPr>
      </p:pic>
    </p:spTree>
    <p:extLst>
      <p:ext uri="{BB962C8B-B14F-4D97-AF65-F5344CB8AC3E}">
        <p14:creationId xmlns:p14="http://schemas.microsoft.com/office/powerpoint/2010/main" val="21019877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30ACD-BBC7-56FA-7E04-B4071F36AECE}"/>
              </a:ext>
            </a:extLst>
          </p:cNvPr>
          <p:cNvSpPr>
            <a:spLocks noGrp="1"/>
          </p:cNvSpPr>
          <p:nvPr>
            <p:ph type="title"/>
          </p:nvPr>
        </p:nvSpPr>
        <p:spPr/>
        <p:txBody>
          <a:bodyPr>
            <a:normAutofit fontScale="90000"/>
          </a:bodyPr>
          <a:lstStyle/>
          <a:p>
            <a:r>
              <a:rPr lang="en-US" altLang="zh-CN" dirty="0"/>
              <a:t>Compositional Verification of Termination-Preserving Refinement of Concurrent Programs</a:t>
            </a:r>
            <a:endParaRPr lang="zh-CN" altLang="en-US" dirty="0"/>
          </a:p>
        </p:txBody>
      </p:sp>
      <p:sp>
        <p:nvSpPr>
          <p:cNvPr id="3" name="内容占位符 2">
            <a:extLst>
              <a:ext uri="{FF2B5EF4-FFF2-40B4-BE49-F238E27FC236}">
                <a16:creationId xmlns:a16="http://schemas.microsoft.com/office/drawing/2014/main" id="{E4EF8980-85CB-89B0-831D-DE817304FCD8}"/>
              </a:ext>
            </a:extLst>
          </p:cNvPr>
          <p:cNvSpPr>
            <a:spLocks noGrp="1"/>
          </p:cNvSpPr>
          <p:nvPr>
            <p:ph idx="1"/>
          </p:nvPr>
        </p:nvSpPr>
        <p:spPr/>
        <p:txBody>
          <a:bodyPr/>
          <a:lstStyle/>
          <a:p>
            <a:r>
              <a:rPr lang="zh-CN" altLang="en-US" dirty="0"/>
              <a:t>主要工作</a:t>
            </a:r>
            <a:endParaRPr lang="en-US" altLang="zh-CN" dirty="0"/>
          </a:p>
          <a:p>
            <a:pPr lvl="1"/>
            <a:r>
              <a:rPr lang="zh-CN" altLang="en-US" dirty="0"/>
              <a:t>文章提出了一种新的仿真技术，建立了保留终止属性的精化，并且具有并行组合性。</a:t>
            </a:r>
            <a:endParaRPr lang="en-US" altLang="zh-CN" dirty="0"/>
          </a:p>
          <a:p>
            <a:pPr lvl="2"/>
            <a:r>
              <a:rPr lang="zh-CN" altLang="en-US" dirty="0"/>
              <a:t>提出了新的依赖</a:t>
            </a:r>
            <a:r>
              <a:rPr lang="en-US" altLang="zh-CN" dirty="0"/>
              <a:t>/</a:t>
            </a:r>
            <a:r>
              <a:rPr lang="zh-CN" altLang="en-US" dirty="0"/>
              <a:t>保证条件，用一个布尔值来扩展它们，该标记指示状态更新是否可以让线程或其环境进行更多操作，从而指定线程与其环境之间对终止属性的干扰</a:t>
            </a:r>
          </a:p>
        </p:txBody>
      </p:sp>
    </p:spTree>
    <p:extLst>
      <p:ext uri="{BB962C8B-B14F-4D97-AF65-F5344CB8AC3E}">
        <p14:creationId xmlns:p14="http://schemas.microsoft.com/office/powerpoint/2010/main" val="4085862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B7CF8-1787-CDB1-165A-7A05240A0316}"/>
              </a:ext>
            </a:extLst>
          </p:cNvPr>
          <p:cNvSpPr>
            <a:spLocks noGrp="1"/>
          </p:cNvSpPr>
          <p:nvPr>
            <p:ph type="title"/>
          </p:nvPr>
        </p:nvSpPr>
        <p:spPr/>
        <p:txBody>
          <a:bodyPr/>
          <a:lstStyle/>
          <a:p>
            <a:endParaRPr lang="zh-CN" altLang="en-US" dirty="0"/>
          </a:p>
        </p:txBody>
      </p:sp>
      <p:pic>
        <p:nvPicPr>
          <p:cNvPr id="5" name="内容占位符 4">
            <a:extLst>
              <a:ext uri="{FF2B5EF4-FFF2-40B4-BE49-F238E27FC236}">
                <a16:creationId xmlns:a16="http://schemas.microsoft.com/office/drawing/2014/main" id="{A5839E40-5D92-B028-01B0-93242C82B0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6567" y="2460887"/>
            <a:ext cx="6978865" cy="2621046"/>
          </a:xfrm>
        </p:spPr>
      </p:pic>
    </p:spTree>
    <p:extLst>
      <p:ext uri="{BB962C8B-B14F-4D97-AF65-F5344CB8AC3E}">
        <p14:creationId xmlns:p14="http://schemas.microsoft.com/office/powerpoint/2010/main" val="317080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810375-2C8A-67EB-F94A-ED7A1A91937A}"/>
              </a:ext>
            </a:extLst>
          </p:cNvPr>
          <p:cNvSpPr>
            <a:spLocks noGrp="1"/>
          </p:cNvSpPr>
          <p:nvPr>
            <p:ph type="title"/>
          </p:nvPr>
        </p:nvSpPr>
        <p:spPr/>
        <p:txBody>
          <a:bodyPr/>
          <a:lstStyle/>
          <a:p>
            <a:r>
              <a:rPr lang="en-US" altLang="zh-CN" dirty="0"/>
              <a:t>A Program Logic for Concurrent Objects under Fair Scheduling</a:t>
            </a:r>
            <a:endParaRPr lang="zh-CN" altLang="en-US" dirty="0"/>
          </a:p>
        </p:txBody>
      </p:sp>
      <p:sp>
        <p:nvSpPr>
          <p:cNvPr id="3" name="内容占位符 2">
            <a:extLst>
              <a:ext uri="{FF2B5EF4-FFF2-40B4-BE49-F238E27FC236}">
                <a16:creationId xmlns:a16="http://schemas.microsoft.com/office/drawing/2014/main" id="{7DDF6C8D-278E-0DE9-314A-6BD31C2F351A}"/>
              </a:ext>
            </a:extLst>
          </p:cNvPr>
          <p:cNvSpPr>
            <a:spLocks noGrp="1"/>
          </p:cNvSpPr>
          <p:nvPr>
            <p:ph idx="1"/>
          </p:nvPr>
        </p:nvSpPr>
        <p:spPr/>
        <p:txBody>
          <a:bodyPr/>
          <a:lstStyle/>
          <a:p>
            <a:r>
              <a:rPr lang="zh-CN" altLang="en-US" dirty="0"/>
              <a:t>主要工作</a:t>
            </a:r>
            <a:endParaRPr lang="en-US" altLang="zh-CN" dirty="0"/>
          </a:p>
          <a:p>
            <a:pPr lvl="1"/>
            <a:r>
              <a:rPr lang="zh-CN" altLang="en-US" dirty="0"/>
              <a:t>文章提出了一种新的</a:t>
            </a:r>
            <a:r>
              <a:rPr lang="en-US" altLang="zh-CN" dirty="0"/>
              <a:t>RG</a:t>
            </a:r>
            <a:r>
              <a:rPr lang="zh-CN" altLang="en-US" dirty="0"/>
              <a:t>风格的推理逻辑</a:t>
            </a:r>
            <a:r>
              <a:rPr lang="en-US" altLang="zh-CN" dirty="0" err="1"/>
              <a:t>LiLi</a:t>
            </a:r>
            <a:r>
              <a:rPr lang="zh-CN" altLang="en-US" dirty="0"/>
              <a:t>（</a:t>
            </a:r>
            <a:r>
              <a:rPr lang="en-US" altLang="zh-CN" dirty="0"/>
              <a:t> Linearizability and Liveness </a:t>
            </a:r>
            <a:r>
              <a:rPr lang="zh-CN" altLang="en-US" dirty="0"/>
              <a:t>），适用于公平调度下的并发对象，这是第一个将线性</a:t>
            </a:r>
            <a:r>
              <a:rPr lang="en-US" altLang="zh-CN" dirty="0"/>
              <a:t>(linearizability)</a:t>
            </a:r>
            <a:r>
              <a:rPr lang="zh-CN" altLang="en-US" dirty="0"/>
              <a:t>、无饥饿和无死锁验证统一在一个框架中的程序逻辑。</a:t>
            </a:r>
            <a:endParaRPr lang="en-US" altLang="zh-CN" dirty="0"/>
          </a:p>
          <a:p>
            <a:pPr lvl="2"/>
            <a:r>
              <a:rPr lang="zh-CN" altLang="en-US" dirty="0"/>
              <a:t>将影响线程进程的环境干扰分为阻塞</a:t>
            </a:r>
            <a:r>
              <a:rPr lang="en-US" altLang="zh-CN" dirty="0"/>
              <a:t>(blocking)</a:t>
            </a:r>
            <a:r>
              <a:rPr lang="zh-CN" altLang="en-US" dirty="0"/>
              <a:t>和延迟</a:t>
            </a:r>
            <a:r>
              <a:rPr lang="en-US" altLang="zh-CN" dirty="0"/>
              <a:t>(delay)</a:t>
            </a:r>
            <a:r>
              <a:rPr lang="zh-CN" altLang="en-US" dirty="0"/>
              <a:t>两类，又通过参数化的规范提供了一个统一的程序逻辑和推理规则。</a:t>
            </a:r>
            <a:endParaRPr lang="en-US" altLang="zh-CN" dirty="0"/>
          </a:p>
          <a:p>
            <a:pPr lvl="2"/>
            <a:r>
              <a:rPr lang="zh-CN" altLang="en-US" dirty="0"/>
              <a:t>提出了两种新的机制，明确动作</a:t>
            </a:r>
            <a:r>
              <a:rPr lang="en-US" altLang="zh-CN" dirty="0"/>
              <a:t>(definite actions )</a:t>
            </a:r>
            <a:r>
              <a:rPr lang="zh-CN" altLang="en-US" dirty="0"/>
              <a:t>和分层令牌</a:t>
            </a:r>
            <a:r>
              <a:rPr lang="en-US" altLang="zh-CN" dirty="0"/>
              <a:t>(stratified tokens)</a:t>
            </a:r>
            <a:r>
              <a:rPr lang="zh-CN" altLang="en-US" dirty="0"/>
              <a:t>，分别对阻塞</a:t>
            </a:r>
            <a:r>
              <a:rPr lang="en-US" altLang="zh-CN" dirty="0"/>
              <a:t>(blocking)</a:t>
            </a:r>
            <a:r>
              <a:rPr lang="zh-CN" altLang="en-US" dirty="0"/>
              <a:t>和延迟</a:t>
            </a:r>
            <a:r>
              <a:rPr lang="en-US" altLang="zh-CN" dirty="0"/>
              <a:t>(delay)</a:t>
            </a:r>
            <a:r>
              <a:rPr lang="zh-CN" altLang="en-US" dirty="0"/>
              <a:t>进行推理。</a:t>
            </a:r>
            <a:endParaRPr lang="en-US" altLang="zh-CN" dirty="0"/>
          </a:p>
          <a:p>
            <a:pPr lvl="2"/>
            <a:r>
              <a:rPr lang="zh-CN" altLang="en-US" dirty="0"/>
              <a:t>通过同时验证线性性和进程，我们可以为并发对象提供进程感知的抽象（？？？）</a:t>
            </a:r>
            <a:endParaRPr lang="en-US" altLang="zh-CN" dirty="0"/>
          </a:p>
          <a:p>
            <a:pPr lvl="2"/>
            <a:r>
              <a:rPr lang="zh-CN" altLang="en-US" dirty="0"/>
              <a:t>用此逻辑来验证使用粗粒度同步的简单对象，包括</a:t>
            </a:r>
            <a:r>
              <a:rPr lang="en-US" altLang="zh-CN" dirty="0"/>
              <a:t>TAS</a:t>
            </a:r>
            <a:r>
              <a:rPr lang="zh-CN" altLang="en-US" dirty="0"/>
              <a:t>锁、票据锁和各种队列锁。</a:t>
            </a:r>
          </a:p>
        </p:txBody>
      </p:sp>
    </p:spTree>
    <p:extLst>
      <p:ext uri="{BB962C8B-B14F-4D97-AF65-F5344CB8AC3E}">
        <p14:creationId xmlns:p14="http://schemas.microsoft.com/office/powerpoint/2010/main" val="29423912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09CC7-6CE5-2D1F-06BD-0FECFC9CD1F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6DED4D82-426C-1D15-4F2F-33A221AA1D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4349" y="1914165"/>
            <a:ext cx="7810901" cy="3683189"/>
          </a:xfrm>
        </p:spPr>
      </p:pic>
    </p:spTree>
    <p:extLst>
      <p:ext uri="{BB962C8B-B14F-4D97-AF65-F5344CB8AC3E}">
        <p14:creationId xmlns:p14="http://schemas.microsoft.com/office/powerpoint/2010/main" val="1175354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AEA233-6621-4CAA-6385-445929BE30C5}"/>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BCAA40E4-DE51-5588-9842-F5E09C8B7FB7}"/>
              </a:ext>
            </a:extLst>
          </p:cNvPr>
          <p:cNvSpPr>
            <a:spLocks noGrp="1"/>
          </p:cNvSpPr>
          <p:nvPr>
            <p:ph idx="1"/>
          </p:nvPr>
        </p:nvSpPr>
        <p:spPr/>
        <p:txBody>
          <a:bodyPr/>
          <a:lstStyle/>
          <a:p>
            <a:r>
              <a:rPr lang="zh-CN" altLang="en-US" dirty="0"/>
              <a:t>主要工作</a:t>
            </a:r>
            <a:endParaRPr lang="en-US" altLang="zh-CN" dirty="0"/>
          </a:p>
          <a:p>
            <a:pPr lvl="1"/>
            <a:r>
              <a:rPr lang="zh-CN" altLang="en-US" dirty="0"/>
              <a:t>文章提出了一种抢占式操作系统内核的验证框架，并给出了该框架在微处理器和微控制器的商用抢占式实时多任务内核</a:t>
            </a:r>
            <a:r>
              <a:rPr lang="en-US" altLang="zh-CN" dirty="0" err="1"/>
              <a:t>μC</a:t>
            </a:r>
            <a:r>
              <a:rPr lang="en-US" altLang="zh-CN" dirty="0"/>
              <a:t>/OS-II</a:t>
            </a:r>
            <a:r>
              <a:rPr lang="zh-CN" altLang="en-US" dirty="0"/>
              <a:t>关键模块验证中的应用。</a:t>
            </a:r>
            <a:endParaRPr lang="en-US" altLang="zh-CN" dirty="0"/>
          </a:p>
          <a:p>
            <a:pPr lvl="2"/>
            <a:r>
              <a:rPr lang="zh-CN" altLang="en-US" dirty="0"/>
              <a:t>将实现和规范之间的上下文精化</a:t>
            </a:r>
            <a:r>
              <a:rPr lang="en-US" altLang="zh-CN" dirty="0"/>
              <a:t>(contextual refinement)</a:t>
            </a:r>
            <a:r>
              <a:rPr lang="zh-CN" altLang="en-US" dirty="0"/>
              <a:t>作为正确性，验证了操作系统内核</a:t>
            </a:r>
            <a:r>
              <a:rPr lang="en-US" altLang="zh-CN" dirty="0" err="1"/>
              <a:t>api</a:t>
            </a:r>
            <a:r>
              <a:rPr lang="zh-CN" altLang="en-US" dirty="0"/>
              <a:t>。</a:t>
            </a:r>
            <a:endParaRPr lang="en-US" altLang="zh-CN" dirty="0"/>
          </a:p>
          <a:p>
            <a:pPr lvl="2"/>
            <a:r>
              <a:rPr lang="zh-CN" altLang="en-US" dirty="0"/>
              <a:t>提供了一种简单的建模语言来编写内核原语规范。</a:t>
            </a:r>
            <a:endParaRPr lang="en-US" altLang="zh-CN" dirty="0"/>
          </a:p>
          <a:p>
            <a:pPr lvl="2"/>
            <a:r>
              <a:rPr lang="zh-CN" altLang="en-US" dirty="0"/>
              <a:t>提出了一种程序逻辑，支持多级嵌套中断和可配置的调度器，并使用关系断言扩展并发分离逻辑，用于并发内核程序的精化验证。</a:t>
            </a:r>
            <a:endParaRPr lang="en-US" altLang="zh-CN" dirty="0"/>
          </a:p>
          <a:p>
            <a:pPr lvl="2"/>
            <a:r>
              <a:rPr lang="zh-CN" altLang="en-US" dirty="0"/>
              <a:t>框架适用于</a:t>
            </a:r>
            <a:r>
              <a:rPr lang="en-US" altLang="zh-CN" dirty="0"/>
              <a:t>c</a:t>
            </a:r>
            <a:r>
              <a:rPr lang="zh-CN" altLang="en-US" dirty="0"/>
              <a:t>语言的一个实际子集，并应用于验证</a:t>
            </a:r>
            <a:r>
              <a:rPr lang="en-US" altLang="zh-CN" dirty="0" err="1"/>
              <a:t>μC</a:t>
            </a:r>
            <a:r>
              <a:rPr lang="en-US" altLang="zh-CN" dirty="0"/>
              <a:t>/OS-II</a:t>
            </a:r>
            <a:r>
              <a:rPr lang="zh-CN" altLang="en-US" dirty="0"/>
              <a:t>的定时器中断处理程序、调度程序和四种同步机制：消息队列、邮箱、信号量和互斥锁。</a:t>
            </a:r>
            <a:endParaRPr lang="en-US" altLang="zh-CN" dirty="0"/>
          </a:p>
          <a:p>
            <a:pPr lvl="2"/>
            <a:r>
              <a:rPr lang="zh-CN" altLang="en-US" dirty="0"/>
              <a:t>指定并验证了</a:t>
            </a:r>
            <a:r>
              <a:rPr lang="el-GR" altLang="zh-CN" dirty="0"/>
              <a:t>μ</a:t>
            </a:r>
            <a:r>
              <a:rPr lang="en-US" altLang="zh-CN" dirty="0"/>
              <a:t>C/OS-II</a:t>
            </a:r>
            <a:r>
              <a:rPr lang="zh-CN" altLang="en-US" dirty="0"/>
              <a:t>的优先反转自由（</a:t>
            </a:r>
            <a:r>
              <a:rPr lang="en-US" altLang="zh-CN" dirty="0"/>
              <a:t>PIF</a:t>
            </a:r>
            <a:r>
              <a:rPr lang="zh-CN" altLang="en-US" dirty="0"/>
              <a:t>）。</a:t>
            </a:r>
          </a:p>
        </p:txBody>
      </p:sp>
    </p:spTree>
    <p:extLst>
      <p:ext uri="{BB962C8B-B14F-4D97-AF65-F5344CB8AC3E}">
        <p14:creationId xmlns:p14="http://schemas.microsoft.com/office/powerpoint/2010/main" val="2196339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610899-C5A5-C0D8-C780-7FF3CF244753}"/>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6060A71D-CBE2-6103-4D60-DBB386014B49}"/>
              </a:ext>
            </a:extLst>
          </p:cNvPr>
          <p:cNvSpPr>
            <a:spLocks noGrp="1"/>
          </p:cNvSpPr>
          <p:nvPr>
            <p:ph idx="1"/>
          </p:nvPr>
        </p:nvSpPr>
        <p:spPr/>
        <p:txBody>
          <a:bodyPr/>
          <a:lstStyle/>
          <a:p>
            <a:r>
              <a:rPr lang="zh-CN" altLang="en-US" dirty="0"/>
              <a:t>背景</a:t>
            </a:r>
            <a:endParaRPr lang="en-US" altLang="zh-CN" dirty="0"/>
          </a:p>
          <a:p>
            <a:pPr lvl="1"/>
            <a:r>
              <a:rPr lang="en-US" altLang="zh-CN" dirty="0"/>
              <a:t>x86</a:t>
            </a:r>
            <a:r>
              <a:rPr lang="zh-CN" altLang="en-US" dirty="0"/>
              <a:t>中断机制。。。。</a:t>
            </a:r>
            <a:endParaRPr lang="en-US" altLang="zh-CN" dirty="0"/>
          </a:p>
          <a:p>
            <a:pPr lvl="1"/>
            <a:r>
              <a:rPr lang="en-US" altLang="zh-CN" dirty="0" err="1"/>
              <a:t>μC</a:t>
            </a:r>
            <a:r>
              <a:rPr lang="en-US" altLang="zh-CN" dirty="0"/>
              <a:t>/OS- II</a:t>
            </a:r>
            <a:r>
              <a:rPr lang="zh-CN" altLang="en-US" dirty="0"/>
              <a:t>是由</a:t>
            </a:r>
            <a:r>
              <a:rPr lang="en-US" altLang="zh-CN" dirty="0" err="1"/>
              <a:t>Micrium</a:t>
            </a:r>
            <a:r>
              <a:rPr lang="zh-CN" altLang="en-US" dirty="0"/>
              <a:t>开发的商用抢占式实时多任务操作系统内核。内核有</a:t>
            </a:r>
            <a:r>
              <a:rPr lang="en-US" altLang="zh-CN" dirty="0"/>
              <a:t>6000</a:t>
            </a:r>
            <a:r>
              <a:rPr lang="zh-CN" altLang="en-US" dirty="0"/>
              <a:t>多行</a:t>
            </a:r>
            <a:r>
              <a:rPr lang="en-US" altLang="zh-CN" dirty="0"/>
              <a:t>C</a:t>
            </a:r>
            <a:r>
              <a:rPr lang="zh-CN" altLang="en-US" dirty="0"/>
              <a:t>代码和</a:t>
            </a:r>
            <a:r>
              <a:rPr lang="en-US" altLang="zh-CN" dirty="0"/>
              <a:t>300</a:t>
            </a:r>
            <a:r>
              <a:rPr lang="zh-CN" altLang="en-US" dirty="0"/>
              <a:t>多行汇编代码，允许固定数量的任务，多级中断和基于优先级的抢占调度。</a:t>
            </a:r>
            <a:r>
              <a:rPr lang="en-US" altLang="zh-CN" dirty="0" err="1"/>
              <a:t>μC</a:t>
            </a:r>
            <a:r>
              <a:rPr lang="en-US" altLang="zh-CN" dirty="0"/>
              <a:t>/OS-II</a:t>
            </a:r>
            <a:r>
              <a:rPr lang="zh-CN" altLang="en-US" dirty="0"/>
              <a:t>是为微处理器和微控制器开发的，不支持虚拟内存。它已被部署在许多现实世界的安全关键应用中，包括航空电子设备（例如，火星好奇号漫游者）和医疗设备。</a:t>
            </a:r>
            <a:endParaRPr lang="en-US" altLang="zh-CN" dirty="0"/>
          </a:p>
          <a:p>
            <a:pPr lvl="1"/>
            <a:endParaRPr lang="zh-CN" altLang="en-US" dirty="0"/>
          </a:p>
          <a:p>
            <a:pPr lvl="1"/>
            <a:endParaRPr lang="zh-CN" altLang="en-US" dirty="0"/>
          </a:p>
          <a:p>
            <a:pPr lvl="1"/>
            <a:endParaRPr lang="en-US" altLang="zh-CN" dirty="0"/>
          </a:p>
          <a:p>
            <a:endParaRPr lang="zh-CN" altLang="en-US" dirty="0"/>
          </a:p>
        </p:txBody>
      </p:sp>
    </p:spTree>
    <p:extLst>
      <p:ext uri="{BB962C8B-B14F-4D97-AF65-F5344CB8AC3E}">
        <p14:creationId xmlns:p14="http://schemas.microsoft.com/office/powerpoint/2010/main" val="4944546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843E7-0B0B-F635-82CC-2E91757F4934}"/>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2EC2DEF6-70E1-7A80-C3FE-DB41EF6D4631}"/>
              </a:ext>
            </a:extLst>
          </p:cNvPr>
          <p:cNvSpPr>
            <a:spLocks noGrp="1"/>
          </p:cNvSpPr>
          <p:nvPr>
            <p:ph idx="1"/>
          </p:nvPr>
        </p:nvSpPr>
        <p:spPr/>
        <p:txBody>
          <a:bodyPr/>
          <a:lstStyle/>
          <a:p>
            <a:r>
              <a:rPr lang="zh-CN" altLang="en-US" dirty="0"/>
              <a:t>概述</a:t>
            </a:r>
            <a:endParaRPr lang="en-US" altLang="zh-CN" dirty="0"/>
          </a:p>
          <a:p>
            <a:pPr lvl="1"/>
            <a:r>
              <a:rPr lang="zh-CN" altLang="en-US" dirty="0"/>
              <a:t>上下文精化</a:t>
            </a:r>
            <a:endParaRPr lang="en-US" altLang="zh-CN" dirty="0"/>
          </a:p>
          <a:p>
            <a:pPr lvl="2"/>
            <a:r>
              <a:rPr lang="zh-CN" altLang="en-US" dirty="0"/>
              <a:t>操作系统内核的正确性需要在所有上下文</a:t>
            </a:r>
            <a:r>
              <a:rPr lang="en-US" altLang="zh-CN" dirty="0"/>
              <a:t>A</a:t>
            </a:r>
            <a:r>
              <a:rPr lang="zh-CN" altLang="en-US" dirty="0"/>
              <a:t>的情况下都保证了</a:t>
            </a:r>
            <a:r>
              <a:rPr lang="en-US" altLang="zh-CN" dirty="0"/>
              <a:t>O</a:t>
            </a:r>
            <a:r>
              <a:rPr lang="zh-CN" altLang="en-US" dirty="0"/>
              <a:t>精化</a:t>
            </a:r>
            <a:r>
              <a:rPr lang="en-US" altLang="zh-CN" dirty="0"/>
              <a:t>O’</a:t>
            </a:r>
            <a:r>
              <a:rPr lang="zh-CN" altLang="en-US" dirty="0"/>
              <a:t>：</a:t>
            </a:r>
            <a:endParaRPr lang="en-US" altLang="zh-CN" dirty="0"/>
          </a:p>
          <a:p>
            <a:pPr lvl="1"/>
            <a:endParaRPr lang="zh-CN" altLang="en-US" dirty="0"/>
          </a:p>
          <a:p>
            <a:pPr lvl="1"/>
            <a:endParaRPr lang="en-US" altLang="zh-CN" dirty="0"/>
          </a:p>
          <a:p>
            <a:pPr lvl="2"/>
            <a:r>
              <a:rPr lang="en-US" altLang="zh-CN" dirty="0"/>
              <a:t>[[_]]</a:t>
            </a:r>
            <a:r>
              <a:rPr lang="zh-CN" altLang="en-US" dirty="0"/>
              <a:t>代表可见行为的集合</a:t>
            </a:r>
          </a:p>
          <a:p>
            <a:pPr lvl="1"/>
            <a:endParaRPr lang="zh-CN" altLang="en-US" dirty="0"/>
          </a:p>
        </p:txBody>
      </p:sp>
      <p:pic>
        <p:nvPicPr>
          <p:cNvPr id="5" name="图片 4">
            <a:extLst>
              <a:ext uri="{FF2B5EF4-FFF2-40B4-BE49-F238E27FC236}">
                <a16:creationId xmlns:a16="http://schemas.microsoft.com/office/drawing/2014/main" id="{3B620734-F35C-4910-2575-AD86C63F7E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19584" y="3159111"/>
            <a:ext cx="2552831" cy="539778"/>
          </a:xfrm>
          <a:prstGeom prst="rect">
            <a:avLst/>
          </a:prstGeom>
        </p:spPr>
      </p:pic>
    </p:spTree>
    <p:extLst>
      <p:ext uri="{BB962C8B-B14F-4D97-AF65-F5344CB8AC3E}">
        <p14:creationId xmlns:p14="http://schemas.microsoft.com/office/powerpoint/2010/main" val="15017868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76FEB-39B7-F4D7-B8A6-A9FCF24034A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9252D48-1CF1-0100-87F2-176179DDD301}"/>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A76ED123-F660-1F38-D528-3A8BCF572BEF}"/>
              </a:ext>
            </a:extLst>
          </p:cNvPr>
          <p:cNvSpPr>
            <a:spLocks noGrp="1"/>
          </p:cNvSpPr>
          <p:nvPr>
            <p:ph idx="1"/>
          </p:nvPr>
        </p:nvSpPr>
        <p:spPr/>
        <p:txBody>
          <a:bodyPr/>
          <a:lstStyle/>
          <a:p>
            <a:r>
              <a:rPr lang="zh-CN" altLang="en-US" dirty="0"/>
              <a:t>概述</a:t>
            </a:r>
            <a:endParaRPr lang="en-US" altLang="zh-CN" dirty="0"/>
          </a:p>
          <a:p>
            <a:pPr lvl="1"/>
            <a:r>
              <a:rPr lang="zh-CN" altLang="en-US" dirty="0"/>
              <a:t>验证框架</a:t>
            </a:r>
          </a:p>
        </p:txBody>
      </p:sp>
      <p:pic>
        <p:nvPicPr>
          <p:cNvPr id="4" name="图片 3">
            <a:extLst>
              <a:ext uri="{FF2B5EF4-FFF2-40B4-BE49-F238E27FC236}">
                <a16:creationId xmlns:a16="http://schemas.microsoft.com/office/drawing/2014/main" id="{45768DDE-F7DF-3CE3-85EB-1FA189532C9B}"/>
              </a:ext>
            </a:extLst>
          </p:cNvPr>
          <p:cNvPicPr>
            <a:picLocks noChangeAspect="1"/>
          </p:cNvPicPr>
          <p:nvPr/>
        </p:nvPicPr>
        <p:blipFill>
          <a:blip r:embed="rId2"/>
          <a:stretch>
            <a:fillRect/>
          </a:stretch>
        </p:blipFill>
        <p:spPr>
          <a:xfrm>
            <a:off x="3505200" y="2225922"/>
            <a:ext cx="6155145" cy="4491708"/>
          </a:xfrm>
          <a:prstGeom prst="rect">
            <a:avLst/>
          </a:prstGeom>
        </p:spPr>
      </p:pic>
    </p:spTree>
    <p:extLst>
      <p:ext uri="{BB962C8B-B14F-4D97-AF65-F5344CB8AC3E}">
        <p14:creationId xmlns:p14="http://schemas.microsoft.com/office/powerpoint/2010/main" val="333737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FD872-C623-E6E0-6C32-8B7B81978C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5C7C61-099C-8A3B-4F9E-7BC28401F4E8}"/>
              </a:ext>
            </a:extLst>
          </p:cNvPr>
          <p:cNvSpPr>
            <a:spLocks noGrp="1"/>
          </p:cNvSpPr>
          <p:nvPr>
            <p:ph type="title"/>
          </p:nvPr>
        </p:nvSpPr>
        <p:spPr/>
        <p:txBody>
          <a:bodyPr/>
          <a:lstStyle/>
          <a:p>
            <a:r>
              <a:rPr lang="en-US" altLang="zh-CN" dirty="0"/>
              <a:t>rely-guarantee</a:t>
            </a:r>
            <a:endParaRPr lang="zh-CN" altLang="en-US" dirty="0"/>
          </a:p>
        </p:txBody>
      </p:sp>
      <p:pic>
        <p:nvPicPr>
          <p:cNvPr id="7" name="内容占位符 6">
            <a:extLst>
              <a:ext uri="{FF2B5EF4-FFF2-40B4-BE49-F238E27FC236}">
                <a16:creationId xmlns:a16="http://schemas.microsoft.com/office/drawing/2014/main" id="{79DCBAE3-8063-DD12-BB66-631C7427AD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52391" y="1393234"/>
            <a:ext cx="4147331" cy="5324208"/>
          </a:xfrm>
        </p:spPr>
      </p:pic>
    </p:spTree>
    <p:extLst>
      <p:ext uri="{BB962C8B-B14F-4D97-AF65-F5344CB8AC3E}">
        <p14:creationId xmlns:p14="http://schemas.microsoft.com/office/powerpoint/2010/main" val="23328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EDB58-5683-4D1B-12CC-1CDD53A85D6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D0FF93E-2843-B0C5-DE7C-47621502B3B2}"/>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2AEA9F96-07AA-58A1-50C7-013E8AE174EC}"/>
              </a:ext>
            </a:extLst>
          </p:cNvPr>
          <p:cNvSpPr>
            <a:spLocks noGrp="1"/>
          </p:cNvSpPr>
          <p:nvPr>
            <p:ph idx="1"/>
          </p:nvPr>
        </p:nvSpPr>
        <p:spPr/>
        <p:txBody>
          <a:bodyPr/>
          <a:lstStyle/>
          <a:p>
            <a:r>
              <a:rPr lang="en-US" altLang="zh-CN" dirty="0"/>
              <a:t>OS</a:t>
            </a:r>
            <a:r>
              <a:rPr lang="zh-CN" altLang="en-US" dirty="0"/>
              <a:t>内核建模</a:t>
            </a:r>
            <a:endParaRPr lang="en-US" altLang="zh-CN" dirty="0"/>
          </a:p>
          <a:p>
            <a:pPr lvl="1"/>
            <a:r>
              <a:rPr lang="zh-CN" altLang="en-US" dirty="0"/>
              <a:t>低层语言</a:t>
            </a:r>
            <a:endParaRPr lang="en-US" altLang="zh-CN" dirty="0"/>
          </a:p>
          <a:p>
            <a:pPr lvl="2"/>
            <a:r>
              <a:rPr lang="zh-CN" altLang="en-US" dirty="0"/>
              <a:t>应用程序的语言：</a:t>
            </a:r>
            <a:r>
              <a:rPr lang="en-US" altLang="zh-CN" dirty="0"/>
              <a:t>C</a:t>
            </a:r>
            <a:r>
              <a:rPr lang="zh-CN" altLang="en-US" dirty="0"/>
              <a:t>语言的一个子集，包括函数调用（可以调用用户函数，也可以调用高层和低层内核中的</a:t>
            </a:r>
            <a:r>
              <a:rPr lang="en-US" altLang="zh-CN" dirty="0"/>
              <a:t>API</a:t>
            </a:r>
            <a:r>
              <a:rPr lang="zh-CN" altLang="en-US" dirty="0"/>
              <a:t>）、指针操作（指针算术除外）、数组、结构体、位操作等。</a:t>
            </a:r>
            <a:endParaRPr lang="en-US" altLang="zh-CN" dirty="0"/>
          </a:p>
          <a:p>
            <a:pPr lvl="2"/>
            <a:r>
              <a:rPr lang="zh-CN" altLang="en-US" dirty="0"/>
              <a:t>操作系统内核的语言：用汇编原语进行扩展后的</a:t>
            </a:r>
            <a:r>
              <a:rPr lang="en-US" altLang="zh-CN" dirty="0"/>
              <a:t>C</a:t>
            </a:r>
            <a:r>
              <a:rPr lang="zh-CN" altLang="en-US" dirty="0"/>
              <a:t>语句，将内核中的汇编代码封装为原语。</a:t>
            </a:r>
          </a:p>
          <a:p>
            <a:pPr lvl="2"/>
            <a:endParaRPr lang="zh-CN" altLang="en-US" dirty="0"/>
          </a:p>
        </p:txBody>
      </p:sp>
    </p:spTree>
    <p:extLst>
      <p:ext uri="{BB962C8B-B14F-4D97-AF65-F5344CB8AC3E}">
        <p14:creationId xmlns:p14="http://schemas.microsoft.com/office/powerpoint/2010/main" val="1709449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360A9-6F9E-28F1-A9BE-8D06FCA6F51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3D64DB4-2E7D-6BD1-D88D-AAC6F08E747D}"/>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FCC342C0-EB12-603E-5BCB-AC599822FEF6}"/>
              </a:ext>
            </a:extLst>
          </p:cNvPr>
          <p:cNvSpPr>
            <a:spLocks noGrp="1"/>
          </p:cNvSpPr>
          <p:nvPr>
            <p:ph idx="1"/>
          </p:nvPr>
        </p:nvSpPr>
        <p:spPr/>
        <p:txBody>
          <a:bodyPr/>
          <a:lstStyle/>
          <a:p>
            <a:r>
              <a:rPr lang="en-US" altLang="zh-CN" dirty="0"/>
              <a:t>OS</a:t>
            </a:r>
            <a:r>
              <a:rPr lang="zh-CN" altLang="en-US" dirty="0"/>
              <a:t>内核建模</a:t>
            </a:r>
            <a:endParaRPr lang="en-US" altLang="zh-CN" dirty="0"/>
          </a:p>
          <a:p>
            <a:pPr lvl="1"/>
            <a:r>
              <a:rPr lang="zh-CN" altLang="en-US" dirty="0"/>
              <a:t>低层语言</a:t>
            </a:r>
            <a:endParaRPr lang="en-US" altLang="zh-CN" dirty="0"/>
          </a:p>
          <a:p>
            <a:endParaRPr lang="zh-CN" altLang="en-US" dirty="0"/>
          </a:p>
        </p:txBody>
      </p:sp>
      <p:pic>
        <p:nvPicPr>
          <p:cNvPr id="8" name="图片 7">
            <a:extLst>
              <a:ext uri="{FF2B5EF4-FFF2-40B4-BE49-F238E27FC236}">
                <a16:creationId xmlns:a16="http://schemas.microsoft.com/office/drawing/2014/main" id="{FC19D459-2316-9E8A-4E40-A5DA86F17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2848265"/>
            <a:ext cx="7596947" cy="3771610"/>
          </a:xfrm>
          <a:prstGeom prst="rect">
            <a:avLst/>
          </a:prstGeom>
        </p:spPr>
      </p:pic>
    </p:spTree>
    <p:extLst>
      <p:ext uri="{BB962C8B-B14F-4D97-AF65-F5344CB8AC3E}">
        <p14:creationId xmlns:p14="http://schemas.microsoft.com/office/powerpoint/2010/main" val="24937589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5B53BC-1F23-8431-AE4F-67344A4084DD}"/>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26EB0420-0BEA-650B-C130-95EC843BDD47}"/>
              </a:ext>
            </a:extLst>
          </p:cNvPr>
          <p:cNvSpPr>
            <a:spLocks noGrp="1"/>
          </p:cNvSpPr>
          <p:nvPr>
            <p:ph idx="1"/>
          </p:nvPr>
        </p:nvSpPr>
        <p:spPr/>
        <p:txBody>
          <a:bodyPr/>
          <a:lstStyle/>
          <a:p>
            <a:r>
              <a:rPr lang="en-US" altLang="zh-CN" dirty="0"/>
              <a:t>OS</a:t>
            </a:r>
            <a:r>
              <a:rPr lang="zh-CN" altLang="en-US" dirty="0"/>
              <a:t>内核建模</a:t>
            </a:r>
            <a:endParaRPr lang="en-US" altLang="zh-CN" dirty="0"/>
          </a:p>
          <a:p>
            <a:pPr lvl="1"/>
            <a:r>
              <a:rPr lang="zh-CN" altLang="en-US" dirty="0"/>
              <a:t>低级操作语义</a:t>
            </a:r>
          </a:p>
        </p:txBody>
      </p:sp>
    </p:spTree>
    <p:extLst>
      <p:ext uri="{BB962C8B-B14F-4D97-AF65-F5344CB8AC3E}">
        <p14:creationId xmlns:p14="http://schemas.microsoft.com/office/powerpoint/2010/main" val="1609943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A61F6-68E4-7A90-85C5-0FBA9E190343}"/>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080A12FE-762C-50CD-927E-ABAEAAF3B6D0}"/>
              </a:ext>
            </a:extLst>
          </p:cNvPr>
          <p:cNvSpPr>
            <a:spLocks noGrp="1"/>
          </p:cNvSpPr>
          <p:nvPr>
            <p:ph idx="1"/>
          </p:nvPr>
        </p:nvSpPr>
        <p:spPr/>
        <p:txBody>
          <a:bodyPr/>
          <a:lstStyle/>
          <a:p>
            <a:r>
              <a:rPr lang="en-US" altLang="zh-CN" dirty="0"/>
              <a:t>OS</a:t>
            </a:r>
            <a:r>
              <a:rPr lang="zh-CN" altLang="en-US" dirty="0"/>
              <a:t>内核建模</a:t>
            </a:r>
            <a:endParaRPr lang="en-US" altLang="zh-CN" dirty="0"/>
          </a:p>
          <a:p>
            <a:pPr lvl="1"/>
            <a:r>
              <a:rPr lang="zh-CN" altLang="en-US" dirty="0"/>
              <a:t>高级规范语言</a:t>
            </a:r>
          </a:p>
        </p:txBody>
      </p:sp>
    </p:spTree>
    <p:extLst>
      <p:ext uri="{BB962C8B-B14F-4D97-AF65-F5344CB8AC3E}">
        <p14:creationId xmlns:p14="http://schemas.microsoft.com/office/powerpoint/2010/main" val="192086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23BBBF-AC1A-384B-CF5C-7708DE3DC735}"/>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103F30EB-71D9-89D4-55A1-F3578AFF8DFC}"/>
              </a:ext>
            </a:extLst>
          </p:cNvPr>
          <p:cNvSpPr>
            <a:spLocks noGrp="1"/>
          </p:cNvSpPr>
          <p:nvPr>
            <p:ph idx="1"/>
          </p:nvPr>
        </p:nvSpPr>
        <p:spPr/>
        <p:txBody>
          <a:bodyPr/>
          <a:lstStyle/>
          <a:p>
            <a:r>
              <a:rPr lang="en-US" altLang="zh-CN" dirty="0"/>
              <a:t>OS</a:t>
            </a:r>
            <a:r>
              <a:rPr lang="zh-CN" altLang="en-US" dirty="0"/>
              <a:t>内核建模</a:t>
            </a:r>
            <a:endParaRPr lang="en-US" altLang="zh-CN" dirty="0"/>
          </a:p>
          <a:p>
            <a:pPr lvl="1"/>
            <a:r>
              <a:rPr lang="en-US" altLang="zh-CN" dirty="0"/>
              <a:t>OS</a:t>
            </a:r>
            <a:r>
              <a:rPr lang="zh-CN" altLang="en-US" dirty="0"/>
              <a:t>正确性</a:t>
            </a:r>
          </a:p>
        </p:txBody>
      </p:sp>
      <p:pic>
        <p:nvPicPr>
          <p:cNvPr id="5" name="图片 4">
            <a:extLst>
              <a:ext uri="{FF2B5EF4-FFF2-40B4-BE49-F238E27FC236}">
                <a16:creationId xmlns:a16="http://schemas.microsoft.com/office/drawing/2014/main" id="{AFB5E3D8-E610-0103-85E0-7172CDCC9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6526" y="3026519"/>
            <a:ext cx="9322279" cy="1949550"/>
          </a:xfrm>
          <a:prstGeom prst="rect">
            <a:avLst/>
          </a:prstGeom>
        </p:spPr>
      </p:pic>
    </p:spTree>
    <p:extLst>
      <p:ext uri="{BB962C8B-B14F-4D97-AF65-F5344CB8AC3E}">
        <p14:creationId xmlns:p14="http://schemas.microsoft.com/office/powerpoint/2010/main" val="40282111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C7B465-D6ED-4C4A-0568-37DEDAADA563}"/>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E83F0F10-AE8A-15A0-B1BD-B56E4D5C1895}"/>
              </a:ext>
            </a:extLst>
          </p:cNvPr>
          <p:cNvSpPr>
            <a:spLocks noGrp="1"/>
          </p:cNvSpPr>
          <p:nvPr>
            <p:ph idx="1"/>
          </p:nvPr>
        </p:nvSpPr>
        <p:spPr/>
        <p:txBody>
          <a:bodyPr/>
          <a:lstStyle/>
          <a:p>
            <a:r>
              <a:rPr lang="zh-CN" altLang="en-US" dirty="0"/>
              <a:t>用于精化验证的关系型程序逻辑</a:t>
            </a:r>
            <a:endParaRPr lang="en-US" altLang="zh-CN" dirty="0"/>
          </a:p>
          <a:p>
            <a:pPr lvl="1"/>
            <a:r>
              <a:rPr lang="zh-CN" altLang="en-US" dirty="0"/>
              <a:t>对于并发程序，精化建立了比传统</a:t>
            </a:r>
            <a:r>
              <a:rPr lang="en-US" altLang="zh-CN" dirty="0"/>
              <a:t>Hoare</a:t>
            </a:r>
            <a:r>
              <a:rPr lang="zh-CN" altLang="en-US" dirty="0"/>
              <a:t>三元组更强的函数正确性。文章提出了一种</a:t>
            </a:r>
            <a:r>
              <a:rPr lang="en-US" altLang="zh-CN" dirty="0" err="1"/>
              <a:t>csl</a:t>
            </a:r>
            <a:r>
              <a:rPr lang="zh-CN" altLang="en-US" dirty="0"/>
              <a:t>风格的关系型程序逻辑来进行精化验证，使用关系断言来证明实现与其规范之间的精化。同时遵循</a:t>
            </a:r>
            <a:r>
              <a:rPr lang="en-US" altLang="zh-CN" dirty="0"/>
              <a:t>CSL</a:t>
            </a:r>
            <a:r>
              <a:rPr lang="zh-CN" altLang="en-US" dirty="0"/>
              <a:t>中的所有权转移语义来解释多级硬件中断。</a:t>
            </a:r>
            <a:endParaRPr lang="en-US" altLang="zh-CN" dirty="0"/>
          </a:p>
          <a:p>
            <a:pPr lvl="1"/>
            <a:r>
              <a:rPr lang="zh-CN" altLang="en-US" dirty="0"/>
              <a:t>关系型推理和并发精化验证：</a:t>
            </a:r>
          </a:p>
        </p:txBody>
      </p:sp>
      <p:pic>
        <p:nvPicPr>
          <p:cNvPr id="5" name="图片 4">
            <a:extLst>
              <a:ext uri="{FF2B5EF4-FFF2-40B4-BE49-F238E27FC236}">
                <a16:creationId xmlns:a16="http://schemas.microsoft.com/office/drawing/2014/main" id="{42D7EE37-5800-CB4E-A36C-8E57DEE669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8692" y="4143254"/>
            <a:ext cx="9074616" cy="2349621"/>
          </a:xfrm>
          <a:prstGeom prst="rect">
            <a:avLst/>
          </a:prstGeom>
        </p:spPr>
      </p:pic>
    </p:spTree>
    <p:extLst>
      <p:ext uri="{BB962C8B-B14F-4D97-AF65-F5344CB8AC3E}">
        <p14:creationId xmlns:p14="http://schemas.microsoft.com/office/powerpoint/2010/main" val="38951533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6F2818-FB46-4CBA-F42B-5ACCBDEC38BE}"/>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8835154C-F0A5-F40F-2002-FE3AA5F9953C}"/>
              </a:ext>
            </a:extLst>
          </p:cNvPr>
          <p:cNvSpPr>
            <a:spLocks noGrp="1"/>
          </p:cNvSpPr>
          <p:nvPr>
            <p:ph idx="1"/>
          </p:nvPr>
        </p:nvSpPr>
        <p:spPr/>
        <p:txBody>
          <a:bodyPr/>
          <a:lstStyle/>
          <a:p>
            <a:r>
              <a:rPr lang="en-US" altLang="zh-CN" dirty="0"/>
              <a:t>OS</a:t>
            </a:r>
            <a:r>
              <a:rPr lang="zh-CN" altLang="en-US" dirty="0"/>
              <a:t>内核的精化证明</a:t>
            </a:r>
            <a:endParaRPr lang="en-US" altLang="zh-CN" dirty="0"/>
          </a:p>
          <a:p>
            <a:pPr lvl="1"/>
            <a:r>
              <a:rPr lang="zh-CN" altLang="en-US" dirty="0"/>
              <a:t>关系型断言将具体内核状态、抽象内核状态和抽象语句联系起来。</a:t>
            </a:r>
            <a:endParaRPr lang="en-US" altLang="zh-CN" dirty="0"/>
          </a:p>
          <a:p>
            <a:pPr lvl="1"/>
            <a:r>
              <a:rPr lang="zh-CN" altLang="en-US" dirty="0"/>
              <a:t>语法和语义：</a:t>
            </a:r>
          </a:p>
        </p:txBody>
      </p:sp>
      <p:pic>
        <p:nvPicPr>
          <p:cNvPr id="5" name="图片 4">
            <a:extLst>
              <a:ext uri="{FF2B5EF4-FFF2-40B4-BE49-F238E27FC236}">
                <a16:creationId xmlns:a16="http://schemas.microsoft.com/office/drawing/2014/main" id="{BFF13E47-1552-0D87-E5F6-29E80ADB5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666" y="2985372"/>
            <a:ext cx="5858081" cy="3628410"/>
          </a:xfrm>
          <a:prstGeom prst="rect">
            <a:avLst/>
          </a:prstGeom>
        </p:spPr>
      </p:pic>
      <p:pic>
        <p:nvPicPr>
          <p:cNvPr id="7" name="图片 6">
            <a:extLst>
              <a:ext uri="{FF2B5EF4-FFF2-40B4-BE49-F238E27FC236}">
                <a16:creationId xmlns:a16="http://schemas.microsoft.com/office/drawing/2014/main" id="{89735319-ADAD-A80E-FD5E-D1F18EDA5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585" y="4562367"/>
            <a:ext cx="5654081" cy="849460"/>
          </a:xfrm>
          <a:prstGeom prst="rect">
            <a:avLst/>
          </a:prstGeom>
        </p:spPr>
      </p:pic>
    </p:spTree>
    <p:extLst>
      <p:ext uri="{BB962C8B-B14F-4D97-AF65-F5344CB8AC3E}">
        <p14:creationId xmlns:p14="http://schemas.microsoft.com/office/powerpoint/2010/main" val="5022837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BB99F-9B57-9425-F1A8-158A0484074C}"/>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7545EEE1-AF4D-D6BB-D6CE-77F41645AE4E}"/>
              </a:ext>
            </a:extLst>
          </p:cNvPr>
          <p:cNvSpPr>
            <a:spLocks noGrp="1"/>
          </p:cNvSpPr>
          <p:nvPr>
            <p:ph idx="1"/>
          </p:nvPr>
        </p:nvSpPr>
        <p:spPr/>
        <p:txBody>
          <a:bodyPr/>
          <a:lstStyle/>
          <a:p>
            <a:r>
              <a:rPr lang="en-US" altLang="zh-CN" dirty="0"/>
              <a:t>OS</a:t>
            </a:r>
            <a:r>
              <a:rPr lang="zh-CN" altLang="en-US" dirty="0"/>
              <a:t>内核的精化证明</a:t>
            </a:r>
            <a:endParaRPr lang="en-US" altLang="zh-CN" dirty="0"/>
          </a:p>
          <a:p>
            <a:pPr lvl="1"/>
            <a:r>
              <a:rPr lang="zh-CN" altLang="en-US" dirty="0"/>
              <a:t>所有权转换语义下的一级中断</a:t>
            </a:r>
          </a:p>
        </p:txBody>
      </p:sp>
      <p:pic>
        <p:nvPicPr>
          <p:cNvPr id="4" name="图片 3">
            <a:extLst>
              <a:ext uri="{FF2B5EF4-FFF2-40B4-BE49-F238E27FC236}">
                <a16:creationId xmlns:a16="http://schemas.microsoft.com/office/drawing/2014/main" id="{F289C8D1-5C80-9F19-276B-C9491976EEB3}"/>
              </a:ext>
            </a:extLst>
          </p:cNvPr>
          <p:cNvPicPr>
            <a:picLocks noChangeAspect="1"/>
          </p:cNvPicPr>
          <p:nvPr/>
        </p:nvPicPr>
        <p:blipFill>
          <a:blip r:embed="rId3"/>
          <a:stretch>
            <a:fillRect/>
          </a:stretch>
        </p:blipFill>
        <p:spPr>
          <a:xfrm>
            <a:off x="1049867" y="2883335"/>
            <a:ext cx="4707467" cy="3060748"/>
          </a:xfrm>
          <a:prstGeom prst="rect">
            <a:avLst/>
          </a:prstGeom>
        </p:spPr>
      </p:pic>
      <p:pic>
        <p:nvPicPr>
          <p:cNvPr id="6" name="图片 5">
            <a:extLst>
              <a:ext uri="{FF2B5EF4-FFF2-40B4-BE49-F238E27FC236}">
                <a16:creationId xmlns:a16="http://schemas.microsoft.com/office/drawing/2014/main" id="{00B29158-D089-3793-155C-0E47B8881E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2588" y="3429000"/>
            <a:ext cx="2819545" cy="628682"/>
          </a:xfrm>
          <a:prstGeom prst="rect">
            <a:avLst/>
          </a:prstGeom>
        </p:spPr>
      </p:pic>
      <p:pic>
        <p:nvPicPr>
          <p:cNvPr id="8" name="图片 7">
            <a:extLst>
              <a:ext uri="{FF2B5EF4-FFF2-40B4-BE49-F238E27FC236}">
                <a16:creationId xmlns:a16="http://schemas.microsoft.com/office/drawing/2014/main" id="{3E683CBA-FEFD-370B-97ED-E864EAEB2E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22588" y="4281456"/>
            <a:ext cx="2825895" cy="673135"/>
          </a:xfrm>
          <a:prstGeom prst="rect">
            <a:avLst/>
          </a:prstGeom>
        </p:spPr>
      </p:pic>
      <p:sp>
        <p:nvSpPr>
          <p:cNvPr id="9" name="箭头: 右 8">
            <a:extLst>
              <a:ext uri="{FF2B5EF4-FFF2-40B4-BE49-F238E27FC236}">
                <a16:creationId xmlns:a16="http://schemas.microsoft.com/office/drawing/2014/main" id="{5983C9F3-8A92-DF9D-0D00-63B71F16E19C}"/>
              </a:ext>
            </a:extLst>
          </p:cNvPr>
          <p:cNvSpPr/>
          <p:nvPr/>
        </p:nvSpPr>
        <p:spPr>
          <a:xfrm>
            <a:off x="6434668" y="4042289"/>
            <a:ext cx="1066800" cy="405326"/>
          </a:xfrm>
          <a:prstGeom prst="rightArrow">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415430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84DE6-E5F8-764A-67A6-F83B9DF6B62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DA99DA8-F341-3E64-A9C2-3A166E952CE4}"/>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AE6362AA-7F4B-9146-FE95-D3B8FD662D69}"/>
              </a:ext>
            </a:extLst>
          </p:cNvPr>
          <p:cNvSpPr>
            <a:spLocks noGrp="1"/>
          </p:cNvSpPr>
          <p:nvPr>
            <p:ph idx="1"/>
          </p:nvPr>
        </p:nvSpPr>
        <p:spPr/>
        <p:txBody>
          <a:bodyPr/>
          <a:lstStyle/>
          <a:p>
            <a:r>
              <a:rPr lang="en-US" altLang="zh-CN" dirty="0"/>
              <a:t>OS</a:t>
            </a:r>
            <a:r>
              <a:rPr lang="zh-CN" altLang="en-US" dirty="0"/>
              <a:t>内核的精化证明</a:t>
            </a:r>
            <a:endParaRPr lang="en-US" altLang="zh-CN" dirty="0"/>
          </a:p>
          <a:p>
            <a:pPr lvl="1"/>
            <a:r>
              <a:rPr lang="zh-CN" altLang="en-US" dirty="0"/>
              <a:t>所有权转换语义拓展到多级嵌套中断</a:t>
            </a:r>
          </a:p>
        </p:txBody>
      </p:sp>
      <p:pic>
        <p:nvPicPr>
          <p:cNvPr id="7" name="图片 6">
            <a:extLst>
              <a:ext uri="{FF2B5EF4-FFF2-40B4-BE49-F238E27FC236}">
                <a16:creationId xmlns:a16="http://schemas.microsoft.com/office/drawing/2014/main" id="{AA70B6C4-7459-7001-2D65-8CB618A63D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867" y="3089056"/>
            <a:ext cx="7687948" cy="3222844"/>
          </a:xfrm>
          <a:prstGeom prst="rect">
            <a:avLst/>
          </a:prstGeom>
        </p:spPr>
      </p:pic>
    </p:spTree>
    <p:extLst>
      <p:ext uri="{BB962C8B-B14F-4D97-AF65-F5344CB8AC3E}">
        <p14:creationId xmlns:p14="http://schemas.microsoft.com/office/powerpoint/2010/main" val="32855845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890039-A470-1C3F-B9D3-A3F9943E7301}"/>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49232FFB-852D-A5D3-8DBE-19AE61298969}"/>
              </a:ext>
            </a:extLst>
          </p:cNvPr>
          <p:cNvSpPr>
            <a:spLocks noGrp="1"/>
          </p:cNvSpPr>
          <p:nvPr>
            <p:ph idx="1"/>
          </p:nvPr>
        </p:nvSpPr>
        <p:spPr/>
        <p:txBody>
          <a:bodyPr/>
          <a:lstStyle/>
          <a:p>
            <a:r>
              <a:rPr lang="en-US" altLang="zh-CN" dirty="0"/>
              <a:t>OS</a:t>
            </a:r>
            <a:r>
              <a:rPr lang="zh-CN" altLang="en-US" dirty="0"/>
              <a:t>内核的精化证明</a:t>
            </a:r>
            <a:endParaRPr lang="en-US" altLang="zh-CN" dirty="0"/>
          </a:p>
          <a:p>
            <a:pPr lvl="1"/>
            <a:r>
              <a:rPr lang="zh-CN" altLang="en-US" dirty="0"/>
              <a:t>推断规则</a:t>
            </a:r>
          </a:p>
        </p:txBody>
      </p:sp>
      <p:pic>
        <p:nvPicPr>
          <p:cNvPr id="7" name="图片 6">
            <a:extLst>
              <a:ext uri="{FF2B5EF4-FFF2-40B4-BE49-F238E27FC236}">
                <a16:creationId xmlns:a16="http://schemas.microsoft.com/office/drawing/2014/main" id="{5C9DF5C9-4772-0BFF-31E1-950E34EFD2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41765" y="2616200"/>
            <a:ext cx="8390070" cy="3851275"/>
          </a:xfrm>
          <a:prstGeom prst="rect">
            <a:avLst/>
          </a:prstGeom>
        </p:spPr>
      </p:pic>
      <p:sp>
        <p:nvSpPr>
          <p:cNvPr id="8" name="矩形 7">
            <a:extLst>
              <a:ext uri="{FF2B5EF4-FFF2-40B4-BE49-F238E27FC236}">
                <a16:creationId xmlns:a16="http://schemas.microsoft.com/office/drawing/2014/main" id="{1D265612-5634-EEB1-895D-BE40CFC31DA3}"/>
              </a:ext>
            </a:extLst>
          </p:cNvPr>
          <p:cNvSpPr/>
          <p:nvPr/>
        </p:nvSpPr>
        <p:spPr>
          <a:xfrm>
            <a:off x="3335867" y="2616200"/>
            <a:ext cx="7611533" cy="728133"/>
          </a:xfrm>
          <a:prstGeom prst="rect">
            <a:avLst/>
          </a:prstGeom>
          <a:noFill/>
          <a:ln>
            <a:solidFill>
              <a:srgbClr val="C00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0503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FF43E0-2C06-3411-CC27-8DAEFDF40E80}"/>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42C46CA2-E4B2-EB06-CC53-301D8AA8E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1611" y="2420080"/>
            <a:ext cx="7248778" cy="2755002"/>
          </a:xfrm>
        </p:spPr>
      </p:pic>
    </p:spTree>
    <p:extLst>
      <p:ext uri="{BB962C8B-B14F-4D97-AF65-F5344CB8AC3E}">
        <p14:creationId xmlns:p14="http://schemas.microsoft.com/office/powerpoint/2010/main" val="25625315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ACD8CA-9415-0188-55FC-01D5694AA2A0}"/>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3268F4A4-6602-88FE-2C02-2FA171EEC452}"/>
              </a:ext>
            </a:extLst>
          </p:cNvPr>
          <p:cNvSpPr>
            <a:spLocks noGrp="1"/>
          </p:cNvSpPr>
          <p:nvPr>
            <p:ph idx="1"/>
          </p:nvPr>
        </p:nvSpPr>
        <p:spPr/>
        <p:txBody>
          <a:bodyPr/>
          <a:lstStyle/>
          <a:p>
            <a:r>
              <a:rPr lang="en-US" altLang="zh-CN" dirty="0"/>
              <a:t>OS</a:t>
            </a:r>
            <a:r>
              <a:rPr lang="zh-CN" altLang="en-US" dirty="0"/>
              <a:t>内核的精化证明</a:t>
            </a:r>
            <a:endParaRPr lang="en-US" altLang="zh-CN" dirty="0"/>
          </a:p>
          <a:p>
            <a:pPr lvl="1"/>
            <a:r>
              <a:rPr lang="zh-CN" altLang="en-US" dirty="0"/>
              <a:t>可靠性</a:t>
            </a:r>
            <a:endParaRPr lang="en-US" altLang="zh-CN" dirty="0"/>
          </a:p>
        </p:txBody>
      </p:sp>
      <p:pic>
        <p:nvPicPr>
          <p:cNvPr id="5" name="图片 4">
            <a:extLst>
              <a:ext uri="{FF2B5EF4-FFF2-40B4-BE49-F238E27FC236}">
                <a16:creationId xmlns:a16="http://schemas.microsoft.com/office/drawing/2014/main" id="{2A7D13F9-4377-5524-48F9-8F8CEF29F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6798" y="2679661"/>
            <a:ext cx="6255071" cy="749339"/>
          </a:xfrm>
          <a:prstGeom prst="rect">
            <a:avLst/>
          </a:prstGeom>
        </p:spPr>
      </p:pic>
    </p:spTree>
    <p:extLst>
      <p:ext uri="{BB962C8B-B14F-4D97-AF65-F5344CB8AC3E}">
        <p14:creationId xmlns:p14="http://schemas.microsoft.com/office/powerpoint/2010/main" val="42068920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6EB2C6-52B7-9A77-B555-2EC809A098F7}"/>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51B19A40-0E6C-92A7-D6BD-55C77507A836}"/>
              </a:ext>
            </a:extLst>
          </p:cNvPr>
          <p:cNvSpPr>
            <a:spLocks noGrp="1"/>
          </p:cNvSpPr>
          <p:nvPr>
            <p:ph idx="1"/>
          </p:nvPr>
        </p:nvSpPr>
        <p:spPr/>
        <p:txBody>
          <a:bodyPr/>
          <a:lstStyle/>
          <a:p>
            <a:r>
              <a:rPr lang="zh-CN" altLang="en-US" dirty="0"/>
              <a:t>证明优先级反转</a:t>
            </a:r>
            <a:endParaRPr lang="en-US" altLang="zh-CN" dirty="0"/>
          </a:p>
          <a:p>
            <a:pPr lvl="1"/>
            <a:r>
              <a:rPr lang="en-US" altLang="zh-CN" dirty="0" err="1"/>
              <a:t>μC</a:t>
            </a:r>
            <a:r>
              <a:rPr lang="en-US" altLang="zh-CN" dirty="0"/>
              <a:t>/OS-II</a:t>
            </a:r>
            <a:r>
              <a:rPr lang="zh-CN" altLang="en-US" dirty="0"/>
              <a:t>的互斥锁采用简化的优先级上限协议实现。当证明它满足</a:t>
            </a:r>
            <a:r>
              <a:rPr lang="en-US" altLang="zh-CN" dirty="0"/>
              <a:t>PIF</a:t>
            </a:r>
            <a:r>
              <a:rPr lang="zh-CN" altLang="en-US" dirty="0"/>
              <a:t>时，文章找到了一个反例，表明除非没有嵌套的互斥体使用，否则</a:t>
            </a:r>
            <a:r>
              <a:rPr lang="en-US" altLang="zh-CN" dirty="0"/>
              <a:t>PIF</a:t>
            </a:r>
            <a:r>
              <a:rPr lang="zh-CN" altLang="en-US" dirty="0"/>
              <a:t>不能得到保证。通过添加无嵌套互斥锁的假设，证明</a:t>
            </a:r>
            <a:r>
              <a:rPr lang="en-US" altLang="zh-CN" dirty="0" err="1"/>
              <a:t>μC</a:t>
            </a:r>
            <a:r>
              <a:rPr lang="en-US" altLang="zh-CN" dirty="0"/>
              <a:t>/OS-II</a:t>
            </a:r>
            <a:r>
              <a:rPr lang="zh-CN" altLang="en-US" dirty="0"/>
              <a:t>中的互斥锁符合我们的</a:t>
            </a:r>
            <a:r>
              <a:rPr lang="en-US" altLang="zh-CN" dirty="0"/>
              <a:t>PIF</a:t>
            </a:r>
            <a:r>
              <a:rPr lang="zh-CN" altLang="en-US" dirty="0"/>
              <a:t>定义（考虑任务的原始优先级，忽略动态改变任务优先级的算法的影响）。</a:t>
            </a:r>
          </a:p>
        </p:txBody>
      </p:sp>
      <p:pic>
        <p:nvPicPr>
          <p:cNvPr id="5" name="图片 4">
            <a:extLst>
              <a:ext uri="{FF2B5EF4-FFF2-40B4-BE49-F238E27FC236}">
                <a16:creationId xmlns:a16="http://schemas.microsoft.com/office/drawing/2014/main" id="{1252D884-9F78-889A-BB2B-E21D85F824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794" y="4378294"/>
            <a:ext cx="8998412" cy="1200212"/>
          </a:xfrm>
          <a:prstGeom prst="rect">
            <a:avLst/>
          </a:prstGeom>
        </p:spPr>
      </p:pic>
    </p:spTree>
    <p:extLst>
      <p:ext uri="{BB962C8B-B14F-4D97-AF65-F5344CB8AC3E}">
        <p14:creationId xmlns:p14="http://schemas.microsoft.com/office/powerpoint/2010/main" val="15044053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F568FB-1D73-B11E-858B-79D7068BD00D}"/>
              </a:ext>
            </a:extLst>
          </p:cNvPr>
          <p:cNvSpPr>
            <a:spLocks noGrp="1"/>
          </p:cNvSpPr>
          <p:nvPr>
            <p:ph type="title"/>
          </p:nvPr>
        </p:nvSpPr>
        <p:spPr/>
        <p:txBody>
          <a:bodyPr/>
          <a:lstStyle/>
          <a:p>
            <a:r>
              <a:rPr lang="en-US" altLang="zh-CN" dirty="0"/>
              <a:t>A Practical Verification Framework for Preemptive OS Kernels</a:t>
            </a:r>
            <a:endParaRPr lang="zh-CN" altLang="en-US" dirty="0"/>
          </a:p>
        </p:txBody>
      </p:sp>
      <p:sp>
        <p:nvSpPr>
          <p:cNvPr id="3" name="内容占位符 2">
            <a:extLst>
              <a:ext uri="{FF2B5EF4-FFF2-40B4-BE49-F238E27FC236}">
                <a16:creationId xmlns:a16="http://schemas.microsoft.com/office/drawing/2014/main" id="{3575BAC9-6C79-0B21-168C-54BFCF17273B}"/>
              </a:ext>
            </a:extLst>
          </p:cNvPr>
          <p:cNvSpPr>
            <a:spLocks noGrp="1"/>
          </p:cNvSpPr>
          <p:nvPr>
            <p:ph idx="1"/>
          </p:nvPr>
        </p:nvSpPr>
        <p:spPr/>
        <p:txBody>
          <a:bodyPr/>
          <a:lstStyle/>
          <a:p>
            <a:r>
              <a:rPr lang="zh-CN" altLang="en-US" dirty="0"/>
              <a:t>验证</a:t>
            </a:r>
            <a:r>
              <a:rPr lang="en-US" altLang="zh-CN" dirty="0"/>
              <a:t>µC/OS-II</a:t>
            </a:r>
          </a:p>
          <a:p>
            <a:pPr lvl="1"/>
            <a:r>
              <a:rPr lang="zh-CN" altLang="en-US" dirty="0"/>
              <a:t>文章验证</a:t>
            </a:r>
            <a:r>
              <a:rPr lang="en-US" altLang="zh-CN" dirty="0" err="1"/>
              <a:t>μC</a:t>
            </a:r>
            <a:r>
              <a:rPr lang="en-US" altLang="zh-CN" dirty="0"/>
              <a:t>/OS-II V2.52</a:t>
            </a:r>
            <a:r>
              <a:rPr lang="zh-CN" altLang="en-US" dirty="0"/>
              <a:t>的关键模块（大约</a:t>
            </a:r>
            <a:r>
              <a:rPr lang="en-US" altLang="zh-CN" dirty="0"/>
              <a:t>1300</a:t>
            </a:r>
            <a:r>
              <a:rPr lang="zh-CN" altLang="en-US" dirty="0"/>
              <a:t>行</a:t>
            </a:r>
            <a:r>
              <a:rPr lang="en-US" altLang="zh-CN" dirty="0"/>
              <a:t>C</a:t>
            </a:r>
            <a:r>
              <a:rPr lang="zh-CN" altLang="en-US" dirty="0"/>
              <a:t>代码，不包括注释和空行，对应于原格式约</a:t>
            </a:r>
            <a:r>
              <a:rPr lang="en-US" altLang="zh-CN" dirty="0"/>
              <a:t>3250</a:t>
            </a:r>
            <a:r>
              <a:rPr lang="zh-CN" altLang="en-US" dirty="0"/>
              <a:t>行），包括调度程序、定时器中断处理程序、互斥锁、消息队列、邮箱、信号量和时间管理，涵盖了</a:t>
            </a:r>
            <a:r>
              <a:rPr lang="en-US" altLang="zh-CN" dirty="0"/>
              <a:t>63%</a:t>
            </a:r>
            <a:r>
              <a:rPr lang="zh-CN" altLang="en-US" dirty="0"/>
              <a:t>的常用</a:t>
            </a:r>
            <a:r>
              <a:rPr lang="en-US" altLang="zh-CN" dirty="0" err="1"/>
              <a:t>api</a:t>
            </a:r>
            <a:r>
              <a:rPr lang="zh-CN" altLang="en-US" dirty="0"/>
              <a:t>和内部函数。</a:t>
            </a:r>
          </a:p>
        </p:txBody>
      </p:sp>
      <p:pic>
        <p:nvPicPr>
          <p:cNvPr id="5" name="图片 4">
            <a:extLst>
              <a:ext uri="{FF2B5EF4-FFF2-40B4-BE49-F238E27FC236}">
                <a16:creationId xmlns:a16="http://schemas.microsoft.com/office/drawing/2014/main" id="{F23DE200-8AA2-07B6-E28D-FBBAE8A9BB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3677708"/>
            <a:ext cx="6444434" cy="3041877"/>
          </a:xfrm>
          <a:prstGeom prst="rect">
            <a:avLst/>
          </a:prstGeom>
        </p:spPr>
      </p:pic>
    </p:spTree>
    <p:extLst>
      <p:ext uri="{BB962C8B-B14F-4D97-AF65-F5344CB8AC3E}">
        <p14:creationId xmlns:p14="http://schemas.microsoft.com/office/powerpoint/2010/main" val="56484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32FC89-071D-C295-38CE-9A7B9EA9E7B4}"/>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225FB20E-526A-98C3-44F5-414CF97744CE}"/>
              </a:ext>
            </a:extLst>
          </p:cNvPr>
          <p:cNvSpPr>
            <a:spLocks noGrp="1"/>
          </p:cNvSpPr>
          <p:nvPr>
            <p:ph idx="1"/>
          </p:nvPr>
        </p:nvSpPr>
        <p:spPr/>
        <p:txBody>
          <a:bodyPr/>
          <a:lstStyle/>
          <a:p>
            <a:r>
              <a:rPr lang="zh-CN" altLang="en-US" dirty="0"/>
              <a:t>主要工作</a:t>
            </a:r>
            <a:endParaRPr lang="en-US" altLang="zh-CN" dirty="0"/>
          </a:p>
          <a:p>
            <a:pPr lvl="1"/>
            <a:r>
              <a:rPr lang="zh-CN" altLang="en-US" dirty="0"/>
              <a:t>文中提出了第一个程序逻辑成功地证明涉及中断和并发的低级程序的正确性。</a:t>
            </a:r>
            <a:endParaRPr lang="en-US" altLang="zh-CN" dirty="0"/>
          </a:p>
          <a:p>
            <a:pPr lvl="2"/>
            <a:r>
              <a:rPr lang="zh-CN" altLang="en-US" dirty="0"/>
              <a:t>使用所有权转移语义对中断建模</a:t>
            </a:r>
            <a:endParaRPr lang="en-US" altLang="zh-CN" dirty="0"/>
          </a:p>
          <a:p>
            <a:pPr lvl="2"/>
            <a:r>
              <a:rPr lang="zh-CN" altLang="en-US" dirty="0"/>
              <a:t>逻辑支持模块化验证：可以像验证顺序代码一样验证线程和处理程序，而不用担心可能的交错。？？？</a:t>
            </a:r>
            <a:endParaRPr lang="en-US" altLang="zh-CN" dirty="0"/>
          </a:p>
          <a:p>
            <a:pPr lvl="2"/>
            <a:r>
              <a:rPr lang="zh-CN" altLang="en-US" dirty="0"/>
              <a:t>遵循分离逻辑的局部推理思想，强制在不同线程之间以及线程和中断处理程序之间划分资源。？？？</a:t>
            </a:r>
            <a:endParaRPr lang="en-US" altLang="zh-CN" dirty="0"/>
          </a:p>
          <a:p>
            <a:pPr lvl="2"/>
            <a:r>
              <a:rPr lang="zh-CN" altLang="en-US" dirty="0"/>
              <a:t>提出第一个用显式中断处理程序成功形式化并发的机器</a:t>
            </a:r>
            <a:r>
              <a:rPr lang="en-US" altLang="zh-CN" dirty="0"/>
              <a:t>AIM</a:t>
            </a:r>
            <a:r>
              <a:rPr lang="zh-CN" altLang="en-US" dirty="0"/>
              <a:t>，统一了抢占式和非抢占式线程模型。</a:t>
            </a:r>
            <a:endParaRPr lang="en-US" altLang="zh-CN" dirty="0"/>
          </a:p>
          <a:p>
            <a:pPr lvl="1"/>
            <a:endParaRPr lang="zh-CN" altLang="en-US" dirty="0"/>
          </a:p>
        </p:txBody>
      </p:sp>
    </p:spTree>
    <p:extLst>
      <p:ext uri="{BB962C8B-B14F-4D97-AF65-F5344CB8AC3E}">
        <p14:creationId xmlns:p14="http://schemas.microsoft.com/office/powerpoint/2010/main" val="410069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DFADB-B22F-F2D1-0AE5-0B171E6B3BA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C335A31-A0E7-B6C9-8455-AAB6FCEE833B}"/>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714CD0A2-69C6-D00C-AC78-9CA468FCDCB2}"/>
              </a:ext>
            </a:extLst>
          </p:cNvPr>
          <p:cNvSpPr>
            <a:spLocks noGrp="1"/>
          </p:cNvSpPr>
          <p:nvPr>
            <p:ph idx="1"/>
          </p:nvPr>
        </p:nvSpPr>
        <p:spPr/>
        <p:txBody>
          <a:bodyPr/>
          <a:lstStyle/>
          <a:p>
            <a:r>
              <a:rPr lang="zh-CN" altLang="en-US" dirty="0"/>
              <a:t>背景</a:t>
            </a:r>
            <a:endParaRPr lang="en-US" altLang="zh-CN" dirty="0"/>
          </a:p>
          <a:p>
            <a:pPr lvl="1"/>
            <a:r>
              <a:rPr lang="zh-CN" altLang="en-US" dirty="0"/>
              <a:t>传统视角的不足</a:t>
            </a:r>
            <a:endParaRPr lang="en-US" altLang="zh-CN" dirty="0"/>
          </a:p>
          <a:p>
            <a:pPr lvl="2"/>
            <a:r>
              <a:rPr lang="zh-CN" altLang="en-US" dirty="0"/>
              <a:t>不对称抢占关系：中断处理线程可抢占普通线程，高优先级抢占低优先级</a:t>
            </a:r>
            <a:endParaRPr lang="en-US" altLang="zh-CN" dirty="0"/>
          </a:p>
          <a:p>
            <a:pPr lvl="2"/>
            <a:r>
              <a:rPr lang="zh-CN" altLang="en-US" dirty="0"/>
              <a:t>嵌套中断等复杂行为</a:t>
            </a:r>
            <a:endParaRPr lang="en-US" altLang="zh-CN" dirty="0"/>
          </a:p>
          <a:p>
            <a:pPr lvl="2"/>
            <a:r>
              <a:rPr lang="zh-CN" altLang="en-US" dirty="0"/>
              <a:t>不对称的同步：不同与锁，中断可以由一个线程禁用，另一个线程启用。</a:t>
            </a:r>
            <a:endParaRPr lang="en-US" altLang="zh-CN" dirty="0"/>
          </a:p>
          <a:p>
            <a:pPr lvl="2"/>
            <a:r>
              <a:rPr lang="zh-CN" altLang="en-US" dirty="0"/>
              <a:t>高优先级可能会被低优先级“中断”：</a:t>
            </a:r>
          </a:p>
        </p:txBody>
      </p:sp>
      <p:pic>
        <p:nvPicPr>
          <p:cNvPr id="4" name="图片 3">
            <a:extLst>
              <a:ext uri="{FF2B5EF4-FFF2-40B4-BE49-F238E27FC236}">
                <a16:creationId xmlns:a16="http://schemas.microsoft.com/office/drawing/2014/main" id="{E8FEAD4E-EF3B-1C5B-B5C2-16E01677B2B5}"/>
              </a:ext>
            </a:extLst>
          </p:cNvPr>
          <p:cNvPicPr>
            <a:picLocks noChangeAspect="1"/>
          </p:cNvPicPr>
          <p:nvPr/>
        </p:nvPicPr>
        <p:blipFill>
          <a:blip r:embed="rId2"/>
          <a:stretch>
            <a:fillRect/>
          </a:stretch>
        </p:blipFill>
        <p:spPr>
          <a:xfrm>
            <a:off x="3788966" y="4229718"/>
            <a:ext cx="4614068" cy="2263157"/>
          </a:xfrm>
          <a:prstGeom prst="rect">
            <a:avLst/>
          </a:prstGeom>
        </p:spPr>
      </p:pic>
    </p:spTree>
    <p:extLst>
      <p:ext uri="{BB962C8B-B14F-4D97-AF65-F5344CB8AC3E}">
        <p14:creationId xmlns:p14="http://schemas.microsoft.com/office/powerpoint/2010/main" val="982567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DCC499-2A53-F7B3-80D6-D724176A344A}"/>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2E5E2573-95A1-BAB5-FD1B-2ADB7949C982}"/>
              </a:ext>
            </a:extLst>
          </p:cNvPr>
          <p:cNvSpPr>
            <a:spLocks noGrp="1"/>
          </p:cNvSpPr>
          <p:nvPr>
            <p:ph idx="1"/>
          </p:nvPr>
        </p:nvSpPr>
        <p:spPr/>
        <p:txBody>
          <a:bodyPr/>
          <a:lstStyle/>
          <a:p>
            <a:r>
              <a:rPr lang="zh-CN" altLang="en-US" dirty="0"/>
              <a:t>抽象机器设计</a:t>
            </a:r>
            <a:endParaRPr lang="en-US" altLang="zh-CN" dirty="0"/>
          </a:p>
          <a:p>
            <a:pPr lvl="1"/>
            <a:r>
              <a:rPr lang="zh-CN" altLang="en-US" dirty="0"/>
              <a:t>线性层：三个线程操作原语：</a:t>
            </a:r>
            <a:r>
              <a:rPr lang="en-US" altLang="zh-CN" b="1" dirty="0"/>
              <a:t>switch</a:t>
            </a:r>
            <a:r>
              <a:rPr lang="en-US" altLang="zh-CN" dirty="0"/>
              <a:t>, </a:t>
            </a:r>
            <a:r>
              <a:rPr lang="en-US" altLang="zh-CN" b="1" dirty="0"/>
              <a:t>block</a:t>
            </a:r>
            <a:r>
              <a:rPr lang="en-US" altLang="zh-CN" dirty="0"/>
              <a:t>, </a:t>
            </a:r>
            <a:r>
              <a:rPr lang="en-US" altLang="zh-CN" b="1" dirty="0"/>
              <a:t>unblock</a:t>
            </a:r>
          </a:p>
          <a:p>
            <a:pPr lvl="1"/>
            <a:r>
              <a:rPr lang="zh-CN" altLang="en-US" dirty="0"/>
              <a:t>并发层：指令</a:t>
            </a:r>
            <a:r>
              <a:rPr lang="en-US" altLang="zh-CN" b="1" dirty="0" err="1"/>
              <a:t>sti</a:t>
            </a:r>
            <a:r>
              <a:rPr lang="en-US" altLang="zh-CN" b="1" dirty="0"/>
              <a:t> / cli</a:t>
            </a:r>
            <a:r>
              <a:rPr lang="zh-CN" altLang="en-US" dirty="0"/>
              <a:t>用于启用</a:t>
            </a:r>
            <a:r>
              <a:rPr lang="en-US" altLang="zh-CN" dirty="0"/>
              <a:t>/</a:t>
            </a:r>
            <a:r>
              <a:rPr lang="zh-CN" altLang="en-US" dirty="0"/>
              <a:t>禁用中断</a:t>
            </a:r>
          </a:p>
        </p:txBody>
      </p:sp>
      <p:pic>
        <p:nvPicPr>
          <p:cNvPr id="5" name="图片 4">
            <a:extLst>
              <a:ext uri="{FF2B5EF4-FFF2-40B4-BE49-F238E27FC236}">
                <a16:creationId xmlns:a16="http://schemas.microsoft.com/office/drawing/2014/main" id="{9C018F29-170A-6994-C2CC-FE26D41303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5466" y="3193427"/>
            <a:ext cx="9000067" cy="3391122"/>
          </a:xfrm>
          <a:prstGeom prst="rect">
            <a:avLst/>
          </a:prstGeom>
        </p:spPr>
      </p:pic>
    </p:spTree>
    <p:extLst>
      <p:ext uri="{BB962C8B-B14F-4D97-AF65-F5344CB8AC3E}">
        <p14:creationId xmlns:p14="http://schemas.microsoft.com/office/powerpoint/2010/main" val="1851104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E3E0-5756-576C-106F-85D1C2115F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0C775FC-739A-CD60-A23A-124A552B1148}"/>
              </a:ext>
            </a:extLst>
          </p:cNvPr>
          <p:cNvSpPr>
            <a:spLocks noGrp="1"/>
          </p:cNvSpPr>
          <p:nvPr>
            <p:ph type="title"/>
          </p:nvPr>
        </p:nvSpPr>
        <p:spPr/>
        <p:txBody>
          <a:bodyPr>
            <a:normAutofit fontScale="90000"/>
          </a:bodyPr>
          <a:lstStyle/>
          <a:p>
            <a:r>
              <a:rPr lang="en-US" altLang="zh-CN" dirty="0"/>
              <a:t>Certifying Low-Level Programs with Hardware</a:t>
            </a:r>
            <a:br>
              <a:rPr lang="en-US" altLang="zh-CN" dirty="0"/>
            </a:br>
            <a:r>
              <a:rPr lang="en-US" altLang="zh-CN" dirty="0"/>
              <a:t>Interrupts and Preemptive Threads</a:t>
            </a:r>
            <a:endParaRPr lang="zh-CN" altLang="en-US" dirty="0"/>
          </a:p>
        </p:txBody>
      </p:sp>
      <p:sp>
        <p:nvSpPr>
          <p:cNvPr id="3" name="内容占位符 2">
            <a:extLst>
              <a:ext uri="{FF2B5EF4-FFF2-40B4-BE49-F238E27FC236}">
                <a16:creationId xmlns:a16="http://schemas.microsoft.com/office/drawing/2014/main" id="{2C723197-FCD2-4CEA-B894-E19967183255}"/>
              </a:ext>
            </a:extLst>
          </p:cNvPr>
          <p:cNvSpPr>
            <a:spLocks noGrp="1"/>
          </p:cNvSpPr>
          <p:nvPr>
            <p:ph idx="1"/>
          </p:nvPr>
        </p:nvSpPr>
        <p:spPr/>
        <p:txBody>
          <a:bodyPr/>
          <a:lstStyle/>
          <a:p>
            <a:r>
              <a:rPr lang="zh-CN" altLang="en-US" dirty="0"/>
              <a:t>所有权转换语义</a:t>
            </a:r>
            <a:endParaRPr lang="en-US" altLang="zh-CN" dirty="0"/>
          </a:p>
          <a:p>
            <a:pPr lvl="1"/>
            <a:r>
              <a:rPr lang="zh-CN" altLang="en-US" dirty="0"/>
              <a:t>启发于</a:t>
            </a:r>
            <a:r>
              <a:rPr lang="en-US" altLang="zh-CN" dirty="0"/>
              <a:t>CSL</a:t>
            </a:r>
            <a:r>
              <a:rPr lang="zh-CN" altLang="en-US" dirty="0"/>
              <a:t>：</a:t>
            </a:r>
            <a:r>
              <a:rPr lang="en-US" altLang="zh-CN" dirty="0"/>
              <a:t>there always </a:t>
            </a:r>
            <a:r>
              <a:rPr lang="en-US" altLang="zh-CN" b="1" dirty="0"/>
              <a:t>exists</a:t>
            </a:r>
            <a:r>
              <a:rPr lang="en-US" altLang="zh-CN" dirty="0"/>
              <a:t> a partition of memory among these concurrent entities, and each entity can only access its own part of memory</a:t>
            </a:r>
          </a:p>
          <a:p>
            <a:pPr lvl="1"/>
            <a:r>
              <a:rPr lang="zh-CN" altLang="en-US" dirty="0"/>
              <a:t>即：分区不是静态的，可以通过将内存的所有权在实体间转移，从而在程序执行期间动态调整。</a:t>
            </a:r>
            <a:endParaRPr lang="en-US" altLang="zh-CN" dirty="0"/>
          </a:p>
          <a:p>
            <a:pPr lvl="1"/>
            <a:r>
              <a:rPr lang="zh-CN" altLang="en-US" dirty="0"/>
              <a:t>对于上述的</a:t>
            </a:r>
            <a:r>
              <a:rPr lang="en-US" altLang="zh-CN" b="1" dirty="0"/>
              <a:t>cli</a:t>
            </a:r>
            <a:r>
              <a:rPr lang="zh-CN" altLang="en-US" b="1" dirty="0"/>
              <a:t>、</a:t>
            </a:r>
            <a:r>
              <a:rPr lang="en-US" altLang="zh-CN" b="1" dirty="0" err="1"/>
              <a:t>sti</a:t>
            </a:r>
            <a:r>
              <a:rPr lang="zh-CN" altLang="en-US" dirty="0"/>
              <a:t>和线程原语</a:t>
            </a:r>
            <a:r>
              <a:rPr lang="en-US" altLang="zh-CN" dirty="0"/>
              <a:t>(</a:t>
            </a:r>
            <a:r>
              <a:rPr lang="en-US" altLang="zh-CN" b="1" dirty="0"/>
              <a:t> switch</a:t>
            </a:r>
            <a:r>
              <a:rPr lang="en-US" altLang="zh-CN" dirty="0"/>
              <a:t>, </a:t>
            </a:r>
            <a:r>
              <a:rPr lang="en-US" altLang="zh-CN" b="1" dirty="0"/>
              <a:t>block</a:t>
            </a:r>
            <a:r>
              <a:rPr lang="en-US" altLang="zh-CN" dirty="0"/>
              <a:t>, </a:t>
            </a:r>
            <a:r>
              <a:rPr lang="en-US" altLang="zh-CN" b="1" dirty="0"/>
              <a:t>unblock </a:t>
            </a:r>
            <a:r>
              <a:rPr lang="en-US" altLang="zh-CN" dirty="0"/>
              <a:t>)</a:t>
            </a:r>
            <a:r>
              <a:rPr lang="zh-CN" altLang="en-US" dirty="0"/>
              <a:t>，并没有使用操作语义，而是根据内存所有权转移对它们的语义进行建模。这种语义完全隐藏了线程队列，从而隐藏了并发实体之间复杂的交错。</a:t>
            </a:r>
          </a:p>
          <a:p>
            <a:pPr lvl="1"/>
            <a:endParaRPr lang="zh-CN" altLang="en-US" dirty="0"/>
          </a:p>
          <a:p>
            <a:pPr lvl="1"/>
            <a:endParaRPr lang="zh-CN" altLang="en-US" dirty="0"/>
          </a:p>
        </p:txBody>
      </p:sp>
    </p:spTree>
    <p:extLst>
      <p:ext uri="{BB962C8B-B14F-4D97-AF65-F5344CB8AC3E}">
        <p14:creationId xmlns:p14="http://schemas.microsoft.com/office/powerpoint/2010/main" val="4218114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16052</TotalTime>
  <Words>3302</Words>
  <Application>Microsoft Office PowerPoint</Application>
  <PresentationFormat>宽屏</PresentationFormat>
  <Paragraphs>233</Paragraphs>
  <Slides>52</Slides>
  <Notes>12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等线</vt:lpstr>
      <vt:lpstr>等线 Light</vt:lpstr>
      <vt:lpstr>微软雅黑</vt:lpstr>
      <vt:lpstr>Arial</vt:lpstr>
      <vt:lpstr>Office 主题​​</vt:lpstr>
      <vt:lpstr>PowerPoint 演示文稿</vt:lpstr>
      <vt:lpstr>PowerPoint 演示文稿</vt:lpstr>
      <vt:lpstr>rely-guarantee</vt:lpstr>
      <vt:lpstr>rely-guarantee</vt:lpstr>
      <vt:lpstr>PowerPoint 演示文稿</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Certifying Low-Level Programs with Hardware Interrupts and Preemptive Threads</vt:lpstr>
      <vt:lpstr>PowerPoint 演示文稿</vt:lpstr>
      <vt:lpstr>Local rely-guarantee reasoning</vt:lpstr>
      <vt:lpstr>Local rely-guarantee reasoning</vt:lpstr>
      <vt:lpstr>Local rely-guarantee reasoning</vt:lpstr>
      <vt:lpstr>Local rely-guarantee reasoning</vt:lpstr>
      <vt:lpstr>Local rely-guarantee reasoning</vt:lpstr>
      <vt:lpstr>PowerPoint 演示文稿</vt:lpstr>
      <vt:lpstr>A Rely-Guarantee-Based Simulation for Verifying Concurrent Program Transformations</vt:lpstr>
      <vt:lpstr>A Rely-Guarantee-Based Simulation for Verifying Concurrent Program Transformations</vt:lpstr>
      <vt:lpstr>A Rely-Guarantee-Based Simulation for Verifying Concurrent Program Transformations</vt:lpstr>
      <vt:lpstr>A Rely-Guarantee-Based Simulation for Verifying Concurrent Program Transformations</vt:lpstr>
      <vt:lpstr>A Rely-Guarantee-Based Simulation for Verifying Concurrent Program Transformations</vt:lpstr>
      <vt:lpstr>A Rely-Guarantee-Based Simulation for Verifying Concurrent Program Transformations</vt:lpstr>
      <vt:lpstr>A Rely-Guarantee-Based Simulation for Verifying Concurrent Program Transformations</vt:lpstr>
      <vt:lpstr>PowerPoint 演示文稿</vt:lpstr>
      <vt:lpstr>PowerPoint 演示文稿</vt:lpstr>
      <vt:lpstr>Compositional Verification of Termination-Preserving Refinement of Concurrent Programs</vt:lpstr>
      <vt:lpstr>PowerPoint 演示文稿</vt:lpstr>
      <vt:lpstr>A Program Logic for Concurrent Objects under Fair Scheduling</vt:lpstr>
      <vt:lpstr>PowerPoint 演示文稿</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lpstr>A Practical Verification Framework for Preemptive OS Kernels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思远 郭</dc:creator>
  <cp:lastModifiedBy>思远 郭</cp:lastModifiedBy>
  <cp:revision>8</cp:revision>
  <dcterms:created xsi:type="dcterms:W3CDTF">2024-12-05T01:52:31Z</dcterms:created>
  <dcterms:modified xsi:type="dcterms:W3CDTF">2024-12-19T12:29:54Z</dcterms:modified>
</cp:coreProperties>
</file>