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365" r:id="rId2"/>
    <p:sldId id="366" r:id="rId3"/>
    <p:sldId id="340" r:id="rId4"/>
    <p:sldId id="341" r:id="rId5"/>
    <p:sldId id="342" r:id="rId6"/>
    <p:sldId id="343" r:id="rId7"/>
    <p:sldId id="345" r:id="rId8"/>
    <p:sldId id="344" r:id="rId9"/>
    <p:sldId id="346" r:id="rId10"/>
    <p:sldId id="347" r:id="rId11"/>
    <p:sldId id="348" r:id="rId12"/>
    <p:sldId id="354" r:id="rId13"/>
    <p:sldId id="349" r:id="rId14"/>
    <p:sldId id="350" r:id="rId15"/>
    <p:sldId id="351" r:id="rId16"/>
    <p:sldId id="352" r:id="rId17"/>
    <p:sldId id="353" r:id="rId18"/>
    <p:sldId id="355" r:id="rId19"/>
    <p:sldId id="356" r:id="rId20"/>
    <p:sldId id="357" r:id="rId21"/>
    <p:sldId id="308" r:id="rId22"/>
    <p:sldId id="309" r:id="rId23"/>
    <p:sldId id="310" r:id="rId24"/>
    <p:sldId id="320" r:id="rId25"/>
    <p:sldId id="312" r:id="rId26"/>
    <p:sldId id="321" r:id="rId27"/>
    <p:sldId id="313" r:id="rId28"/>
    <p:sldId id="314" r:id="rId29"/>
    <p:sldId id="316" r:id="rId30"/>
    <p:sldId id="317" r:id="rId31"/>
    <p:sldId id="318" r:id="rId32"/>
    <p:sldId id="319" r:id="rId33"/>
    <p:sldId id="322" r:id="rId34"/>
    <p:sldId id="364" r:id="rId35"/>
    <p:sldId id="358" r:id="rId36"/>
    <p:sldId id="359" r:id="rId37"/>
    <p:sldId id="360" r:id="rId38"/>
    <p:sldId id="361" r:id="rId39"/>
    <p:sldId id="362" r:id="rId40"/>
    <p:sldId id="363" r:id="rId41"/>
    <p:sldId id="257" r:id="rId42"/>
    <p:sldId id="367" r:id="rId4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872" autoAdjust="0"/>
  </p:normalViewPr>
  <p:slideViewPr>
    <p:cSldViewPr snapToGrid="0">
      <p:cViewPr varScale="1">
        <p:scale>
          <a:sx n="72" d="100"/>
          <a:sy n="72" d="100"/>
        </p:scale>
        <p:origin x="1324"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F805A0-29D1-49DF-B79B-72B70866A0EE}" type="datetimeFigureOut">
              <a:rPr lang="zh-CN" altLang="en-US" smtClean="0"/>
              <a:t>2025/1/13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63100B-88FD-4287-A3AA-81FD8A0A6296}" type="slidenum">
              <a:rPr lang="zh-CN" altLang="en-US" smtClean="0"/>
              <a:t>‹#›</a:t>
            </a:fld>
            <a:endParaRPr lang="zh-CN" altLang="en-US"/>
          </a:p>
        </p:txBody>
      </p:sp>
    </p:spTree>
    <p:extLst>
      <p:ext uri="{BB962C8B-B14F-4D97-AF65-F5344CB8AC3E}">
        <p14:creationId xmlns:p14="http://schemas.microsoft.com/office/powerpoint/2010/main" val="2067631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加利福尼亚大学圣克鲁兹分校</a:t>
            </a:r>
            <a:endParaRPr lang="en-US" altLang="zh-CN" dirty="0"/>
          </a:p>
          <a:p>
            <a:r>
              <a:rPr lang="zh-CN" altLang="en-US" dirty="0"/>
              <a:t>威廉姆斯学院</a:t>
            </a:r>
          </a:p>
        </p:txBody>
      </p:sp>
      <p:sp>
        <p:nvSpPr>
          <p:cNvPr id="4" name="灯片编号占位符 3"/>
          <p:cNvSpPr>
            <a:spLocks noGrp="1"/>
          </p:cNvSpPr>
          <p:nvPr>
            <p:ph type="sldNum" sz="quarter" idx="5"/>
          </p:nvPr>
        </p:nvSpPr>
        <p:spPr/>
        <p:txBody>
          <a:bodyPr/>
          <a:lstStyle/>
          <a:p>
            <a:fld id="{13D28DC2-5057-445C-8872-C1533802A2F5}" type="slidenum">
              <a:rPr lang="zh-CN" altLang="en-US" smtClean="0"/>
              <a:t>3</a:t>
            </a:fld>
            <a:endParaRPr lang="zh-CN" altLang="en-US"/>
          </a:p>
        </p:txBody>
      </p:sp>
    </p:spTree>
    <p:extLst>
      <p:ext uri="{BB962C8B-B14F-4D97-AF65-F5344CB8AC3E}">
        <p14:creationId xmlns:p14="http://schemas.microsoft.com/office/powerpoint/2010/main" val="603811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en-US" b="0" i="0" dirty="0">
                <a:solidFill>
                  <a:srgbClr val="000000"/>
                </a:solidFill>
                <a:effectLst/>
                <a:latin typeface="微软雅黑" panose="020B0503020204020204" pitchFamily="34" charset="-122"/>
                <a:ea typeface="微软雅黑" panose="020B0503020204020204" pitchFamily="34" charset="-122"/>
              </a:rPr>
              <a:t>为了简单起见，我们要求非原子函数调用和返回发生在可约序列的开头。？？</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en-US" altLang="zh-CN" b="0" i="0" dirty="0">
                <a:solidFill>
                  <a:srgbClr val="000000"/>
                </a:solidFill>
                <a:effectLst/>
                <a:latin typeface="微软雅黑" panose="020B0503020204020204" pitchFamily="34" charset="-122"/>
                <a:ea typeface="微软雅黑" panose="020B0503020204020204" pitchFamily="34" charset="-122"/>
              </a:rPr>
              <a:t>I</a:t>
            </a:r>
            <a:r>
              <a:rPr lang="zh-CN" altLang="en-US" b="0" i="0" dirty="0">
                <a:solidFill>
                  <a:srgbClr val="000000"/>
                </a:solidFill>
                <a:effectLst/>
                <a:latin typeface="微软雅黑" panose="020B0503020204020204" pitchFamily="34" charset="-122"/>
                <a:ea typeface="微软雅黑" panose="020B0503020204020204" pitchFamily="34" charset="-122"/>
              </a:rPr>
              <a:t>表示当前的可约序列是平凡的</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空的</a:t>
            </a:r>
            <a:endParaRPr lang="zh-CN" altLang="en-US" dirty="0"/>
          </a:p>
        </p:txBody>
      </p:sp>
      <p:sp>
        <p:nvSpPr>
          <p:cNvPr id="4" name="灯片编号占位符 3"/>
          <p:cNvSpPr>
            <a:spLocks noGrp="1"/>
          </p:cNvSpPr>
          <p:nvPr>
            <p:ph type="sldNum" sz="quarter" idx="5"/>
          </p:nvPr>
        </p:nvSpPr>
        <p:spPr/>
        <p:txBody>
          <a:bodyPr/>
          <a:lstStyle/>
          <a:p>
            <a:fld id="{13D28DC2-5057-445C-8872-C1533802A2F5}" type="slidenum">
              <a:rPr lang="zh-CN" altLang="en-US" smtClean="0"/>
              <a:t>18</a:t>
            </a:fld>
            <a:endParaRPr lang="zh-CN" altLang="en-US"/>
          </a:p>
        </p:txBody>
      </p:sp>
    </p:spTree>
    <p:extLst>
      <p:ext uri="{BB962C8B-B14F-4D97-AF65-F5344CB8AC3E}">
        <p14:creationId xmlns:p14="http://schemas.microsoft.com/office/powerpoint/2010/main" val="27911127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全局表</a:t>
            </a:r>
            <a:r>
              <a:rPr lang="en-US" altLang="zh-CN" b="0" i="0" dirty="0">
                <a:solidFill>
                  <a:srgbClr val="000000"/>
                </a:solidFill>
                <a:effectLst/>
                <a:latin typeface="微软雅黑" panose="020B0503020204020204" pitchFamily="34" charset="-122"/>
                <a:ea typeface="微软雅黑" panose="020B0503020204020204" pitchFamily="34" charset="-122"/>
              </a:rPr>
              <a:t>D</a:t>
            </a:r>
            <a:r>
              <a:rPr lang="zh-CN" altLang="en-US" b="0" i="0" dirty="0">
                <a:solidFill>
                  <a:srgbClr val="000000"/>
                </a:solidFill>
                <a:effectLst/>
                <a:latin typeface="微软雅黑" panose="020B0503020204020204" pitchFamily="34" charset="-122"/>
                <a:ea typeface="微软雅黑" panose="020B0503020204020204" pitchFamily="34" charset="-122"/>
              </a:rPr>
              <a:t>中的每个函数定义都是可验证的</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en-US" altLang="zh-CN" b="0" i="0" dirty="0">
                <a:solidFill>
                  <a:srgbClr val="000000"/>
                </a:solidFill>
                <a:effectLst/>
                <a:latin typeface="微软雅黑" panose="020B0503020204020204" pitchFamily="34" charset="-122"/>
                <a:ea typeface="微软雅黑" panose="020B0503020204020204" pitchFamily="34" charset="-122"/>
              </a:rPr>
              <a:t>mover</a:t>
            </a:r>
            <a:r>
              <a:rPr lang="zh-CN" altLang="en-US" b="0" i="0" dirty="0">
                <a:solidFill>
                  <a:srgbClr val="000000"/>
                </a:solidFill>
                <a:effectLst/>
                <a:latin typeface="微软雅黑" panose="020B0503020204020204" pitchFamily="34" charset="-122"/>
                <a:ea typeface="微软雅黑" panose="020B0503020204020204" pitchFamily="34" charset="-122"/>
              </a:rPr>
              <a:t>规范</a:t>
            </a:r>
            <a:r>
              <a:rPr lang="en-US" altLang="zh-CN" b="0" i="0" dirty="0">
                <a:solidFill>
                  <a:srgbClr val="000000"/>
                </a:solidFill>
                <a:effectLst/>
                <a:latin typeface="微软雅黑" panose="020B0503020204020204" pitchFamily="34" charset="-122"/>
                <a:ea typeface="微软雅黑" panose="020B0503020204020204" pitchFamily="34" charset="-122"/>
              </a:rPr>
              <a:t>M</a:t>
            </a:r>
            <a:r>
              <a:rPr lang="zh-CN" altLang="en-US" b="0" i="0" dirty="0">
                <a:solidFill>
                  <a:srgbClr val="000000"/>
                </a:solidFill>
                <a:effectLst/>
                <a:latin typeface="微软雅黑" panose="020B0503020204020204" pitchFamily="34" charset="-122"/>
                <a:ea typeface="微软雅黑" panose="020B0503020204020204" pitchFamily="34" charset="-122"/>
              </a:rPr>
              <a:t>声明了一个线程的步骤如何相对于其他线程的步骤进行交换，需要确保这些声明是有效的。</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恒等变换</a:t>
            </a:r>
            <a:r>
              <a:rPr lang="en-US" altLang="zh-CN" b="0" i="0" dirty="0">
                <a:solidFill>
                  <a:srgbClr val="000000"/>
                </a:solidFill>
                <a:effectLst/>
                <a:latin typeface="微软雅黑" panose="020B0503020204020204" pitchFamily="34" charset="-122"/>
                <a:ea typeface="微软雅黑" panose="020B0503020204020204" pitchFamily="34" charset="-122"/>
              </a:rPr>
              <a:t>I</a:t>
            </a:r>
            <a:r>
              <a:rPr lang="zh-CN" altLang="en-US" b="0" i="0" dirty="0">
                <a:solidFill>
                  <a:srgbClr val="000000"/>
                </a:solidFill>
                <a:effectLst/>
                <a:latin typeface="微软雅黑" panose="020B0503020204020204" pitchFamily="34" charset="-122"/>
                <a:ea typeface="微软雅黑" panose="020B0503020204020204" pitchFamily="34" charset="-122"/>
              </a:rPr>
              <a:t>在</a:t>
            </a:r>
            <a:r>
              <a:rPr lang="en-US" altLang="zh-CN" b="0" i="0" dirty="0">
                <a:solidFill>
                  <a:srgbClr val="000000"/>
                </a:solidFill>
                <a:effectLst/>
                <a:latin typeface="微软雅黑" panose="020B0503020204020204" pitchFamily="34" charset="-122"/>
                <a:ea typeface="微软雅黑" panose="020B0503020204020204" pitchFamily="34" charset="-122"/>
              </a:rPr>
              <a:t>G</a:t>
            </a:r>
            <a:r>
              <a:rPr lang="zh-CN" altLang="en-US" b="0" i="0" dirty="0">
                <a:solidFill>
                  <a:srgbClr val="000000"/>
                </a:solidFill>
                <a:effectLst/>
                <a:latin typeface="微软雅黑" panose="020B0503020204020204" pitchFamily="34" charset="-122"/>
                <a:ea typeface="微软雅黑" panose="020B0503020204020204" pitchFamily="34" charset="-122"/>
              </a:rPr>
              <a:t>中；</a:t>
            </a:r>
            <a:endParaRPr lang="en-US" altLang="zh-CN" dirty="0"/>
          </a:p>
          <a:p>
            <a:r>
              <a:rPr lang="zh-CN" altLang="en-US" dirty="0"/>
              <a:t>每个线程 </a:t>
            </a:r>
            <a:r>
              <a:rPr lang="en-US" altLang="zh-CN" dirty="0" err="1"/>
              <a:t>st</a:t>
            </a:r>
            <a:r>
              <a:rPr lang="en-US" altLang="zh-CN" dirty="0"/>
              <a:t> </a:t>
            </a:r>
            <a:r>
              <a:rPr lang="zh-CN" altLang="en-US" dirty="0"/>
              <a:t>从包含初始存储 </a:t>
            </a:r>
            <a:r>
              <a:rPr lang="en-US" altLang="zh-CN" dirty="0"/>
              <a:t>σ </a:t>
            </a:r>
            <a:r>
              <a:rPr lang="zh-CN" altLang="en-US" dirty="0"/>
              <a:t>的前置条件 </a:t>
            </a:r>
            <a:r>
              <a:rPr lang="en-US" altLang="zh-CN" dirty="0"/>
              <a:t>Pt </a:t>
            </a:r>
            <a:r>
              <a:rPr lang="zh-CN" altLang="en-US" dirty="0"/>
              <a:t>开始验证。</a:t>
            </a:r>
            <a:endParaRPr lang="en-US" altLang="zh-CN" dirty="0"/>
          </a:p>
          <a:p>
            <a:r>
              <a:rPr lang="zh-CN" altLang="en-US" dirty="0"/>
              <a:t>线程运行结束时，行为 </a:t>
            </a:r>
            <a:r>
              <a:rPr lang="en-US" altLang="zh-CN" dirty="0"/>
              <a:t>Qt </a:t>
            </a:r>
            <a:r>
              <a:rPr lang="zh-CN" altLang="en-US" dirty="0"/>
              <a:t>在线程保证 </a:t>
            </a:r>
            <a:r>
              <a:rPr lang="en-US" altLang="zh-CN" dirty="0"/>
              <a:t>G </a:t>
            </a:r>
            <a:r>
              <a:rPr lang="zh-CN" altLang="en-US" dirty="0"/>
              <a:t>中。</a:t>
            </a:r>
            <a:endParaRPr lang="en-US" altLang="zh-CN" dirty="0"/>
          </a:p>
          <a:p>
            <a:pPr algn="just"/>
            <a:r>
              <a:rPr lang="zh-CN" altLang="en-US" b="0" i="0" dirty="0">
                <a:solidFill>
                  <a:srgbClr val="000000"/>
                </a:solidFill>
                <a:effectLst/>
                <a:latin typeface="微软雅黑" panose="020B0503020204020204" pitchFamily="34" charset="-122"/>
                <a:ea typeface="微软雅黑" panose="020B0503020204020204" pitchFamily="34" charset="-122"/>
              </a:rPr>
              <a:t>所有线程都以</a:t>
            </a:r>
            <a:r>
              <a:rPr lang="en-US" altLang="zh-CN" b="0" i="0" dirty="0">
                <a:solidFill>
                  <a:srgbClr val="000000"/>
                </a:solidFill>
                <a:effectLst/>
                <a:latin typeface="微软雅黑" panose="020B0503020204020204" pitchFamily="34" charset="-122"/>
                <a:ea typeface="微软雅黑" panose="020B0503020204020204" pitchFamily="34" charset="-122"/>
              </a:rPr>
              <a:t>yield</a:t>
            </a:r>
            <a:r>
              <a:rPr lang="zh-CN" altLang="en-US" b="0" i="0" dirty="0">
                <a:solidFill>
                  <a:srgbClr val="000000"/>
                </a:solidFill>
                <a:effectLst/>
                <a:latin typeface="微软雅黑" panose="020B0503020204020204" pitchFamily="34" charset="-122"/>
                <a:ea typeface="微软雅黑" panose="020B0503020204020204" pitchFamily="34" charset="-122"/>
              </a:rPr>
              <a:t>语句开头（以简化正确性证明）。</a:t>
            </a:r>
            <a:endParaRPr lang="en-US" altLang="zh-CN" dirty="0"/>
          </a:p>
          <a:p>
            <a:r>
              <a:rPr lang="zh-CN" altLang="en-US" b="0" i="0" dirty="0">
                <a:solidFill>
                  <a:srgbClr val="000000"/>
                </a:solidFill>
                <a:effectLst/>
                <a:latin typeface="微软雅黑" panose="020B0503020204020204" pitchFamily="34" charset="-122"/>
                <a:ea typeface="微软雅黑" panose="020B0503020204020204" pitchFamily="34" charset="-122"/>
              </a:rPr>
              <a:t>每个线程的保证都包含在其他线程的依赖假设中；</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just"/>
            <a:r>
              <a:rPr lang="zh-CN" altLang="en-US" b="0" i="0" dirty="0">
                <a:solidFill>
                  <a:srgbClr val="000000"/>
                </a:solidFill>
                <a:effectLst/>
                <a:latin typeface="微软雅黑" panose="020B0503020204020204" pitchFamily="34" charset="-122"/>
                <a:ea typeface="微软雅黑" panose="020B0503020204020204" pitchFamily="34" charset="-122"/>
              </a:rPr>
              <a:t>具体来说，我们定义一个</a:t>
            </a:r>
            <a:r>
              <a:rPr lang="en-US" altLang="zh-CN" b="0" i="0" dirty="0">
                <a:solidFill>
                  <a:srgbClr val="000000"/>
                </a:solidFill>
                <a:effectLst/>
                <a:latin typeface="微软雅黑" panose="020B0503020204020204" pitchFamily="34" charset="-122"/>
                <a:ea typeface="微软雅黑" panose="020B0503020204020204" pitchFamily="34" charset="-122"/>
              </a:rPr>
              <a:t>mover</a:t>
            </a:r>
            <a:r>
              <a:rPr lang="zh-CN" altLang="en-US" b="0" i="0" dirty="0">
                <a:solidFill>
                  <a:srgbClr val="000000"/>
                </a:solidFill>
                <a:effectLst/>
                <a:latin typeface="微软雅黑" panose="020B0503020204020204" pitchFamily="34" charset="-122"/>
                <a:ea typeface="微软雅黑" panose="020B0503020204020204" pitchFamily="34" charset="-122"/>
              </a:rPr>
              <a:t>规范在以下情况下有效：</a:t>
            </a:r>
            <a:r>
              <a:rPr lang="en-US" altLang="zh-CN" b="0" i="0" dirty="0">
                <a:solidFill>
                  <a:srgbClr val="000000"/>
                </a:solidFill>
                <a:effectLst/>
                <a:latin typeface="微软雅黑" panose="020B0503020204020204" pitchFamily="34" charset="-122"/>
                <a:ea typeface="微软雅黑" panose="020B0503020204020204" pitchFamily="34" charset="-122"/>
              </a:rPr>
              <a:t>1</a:t>
            </a:r>
            <a:r>
              <a:rPr lang="zh-CN" altLang="en-US" b="0" i="0" dirty="0">
                <a:solidFill>
                  <a:srgbClr val="000000"/>
                </a:solidFill>
                <a:effectLst/>
                <a:latin typeface="微软雅黑" panose="020B0503020204020204" pitchFamily="34" charset="-122"/>
                <a:ea typeface="微软雅黑" panose="020B0503020204020204" pitchFamily="34" charset="-122"/>
              </a:rPr>
              <a:t>。右移动动作可以在轨迹中稍后移动，而无需更改最终存储。</a:t>
            </a:r>
          </a:p>
          <a:p>
            <a:pPr algn="just"/>
            <a:r>
              <a:rPr lang="en-US" altLang="zh-CN" b="0" i="0" dirty="0">
                <a:solidFill>
                  <a:srgbClr val="000000"/>
                </a:solidFill>
                <a:effectLst/>
                <a:latin typeface="微软雅黑" panose="020B0503020204020204" pitchFamily="34" charset="-122"/>
                <a:ea typeface="微软雅黑" panose="020B0503020204020204" pitchFamily="34" charset="-122"/>
              </a:rPr>
              <a:t>2.</a:t>
            </a:r>
            <a:r>
              <a:rPr lang="zh-CN" altLang="en-US" b="0" i="0" dirty="0">
                <a:solidFill>
                  <a:srgbClr val="000000"/>
                </a:solidFill>
                <a:effectLst/>
                <a:latin typeface="微软雅黑" panose="020B0503020204020204" pitchFamily="34" charset="-122"/>
                <a:ea typeface="微软雅黑" panose="020B0503020204020204" pitchFamily="34" charset="-122"/>
              </a:rPr>
              <a:t>左移动动作可以在轨迹中提前移动，而不会改变最终存储。</a:t>
            </a:r>
          </a:p>
          <a:p>
            <a:pPr algn="just"/>
            <a:r>
              <a:rPr lang="en-US" altLang="zh-CN" b="0" i="0" dirty="0">
                <a:solidFill>
                  <a:srgbClr val="000000"/>
                </a:solidFill>
                <a:effectLst/>
                <a:latin typeface="微软雅黑" panose="020B0503020204020204" pitchFamily="34" charset="-122"/>
                <a:ea typeface="微软雅黑" panose="020B0503020204020204" pitchFamily="34" charset="-122"/>
              </a:rPr>
              <a:t>3.</a:t>
            </a:r>
            <a:r>
              <a:rPr lang="zh-CN" altLang="en-US" b="0" i="0" dirty="0">
                <a:solidFill>
                  <a:srgbClr val="000000"/>
                </a:solidFill>
                <a:effectLst/>
                <a:latin typeface="微软雅黑" panose="020B0503020204020204" pitchFamily="34" charset="-122"/>
                <a:ea typeface="微软雅黑" panose="020B0503020204020204" pitchFamily="34" charset="-122"/>
              </a:rPr>
              <a:t>一个线程的动作不能改变另一个线程中动作的效果。</a:t>
            </a:r>
          </a:p>
          <a:p>
            <a:pPr algn="just"/>
            <a:r>
              <a:rPr lang="en-US" altLang="zh-CN" b="0" i="0" dirty="0">
                <a:solidFill>
                  <a:srgbClr val="000000"/>
                </a:solidFill>
                <a:effectLst/>
                <a:latin typeface="微软雅黑" panose="020B0503020204020204" pitchFamily="34" charset="-122"/>
                <a:ea typeface="微软雅黑" panose="020B0503020204020204" pitchFamily="34" charset="-122"/>
              </a:rPr>
              <a:t>4.</a:t>
            </a:r>
            <a:r>
              <a:rPr lang="zh-CN" altLang="en-US" b="0" i="0" dirty="0">
                <a:solidFill>
                  <a:srgbClr val="000000"/>
                </a:solidFill>
                <a:effectLst/>
                <a:latin typeface="微软雅黑" panose="020B0503020204020204" pitchFamily="34" charset="-122"/>
                <a:ea typeface="微软雅黑" panose="020B0503020204020204" pitchFamily="34" charset="-122"/>
              </a:rPr>
              <a:t>一个线程的动作不能导致另一个线程中的左移动作阻塞。</a:t>
            </a:r>
          </a:p>
          <a:p>
            <a:endParaRPr lang="zh-CN" altLang="en-US" dirty="0"/>
          </a:p>
        </p:txBody>
      </p:sp>
      <p:sp>
        <p:nvSpPr>
          <p:cNvPr id="4" name="灯片编号占位符 3"/>
          <p:cNvSpPr>
            <a:spLocks noGrp="1"/>
          </p:cNvSpPr>
          <p:nvPr>
            <p:ph type="sldNum" sz="quarter" idx="5"/>
          </p:nvPr>
        </p:nvSpPr>
        <p:spPr/>
        <p:txBody>
          <a:bodyPr/>
          <a:lstStyle/>
          <a:p>
            <a:fld id="{13D28DC2-5057-445C-8872-C1533802A2F5}" type="slidenum">
              <a:rPr lang="zh-CN" altLang="en-US" smtClean="0"/>
              <a:t>19</a:t>
            </a:fld>
            <a:endParaRPr lang="zh-CN" altLang="en-US"/>
          </a:p>
        </p:txBody>
      </p:sp>
    </p:spTree>
    <p:extLst>
      <p:ext uri="{BB962C8B-B14F-4D97-AF65-F5344CB8AC3E}">
        <p14:creationId xmlns:p14="http://schemas.microsoft.com/office/powerpoint/2010/main" val="39065245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b="0" i="0" dirty="0" err="1">
                <a:solidFill>
                  <a:srgbClr val="000000"/>
                </a:solidFill>
                <a:effectLst/>
                <a:latin typeface="微软雅黑" panose="020B0503020204020204" pitchFamily="34" charset="-122"/>
                <a:ea typeface="微软雅黑" panose="020B0503020204020204" pitchFamily="34" charset="-122"/>
              </a:rPr>
              <a:t>CompCert</a:t>
            </a:r>
            <a:r>
              <a:rPr lang="zh-CN" altLang="en-US" b="0" i="0" dirty="0">
                <a:solidFill>
                  <a:srgbClr val="000000"/>
                </a:solidFill>
                <a:effectLst/>
                <a:latin typeface="微软雅黑" panose="020B0503020204020204" pitchFamily="34" charset="-122"/>
                <a:ea typeface="微软雅黑" panose="020B0503020204020204" pitchFamily="34" charset="-122"/>
              </a:rPr>
              <a:t>提供从</a:t>
            </a:r>
            <a:r>
              <a:rPr lang="en-US" altLang="zh-CN" b="0" i="0" dirty="0">
                <a:solidFill>
                  <a:srgbClr val="000000"/>
                </a:solidFill>
                <a:effectLst/>
                <a:latin typeface="微软雅黑" panose="020B0503020204020204" pitchFamily="34" charset="-122"/>
                <a:ea typeface="微软雅黑" panose="020B0503020204020204" pitchFamily="34" charset="-122"/>
              </a:rPr>
              <a:t>C</a:t>
            </a:r>
            <a:r>
              <a:rPr lang="zh-CN" altLang="en-US" b="0" i="0" dirty="0">
                <a:solidFill>
                  <a:srgbClr val="000000"/>
                </a:solidFill>
                <a:effectLst/>
                <a:latin typeface="微软雅黑" panose="020B0503020204020204" pitchFamily="34" charset="-122"/>
                <a:ea typeface="微软雅黑" panose="020B0503020204020204" pitchFamily="34" charset="-122"/>
              </a:rPr>
              <a:t>到汇编语言的语义，但目前还没有提供到二进制级别的语义。</a:t>
            </a:r>
          </a:p>
          <a:p>
            <a:pPr algn="just"/>
            <a:r>
              <a:rPr lang="zh-CN" altLang="en-US" b="0" i="0" dirty="0">
                <a:solidFill>
                  <a:srgbClr val="000000"/>
                </a:solidFill>
                <a:effectLst/>
                <a:latin typeface="微软雅黑" panose="020B0503020204020204" pitchFamily="34" charset="-122"/>
                <a:ea typeface="微软雅黑" panose="020B0503020204020204" pitchFamily="34" charset="-122"/>
              </a:rPr>
              <a:t>人们不能直接重用</a:t>
            </a:r>
            <a:r>
              <a:rPr lang="en-US" altLang="zh-CN" b="0" i="0" dirty="0" err="1">
                <a:solidFill>
                  <a:srgbClr val="000000"/>
                </a:solidFill>
                <a:effectLst/>
                <a:latin typeface="微软雅黑" panose="020B0503020204020204" pitchFamily="34" charset="-122"/>
                <a:ea typeface="微软雅黑" panose="020B0503020204020204" pitchFamily="34" charset="-122"/>
              </a:rPr>
              <a:t>CompCert</a:t>
            </a:r>
            <a:r>
              <a:rPr lang="zh-CN" altLang="en-US" b="0" i="0" dirty="0">
                <a:solidFill>
                  <a:srgbClr val="000000"/>
                </a:solidFill>
                <a:effectLst/>
                <a:latin typeface="微软雅黑" panose="020B0503020204020204" pitchFamily="34" charset="-122"/>
                <a:ea typeface="微软雅黑" panose="020B0503020204020204" pitchFamily="34" charset="-122"/>
              </a:rPr>
              <a:t>后端程序集语义来形式化</a:t>
            </a:r>
            <a:r>
              <a:rPr lang="en-US" altLang="zh-CN" b="0" i="0" dirty="0">
                <a:solidFill>
                  <a:srgbClr val="000000"/>
                </a:solidFill>
                <a:effectLst/>
                <a:latin typeface="微软雅黑" panose="020B0503020204020204" pitchFamily="34" charset="-122"/>
                <a:ea typeface="微软雅黑" panose="020B0503020204020204" pitchFamily="34" charset="-122"/>
              </a:rPr>
              <a:t>JIT</a:t>
            </a:r>
            <a:r>
              <a:rPr lang="zh-CN" altLang="en-US" b="0" i="0" dirty="0">
                <a:solidFill>
                  <a:srgbClr val="000000"/>
                </a:solidFill>
                <a:effectLst/>
                <a:latin typeface="微软雅黑" panose="020B0503020204020204" pitchFamily="34" charset="-122"/>
                <a:ea typeface="微软雅黑" panose="020B0503020204020204" pitchFamily="34" charset="-122"/>
              </a:rPr>
              <a:t>编译器的目标二进制语义，因为它不符合其调用约定。</a:t>
            </a:r>
          </a:p>
        </p:txBody>
      </p:sp>
      <p:sp>
        <p:nvSpPr>
          <p:cNvPr id="4" name="灯片编号占位符 3"/>
          <p:cNvSpPr>
            <a:spLocks noGrp="1"/>
          </p:cNvSpPr>
          <p:nvPr>
            <p:ph type="sldNum" sz="quarter" idx="5"/>
          </p:nvPr>
        </p:nvSpPr>
        <p:spPr/>
        <p:txBody>
          <a:bodyPr/>
          <a:lstStyle/>
          <a:p>
            <a:fld id="{13D28DC2-5057-445C-8872-C1533802A2F5}" type="slidenum">
              <a:rPr lang="zh-CN" altLang="en-US" smtClean="0"/>
              <a:t>23</a:t>
            </a:fld>
            <a:endParaRPr lang="zh-CN" altLang="en-US"/>
          </a:p>
        </p:txBody>
      </p:sp>
    </p:spTree>
    <p:extLst>
      <p:ext uri="{BB962C8B-B14F-4D97-AF65-F5344CB8AC3E}">
        <p14:creationId xmlns:p14="http://schemas.microsoft.com/office/powerpoint/2010/main" val="26298181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3D28DC2-5057-445C-8872-C1533802A2F5}" type="slidenum">
              <a:rPr lang="zh-CN" altLang="en-US" smtClean="0"/>
              <a:t>24</a:t>
            </a:fld>
            <a:endParaRPr lang="zh-CN" altLang="en-US"/>
          </a:p>
        </p:txBody>
      </p:sp>
    </p:spTree>
    <p:extLst>
      <p:ext uri="{BB962C8B-B14F-4D97-AF65-F5344CB8AC3E}">
        <p14:creationId xmlns:p14="http://schemas.microsoft.com/office/powerpoint/2010/main" val="12793115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err="1">
                <a:solidFill>
                  <a:srgbClr val="000000"/>
                </a:solidFill>
                <a:effectLst/>
                <a:latin typeface="微软雅黑" panose="020B0503020204020204" pitchFamily="34" charset="-122"/>
                <a:ea typeface="微软雅黑" panose="020B0503020204020204" pitchFamily="34" charset="-122"/>
              </a:rPr>
              <a:t>i</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头部</a:t>
            </a:r>
            <a:r>
              <a:rPr lang="zh-CN" altLang="en-US" dirty="0"/>
              <a:t>将</a:t>
            </a:r>
            <a:r>
              <a:rPr lang="en-US" altLang="zh-CN" dirty="0" err="1"/>
              <a:t>rBPF</a:t>
            </a:r>
            <a:r>
              <a:rPr lang="zh-CN" altLang="en-US" dirty="0"/>
              <a:t>中的寄存器</a:t>
            </a:r>
            <a:r>
              <a:rPr lang="en-US" altLang="zh-CN" dirty="0"/>
              <a:t>r1</a:t>
            </a:r>
            <a:r>
              <a:rPr lang="zh-CN" altLang="en-US" dirty="0"/>
              <a:t>的值复制到到</a:t>
            </a:r>
            <a:r>
              <a:rPr lang="en-US" altLang="zh-CN" dirty="0"/>
              <a:t>r12</a:t>
            </a:r>
            <a:r>
              <a:rPr lang="zh-CN" altLang="en-US" dirty="0"/>
              <a:t>防止后续的覆盖</a:t>
            </a:r>
            <a:endParaRPr lang="en-US" altLang="zh-CN" dirty="0"/>
          </a:p>
          <a:p>
            <a:r>
              <a:rPr lang="en-US" altLang="zh-CN" b="0" i="0" dirty="0">
                <a:solidFill>
                  <a:srgbClr val="000000"/>
                </a:solidFill>
                <a:effectLst/>
                <a:latin typeface="微软雅黑" panose="020B0503020204020204" pitchFamily="34" charset="-122"/>
                <a:ea typeface="微软雅黑" panose="020B0503020204020204" pitchFamily="34" charset="-122"/>
              </a:rPr>
              <a:t>ii/</a:t>
            </a:r>
            <a:r>
              <a:rPr lang="zh-CN" altLang="en-US" b="0" i="0" dirty="0">
                <a:solidFill>
                  <a:srgbClr val="000000"/>
                </a:solidFill>
                <a:effectLst/>
                <a:latin typeface="微软雅黑" panose="020B0503020204020204" pitchFamily="34" charset="-122"/>
                <a:ea typeface="微软雅黑" panose="020B0503020204020204" pitchFamily="34" charset="-122"/>
              </a:rPr>
              <a:t>虚线部分由以下阶段组成：</a:t>
            </a:r>
            <a:r>
              <a:rPr lang="en-US" altLang="zh-CN" b="0" i="1" dirty="0">
                <a:solidFill>
                  <a:srgbClr val="000000"/>
                </a:solidFill>
                <a:effectLst/>
                <a:latin typeface="微软雅黑" panose="020B0503020204020204" pitchFamily="34" charset="-122"/>
                <a:ea typeface="微软雅黑" panose="020B0503020204020204" pitchFamily="34" charset="-122"/>
              </a:rPr>
              <a:t>Spilling </a:t>
            </a:r>
            <a:r>
              <a:rPr lang="zh-CN" altLang="en-US" b="0" i="1" dirty="0">
                <a:solidFill>
                  <a:srgbClr val="000000"/>
                </a:solidFill>
                <a:effectLst/>
                <a:latin typeface="微软雅黑" panose="020B0503020204020204" pitchFamily="34" charset="-122"/>
                <a:ea typeface="微软雅黑" panose="020B0503020204020204" pitchFamily="34" charset="-122"/>
              </a:rPr>
              <a:t>将</a:t>
            </a:r>
            <a:r>
              <a:rPr lang="en-US" altLang="zh-CN" dirty="0"/>
              <a:t>ARM</a:t>
            </a:r>
            <a:r>
              <a:rPr lang="zh-CN" altLang="en-US" dirty="0"/>
              <a:t>的寄存器数据被备份到堆栈中</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1" dirty="0">
                <a:solidFill>
                  <a:srgbClr val="000000"/>
                </a:solidFill>
                <a:effectLst/>
                <a:latin typeface="微软雅黑" panose="020B0503020204020204" pitchFamily="34" charset="-122"/>
                <a:ea typeface="微软雅黑" panose="020B0503020204020204" pitchFamily="34" charset="-122"/>
              </a:rPr>
              <a:t>Load </a:t>
            </a:r>
            <a:r>
              <a:rPr lang="zh-CN" altLang="en-US" b="0" i="0" dirty="0">
                <a:solidFill>
                  <a:srgbClr val="000000"/>
                </a:solidFill>
                <a:effectLst/>
                <a:latin typeface="微软雅黑" panose="020B0503020204020204" pitchFamily="34" charset="-122"/>
                <a:ea typeface="微软雅黑" panose="020B0503020204020204" pitchFamily="34" charset="-122"/>
              </a:rPr>
              <a:t>将</a:t>
            </a:r>
            <a:r>
              <a:rPr lang="zh-CN" altLang="en-US" dirty="0"/>
              <a:t>数据从</a:t>
            </a:r>
            <a:r>
              <a:rPr lang="en-US" altLang="zh-CN" dirty="0" err="1"/>
              <a:t>rBPF</a:t>
            </a:r>
            <a:r>
              <a:rPr lang="zh-CN" altLang="en-US" dirty="0"/>
              <a:t>的寄存器加载到</a:t>
            </a:r>
            <a:r>
              <a:rPr lang="en-US" altLang="zh-CN" dirty="0"/>
              <a:t>ARM</a:t>
            </a:r>
            <a:r>
              <a:rPr lang="zh-CN" altLang="en-US" dirty="0"/>
              <a:t>的寄存器</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1" dirty="0">
                <a:solidFill>
                  <a:srgbClr val="000000"/>
                </a:solidFill>
                <a:effectLst/>
                <a:latin typeface="微软雅黑" panose="020B0503020204020204" pitchFamily="34" charset="-122"/>
                <a:ea typeface="微软雅黑" panose="020B0503020204020204" pitchFamily="34" charset="-122"/>
              </a:rPr>
              <a:t>Core</a:t>
            </a:r>
            <a:r>
              <a:rPr lang="zh-CN" altLang="en-US" b="0" i="0" dirty="0">
                <a:solidFill>
                  <a:srgbClr val="000000"/>
                </a:solidFill>
                <a:effectLst/>
                <a:latin typeface="微软雅黑" panose="020B0503020204020204" pitchFamily="34" charset="-122"/>
                <a:ea typeface="微软雅黑" panose="020B0503020204020204" pitchFamily="34" charset="-122"/>
              </a:rPr>
              <a:t>在</a:t>
            </a:r>
            <a:r>
              <a:rPr lang="en-US" altLang="zh-CN" b="0" i="0" dirty="0">
                <a:solidFill>
                  <a:srgbClr val="000000"/>
                </a:solidFill>
                <a:effectLst/>
                <a:latin typeface="微软雅黑" panose="020B0503020204020204" pitchFamily="34" charset="-122"/>
                <a:ea typeface="微软雅黑" panose="020B0503020204020204" pitchFamily="34" charset="-122"/>
              </a:rPr>
              <a:t>ARM</a:t>
            </a:r>
            <a:r>
              <a:rPr lang="zh-CN" altLang="en-US" b="0" i="0" dirty="0">
                <a:solidFill>
                  <a:srgbClr val="000000"/>
                </a:solidFill>
                <a:effectLst/>
                <a:latin typeface="微软雅黑" panose="020B0503020204020204" pitchFamily="34" charset="-122"/>
                <a:ea typeface="微软雅黑" panose="020B0503020204020204" pitchFamily="34" charset="-122"/>
              </a:rPr>
              <a:t>寄存器上执行算术计算操作，相当于源</a:t>
            </a:r>
            <a:r>
              <a:rPr lang="en-US" altLang="zh-CN" b="0" i="0" dirty="0" err="1">
                <a:solidFill>
                  <a:srgbClr val="000000"/>
                </a:solidFill>
                <a:effectLst/>
                <a:latin typeface="微软雅黑" panose="020B0503020204020204" pitchFamily="34" charset="-122"/>
                <a:ea typeface="微软雅黑" panose="020B0503020204020204" pitchFamily="34" charset="-122"/>
              </a:rPr>
              <a:t>rBPF</a:t>
            </a:r>
            <a:r>
              <a:rPr lang="en-US" altLang="zh-CN" b="0" i="0" dirty="0">
                <a:solidFill>
                  <a:srgbClr val="000000"/>
                </a:solidFill>
                <a:effectLst/>
                <a:latin typeface="微软雅黑" panose="020B0503020204020204" pitchFamily="34" charset="-122"/>
                <a:ea typeface="微软雅黑" panose="020B0503020204020204" pitchFamily="34" charset="-122"/>
              </a:rPr>
              <a:t> Alu</a:t>
            </a:r>
            <a:r>
              <a:rPr lang="zh-CN" altLang="en-US" b="0" i="0" dirty="0">
                <a:solidFill>
                  <a:srgbClr val="000000"/>
                </a:solidFill>
                <a:effectLst/>
                <a:latin typeface="微软雅黑" panose="020B0503020204020204" pitchFamily="34" charset="-122"/>
                <a:ea typeface="微软雅黑" panose="020B0503020204020204" pitchFamily="34" charset="-122"/>
              </a:rPr>
              <a:t>列表的行为</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en-US" altLang="zh-CN" b="0" i="0" dirty="0">
                <a:solidFill>
                  <a:srgbClr val="000000"/>
                </a:solidFill>
                <a:effectLst/>
                <a:latin typeface="微软雅黑" panose="020B0503020204020204" pitchFamily="34" charset="-122"/>
                <a:ea typeface="微软雅黑" panose="020B0503020204020204" pitchFamily="34" charset="-122"/>
              </a:rPr>
              <a:t>iii/</a:t>
            </a:r>
            <a:r>
              <a:rPr lang="zh-CN" altLang="en-US" b="0" i="0" dirty="0">
                <a:solidFill>
                  <a:srgbClr val="000000"/>
                </a:solidFill>
                <a:effectLst/>
                <a:latin typeface="微软雅黑" panose="020B0503020204020204" pitchFamily="34" charset="-122"/>
                <a:ea typeface="微软雅黑" panose="020B0503020204020204" pitchFamily="34" charset="-122"/>
              </a:rPr>
              <a:t>后续部分</a:t>
            </a:r>
            <a:r>
              <a:rPr lang="en-US" altLang="zh-CN" b="0" i="1" dirty="0">
                <a:solidFill>
                  <a:srgbClr val="000000"/>
                </a:solidFill>
                <a:effectLst/>
                <a:latin typeface="微软雅黑" panose="020B0503020204020204" pitchFamily="34" charset="-122"/>
                <a:ea typeface="微软雅黑" panose="020B0503020204020204" pitchFamily="34" charset="-122"/>
              </a:rPr>
              <a:t>Store</a:t>
            </a:r>
            <a:r>
              <a:rPr lang="zh-CN" altLang="en-US" dirty="0"/>
              <a:t>将结果从</a:t>
            </a:r>
            <a:r>
              <a:rPr lang="en-US" altLang="zh-CN" dirty="0"/>
              <a:t>ARM</a:t>
            </a:r>
            <a:r>
              <a:rPr lang="zh-CN" altLang="en-US" dirty="0"/>
              <a:t>的寄存器更新回</a:t>
            </a:r>
            <a:r>
              <a:rPr lang="en-US" altLang="zh-CN" dirty="0" err="1"/>
              <a:t>rBPF</a:t>
            </a:r>
            <a:r>
              <a:rPr lang="zh-CN" altLang="en-US" dirty="0"/>
              <a:t>的寄存器</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1" dirty="0">
                <a:solidFill>
                  <a:srgbClr val="000000"/>
                </a:solidFill>
                <a:effectLst/>
                <a:latin typeface="微软雅黑" panose="020B0503020204020204" pitchFamily="34" charset="-122"/>
                <a:ea typeface="微软雅黑" panose="020B0503020204020204" pitchFamily="34" charset="-122"/>
              </a:rPr>
              <a:t>Reloading</a:t>
            </a:r>
            <a:r>
              <a:rPr lang="zh-CN" altLang="en-US" dirty="0"/>
              <a:t>从堆栈中恢复</a:t>
            </a:r>
            <a:r>
              <a:rPr lang="en-US" altLang="zh-CN" dirty="0"/>
              <a:t>ARM</a:t>
            </a:r>
            <a:r>
              <a:rPr lang="zh-CN" altLang="en-US" dirty="0"/>
              <a:t>寄存器的数据</a:t>
            </a:r>
            <a:r>
              <a:rPr lang="en-US" altLang="zh-CN" b="0" i="0" dirty="0">
                <a:solidFill>
                  <a:srgbClr val="000000"/>
                </a:solidFill>
                <a:effectLst/>
                <a:latin typeface="微软雅黑" panose="020B0503020204020204" pitchFamily="34" charset="-122"/>
                <a:ea typeface="微软雅黑" panose="020B0503020204020204" pitchFamily="34" charset="-122"/>
              </a:rPr>
              <a:t>	</a:t>
            </a:r>
          </a:p>
          <a:p>
            <a:r>
              <a:rPr lang="en-US" altLang="zh-CN" b="0" i="0" dirty="0">
                <a:solidFill>
                  <a:srgbClr val="000000"/>
                </a:solidFill>
                <a:effectLst/>
                <a:latin typeface="微软雅黑" panose="020B0503020204020204" pitchFamily="34" charset="-122"/>
                <a:ea typeface="微软雅黑" panose="020B0503020204020204" pitchFamily="34" charset="-122"/>
              </a:rPr>
              <a:t>iv/</a:t>
            </a:r>
            <a:r>
              <a:rPr lang="en-US" altLang="zh-CN" b="0" i="1" dirty="0">
                <a:solidFill>
                  <a:srgbClr val="000000"/>
                </a:solidFill>
                <a:effectLst/>
                <a:latin typeface="微软雅黑" panose="020B0503020204020204" pitchFamily="34" charset="-122"/>
                <a:ea typeface="微软雅黑" panose="020B0503020204020204" pitchFamily="34" charset="-122"/>
              </a:rPr>
              <a:t>Tail </a:t>
            </a:r>
            <a:r>
              <a:rPr lang="zh-CN" altLang="en-US" dirty="0"/>
              <a:t>释放栈帧，返回到代码的调用点。</a:t>
            </a:r>
            <a:endParaRPr lang="zh-CN" altLang="en-US" i="1" dirty="0"/>
          </a:p>
        </p:txBody>
      </p:sp>
      <p:sp>
        <p:nvSpPr>
          <p:cNvPr id="4" name="灯片编号占位符 3"/>
          <p:cNvSpPr>
            <a:spLocks noGrp="1"/>
          </p:cNvSpPr>
          <p:nvPr>
            <p:ph type="sldNum" sz="quarter" idx="5"/>
          </p:nvPr>
        </p:nvSpPr>
        <p:spPr/>
        <p:txBody>
          <a:bodyPr/>
          <a:lstStyle/>
          <a:p>
            <a:fld id="{13D28DC2-5057-445C-8872-C1533802A2F5}" type="slidenum">
              <a:rPr lang="zh-CN" altLang="en-US" smtClean="0"/>
              <a:t>27</a:t>
            </a:fld>
            <a:endParaRPr lang="zh-CN" altLang="en-US"/>
          </a:p>
        </p:txBody>
      </p:sp>
    </p:spTree>
    <p:extLst>
      <p:ext uri="{BB962C8B-B14F-4D97-AF65-F5344CB8AC3E}">
        <p14:creationId xmlns:p14="http://schemas.microsoft.com/office/powerpoint/2010/main" val="2241160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arenBoth"/>
              <a:tabLst/>
              <a:defRPr/>
            </a:pPr>
            <a:r>
              <a:rPr lang="en-US" altLang="zh-CN" b="0" dirty="0"/>
              <a:t>Head </a:t>
            </a:r>
            <a:r>
              <a:rPr lang="zh-CN" altLang="en-US" b="0" dirty="0"/>
              <a:t>阶段 </a:t>
            </a:r>
            <a:r>
              <a:rPr lang="zh-CN" altLang="en-US" dirty="0"/>
              <a:t>将 </a:t>
            </a:r>
            <a:r>
              <a:rPr lang="en-US" altLang="zh-CN" dirty="0" err="1"/>
              <a:t>rBPF</a:t>
            </a:r>
            <a:r>
              <a:rPr lang="en-US" altLang="zh-CN" dirty="0"/>
              <a:t> </a:t>
            </a:r>
            <a:r>
              <a:rPr lang="zh-CN" altLang="en-US" dirty="0"/>
              <a:t>指令中的</a:t>
            </a:r>
            <a:r>
              <a:rPr lang="en-US" altLang="zh-CN" dirty="0"/>
              <a:t>r1</a:t>
            </a:r>
            <a:r>
              <a:rPr lang="zh-CN" altLang="en-US" dirty="0"/>
              <a:t>也就是</a:t>
            </a:r>
            <a:r>
              <a:rPr lang="en-US" altLang="zh-CN" dirty="0" err="1"/>
              <a:t>bpf</a:t>
            </a:r>
            <a:r>
              <a:rPr lang="zh-CN" altLang="en-US" dirty="0"/>
              <a:t>的基址 初始化到 </a:t>
            </a:r>
            <a:r>
              <a:rPr lang="en-US" altLang="zh-CN" dirty="0"/>
              <a:t>ARM </a:t>
            </a:r>
            <a:r>
              <a:rPr lang="zh-CN" altLang="en-US" dirty="0"/>
              <a:t>寄存器中，为后续操作做准备。</a:t>
            </a:r>
            <a:endParaRPr lang="en-US" altLang="zh-CN" dirty="0"/>
          </a:p>
          <a:p>
            <a:pPr marL="228600" marR="0" lvl="0" indent="-228600" algn="l" defTabSz="914400" rtl="0" eaLnBrk="1" fontAlgn="auto" latinLnBrk="0" hangingPunct="1">
              <a:lnSpc>
                <a:spcPct val="100000"/>
              </a:lnSpc>
              <a:spcBef>
                <a:spcPts val="0"/>
              </a:spcBef>
              <a:spcAft>
                <a:spcPts val="0"/>
              </a:spcAft>
              <a:buClrTx/>
              <a:buSzTx/>
              <a:buFontTx/>
              <a:buAutoNum type="arabicParenBoth"/>
              <a:tabLst/>
              <a:defRPr/>
            </a:pPr>
            <a:r>
              <a:rPr lang="zh-CN" altLang="en-US" dirty="0"/>
              <a:t>根据</a:t>
            </a:r>
            <a:r>
              <a:rPr lang="en-US" altLang="zh-CN" dirty="0"/>
              <a:t>Spilling + Load + Core</a:t>
            </a:r>
            <a:r>
              <a:rPr lang="zh-CN" altLang="en-US" dirty="0"/>
              <a:t>的顺序 </a:t>
            </a:r>
            <a:r>
              <a:rPr lang="en-US" altLang="zh-CN" dirty="0"/>
              <a:t>1</a:t>
            </a:r>
            <a:r>
              <a:rPr lang="zh-CN" altLang="en-US" dirty="0"/>
              <a:t>将某些可能被覆盖的 </a:t>
            </a:r>
            <a:r>
              <a:rPr lang="en-US" altLang="zh-CN" dirty="0"/>
              <a:t>ARM </a:t>
            </a:r>
            <a:r>
              <a:rPr lang="zh-CN" altLang="en-US" dirty="0"/>
              <a:t>寄存器的值保存到栈帧中（</a:t>
            </a:r>
            <a:r>
              <a:rPr lang="en-US" altLang="zh-CN" dirty="0"/>
              <a:t>Stack Frame</a:t>
            </a:r>
            <a:r>
              <a:rPr lang="zh-CN" altLang="en-US" dirty="0"/>
              <a:t>）</a:t>
            </a:r>
            <a:r>
              <a:rPr lang="en-US" altLang="zh-CN" dirty="0"/>
              <a:t>2</a:t>
            </a:r>
            <a:r>
              <a:rPr lang="zh-CN" altLang="en-US" b="0" i="0" dirty="0">
                <a:solidFill>
                  <a:srgbClr val="000000"/>
                </a:solidFill>
                <a:effectLst/>
                <a:latin typeface="微软雅黑" panose="020B0503020204020204" pitchFamily="34" charset="-122"/>
                <a:ea typeface="微软雅黑" panose="020B0503020204020204" pitchFamily="34" charset="-122"/>
              </a:rPr>
              <a:t>将</a:t>
            </a:r>
            <a:r>
              <a:rPr lang="en-US" altLang="zh-CN" dirty="0" err="1"/>
              <a:t>rBPF</a:t>
            </a:r>
            <a:r>
              <a:rPr lang="zh-CN" altLang="en-US" dirty="0"/>
              <a:t>的数据根据基址和偏移加载到</a:t>
            </a:r>
            <a:r>
              <a:rPr lang="en-US" altLang="zh-CN" dirty="0"/>
              <a:t>ARM</a:t>
            </a:r>
            <a:r>
              <a:rPr lang="zh-CN" altLang="en-US" dirty="0"/>
              <a:t>的寄存器 </a:t>
            </a:r>
            <a:r>
              <a:rPr lang="en-US" altLang="zh-CN" dirty="0"/>
              <a:t>3</a:t>
            </a:r>
            <a:r>
              <a:rPr lang="zh-CN" altLang="en-US" dirty="0"/>
              <a:t>执行</a:t>
            </a:r>
            <a:r>
              <a:rPr lang="en-US" altLang="zh-CN" dirty="0"/>
              <a:t>arm</a:t>
            </a:r>
            <a:r>
              <a:rPr lang="zh-CN" altLang="en-US" dirty="0"/>
              <a:t>上的算术运算</a:t>
            </a:r>
            <a:endParaRPr lang="en-US" altLang="zh-CN" dirty="0"/>
          </a:p>
          <a:p>
            <a:pPr marL="228600" marR="0" lvl="0" indent="-228600" algn="l" defTabSz="914400" rtl="0" eaLnBrk="1" fontAlgn="auto" latinLnBrk="0" hangingPunct="1">
              <a:lnSpc>
                <a:spcPct val="100000"/>
              </a:lnSpc>
              <a:spcBef>
                <a:spcPts val="0"/>
              </a:spcBef>
              <a:spcAft>
                <a:spcPts val="0"/>
              </a:spcAft>
              <a:buClrTx/>
              <a:buSzTx/>
              <a:buFontTx/>
              <a:buAutoNum type="arabicParenBoth"/>
              <a:tabLst/>
              <a:defRPr/>
            </a:pPr>
            <a:r>
              <a:rPr lang="zh-CN" altLang="en-US" dirty="0"/>
              <a:t>更新 </a:t>
            </a:r>
            <a:r>
              <a:rPr lang="en-US" altLang="zh-CN" dirty="0" err="1"/>
              <a:t>rBPF</a:t>
            </a:r>
            <a:r>
              <a:rPr lang="en-US" altLang="zh-CN" dirty="0"/>
              <a:t> </a:t>
            </a:r>
            <a:r>
              <a:rPr lang="zh-CN" altLang="en-US" dirty="0"/>
              <a:t>的程序计数器（</a:t>
            </a:r>
            <a:r>
              <a:rPr lang="en-US" altLang="zh-CN" dirty="0"/>
              <a:t>PC</a:t>
            </a:r>
            <a:r>
              <a:rPr lang="zh-CN" altLang="en-US" dirty="0"/>
              <a:t>）</a:t>
            </a:r>
            <a:endParaRPr lang="en-US" altLang="zh-CN" dirty="0"/>
          </a:p>
          <a:p>
            <a:pPr marL="228600" marR="0" lvl="0" indent="-228600" algn="l" defTabSz="914400" rtl="0" eaLnBrk="1" fontAlgn="auto" latinLnBrk="0" hangingPunct="1">
              <a:lnSpc>
                <a:spcPct val="100000"/>
              </a:lnSpc>
              <a:spcBef>
                <a:spcPts val="0"/>
              </a:spcBef>
              <a:spcAft>
                <a:spcPts val="0"/>
              </a:spcAft>
              <a:buClrTx/>
              <a:buSzTx/>
              <a:buFontTx/>
              <a:buAutoNum type="arabicParenBoth"/>
              <a:tabLst/>
              <a:defRPr/>
            </a:pPr>
            <a:r>
              <a:rPr lang="en-US" altLang="zh-CN" dirty="0"/>
              <a:t>Store </a:t>
            </a:r>
            <a:r>
              <a:rPr lang="zh-CN" altLang="en-US" dirty="0"/>
              <a:t>阶段更新所有被修改的 </a:t>
            </a:r>
            <a:r>
              <a:rPr lang="en-US" altLang="zh-CN" dirty="0" err="1"/>
              <a:t>rBPF</a:t>
            </a:r>
            <a:r>
              <a:rPr lang="en-US" altLang="zh-CN" dirty="0"/>
              <a:t> </a:t>
            </a:r>
            <a:r>
              <a:rPr lang="zh-CN" altLang="en-US" dirty="0"/>
              <a:t>寄存器到内存中</a:t>
            </a:r>
            <a:endParaRPr lang="en-US" altLang="zh-CN" dirty="0"/>
          </a:p>
          <a:p>
            <a:pPr marL="228600" marR="0" lvl="0" indent="-228600" algn="l" defTabSz="914400" rtl="0" eaLnBrk="1" fontAlgn="auto" latinLnBrk="0" hangingPunct="1">
              <a:lnSpc>
                <a:spcPct val="100000"/>
              </a:lnSpc>
              <a:spcBef>
                <a:spcPts val="0"/>
              </a:spcBef>
              <a:spcAft>
                <a:spcPts val="0"/>
              </a:spcAft>
              <a:buClrTx/>
              <a:buSzTx/>
              <a:buFontTx/>
              <a:buAutoNum type="arabicParenBoth"/>
              <a:tabLst/>
              <a:defRPr/>
            </a:pPr>
            <a:r>
              <a:rPr lang="en-US" altLang="zh-CN" dirty="0"/>
              <a:t>Tail </a:t>
            </a:r>
            <a:r>
              <a:rPr lang="zh-CN" altLang="en-US" dirty="0"/>
              <a:t>阶段返回到调用点</a:t>
            </a:r>
          </a:p>
        </p:txBody>
      </p:sp>
      <p:sp>
        <p:nvSpPr>
          <p:cNvPr id="4" name="灯片编号占位符 3"/>
          <p:cNvSpPr>
            <a:spLocks noGrp="1"/>
          </p:cNvSpPr>
          <p:nvPr>
            <p:ph type="sldNum" sz="quarter" idx="5"/>
          </p:nvPr>
        </p:nvSpPr>
        <p:spPr/>
        <p:txBody>
          <a:bodyPr/>
          <a:lstStyle/>
          <a:p>
            <a:fld id="{13D28DC2-5057-445C-8872-C1533802A2F5}" type="slidenum">
              <a:rPr lang="zh-CN" altLang="en-US" smtClean="0"/>
              <a:t>29</a:t>
            </a:fld>
            <a:endParaRPr lang="zh-CN" altLang="en-US"/>
          </a:p>
        </p:txBody>
      </p:sp>
    </p:spTree>
    <p:extLst>
      <p:ext uri="{BB962C8B-B14F-4D97-AF65-F5344CB8AC3E}">
        <p14:creationId xmlns:p14="http://schemas.microsoft.com/office/powerpoint/2010/main" val="686117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后向模拟的核心思想是：</a:t>
            </a:r>
            <a:r>
              <a:rPr lang="zh-CN" altLang="en-US" b="1" dirty="0"/>
              <a:t>对于目标程序的每一种行为，源程序都存在一个对应的行为</a:t>
            </a:r>
            <a:r>
              <a:rPr lang="zh-CN" altLang="en-US" dirty="0"/>
              <a:t>。</a:t>
            </a:r>
          </a:p>
        </p:txBody>
      </p:sp>
      <p:sp>
        <p:nvSpPr>
          <p:cNvPr id="4" name="灯片编号占位符 3"/>
          <p:cNvSpPr>
            <a:spLocks noGrp="1"/>
          </p:cNvSpPr>
          <p:nvPr>
            <p:ph type="sldNum" sz="quarter" idx="5"/>
          </p:nvPr>
        </p:nvSpPr>
        <p:spPr/>
        <p:txBody>
          <a:bodyPr/>
          <a:lstStyle/>
          <a:p>
            <a:fld id="{13D28DC2-5057-445C-8872-C1533802A2F5}" type="slidenum">
              <a:rPr lang="zh-CN" altLang="en-US" smtClean="0"/>
              <a:t>31</a:t>
            </a:fld>
            <a:endParaRPr lang="zh-CN" altLang="en-US"/>
          </a:p>
        </p:txBody>
      </p:sp>
    </p:spTree>
    <p:extLst>
      <p:ext uri="{BB962C8B-B14F-4D97-AF65-F5344CB8AC3E}">
        <p14:creationId xmlns:p14="http://schemas.microsoft.com/office/powerpoint/2010/main" val="9123561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3D28DC2-5057-445C-8872-C1533802A2F5}" type="slidenum">
              <a:rPr lang="zh-CN" altLang="en-US" smtClean="0"/>
              <a:t>32</a:t>
            </a:fld>
            <a:endParaRPr lang="zh-CN" altLang="en-US"/>
          </a:p>
        </p:txBody>
      </p:sp>
    </p:spTree>
    <p:extLst>
      <p:ext uri="{BB962C8B-B14F-4D97-AF65-F5344CB8AC3E}">
        <p14:creationId xmlns:p14="http://schemas.microsoft.com/office/powerpoint/2010/main" val="25381126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a:t>基准测试任务</a:t>
            </a:r>
          </a:p>
          <a:p>
            <a:pPr>
              <a:buFont typeface="+mj-lt"/>
              <a:buAutoNum type="arabicPeriod"/>
            </a:pPr>
            <a:r>
              <a:rPr lang="zh-CN" altLang="en-US" b="1" dirty="0"/>
              <a:t>前四个基准测试（</a:t>
            </a:r>
            <a:r>
              <a:rPr lang="en-US" altLang="zh-CN" b="1" dirty="0" err="1"/>
              <a:t>incr</a:t>
            </a:r>
            <a:r>
              <a:rPr lang="zh-CN" altLang="en-US" b="1" dirty="0"/>
              <a:t>、</a:t>
            </a:r>
            <a:r>
              <a:rPr lang="en-US" altLang="zh-CN" b="1" dirty="0"/>
              <a:t>square</a:t>
            </a:r>
            <a:r>
              <a:rPr lang="zh-CN" altLang="en-US" b="1" dirty="0"/>
              <a:t>、</a:t>
            </a:r>
            <a:r>
              <a:rPr lang="en-US" altLang="zh-CN" b="1" dirty="0" err="1"/>
              <a:t>bitswap</a:t>
            </a:r>
            <a:r>
              <a:rPr lang="zh-CN" altLang="en-US" b="1" dirty="0"/>
              <a:t>、</a:t>
            </a:r>
            <a:r>
              <a:rPr lang="en-US" altLang="zh-CN" b="1" dirty="0"/>
              <a:t>fib</a:t>
            </a:r>
            <a:r>
              <a:rPr lang="zh-CN" altLang="en-US" b="1" dirty="0"/>
              <a:t>）：</a:t>
            </a:r>
            <a:endParaRPr lang="zh-CN" altLang="en-US" dirty="0"/>
          </a:p>
          <a:p>
            <a:pPr marL="742950" lvl="1" indent="-285750">
              <a:buFont typeface="+mj-lt"/>
              <a:buAutoNum type="arabicPeriod"/>
            </a:pPr>
            <a:r>
              <a:rPr lang="zh-CN" altLang="en-US" dirty="0"/>
              <a:t>测试纯计算任务，主要由 </a:t>
            </a:r>
            <a:r>
              <a:rPr lang="en-US" altLang="zh-CN" dirty="0" err="1"/>
              <a:t>rBPF</a:t>
            </a:r>
            <a:r>
              <a:rPr lang="en-US" altLang="zh-CN" dirty="0"/>
              <a:t> </a:t>
            </a:r>
            <a:r>
              <a:rPr lang="zh-CN" altLang="en-US" dirty="0"/>
              <a:t>的 </a:t>
            </a:r>
            <a:r>
              <a:rPr lang="en-US" altLang="zh-CN" dirty="0"/>
              <a:t>ALU </a:t>
            </a:r>
            <a:r>
              <a:rPr lang="zh-CN" altLang="en-US" dirty="0"/>
              <a:t>操作组成。</a:t>
            </a:r>
          </a:p>
          <a:p>
            <a:pPr marL="742950" lvl="1" indent="-285750">
              <a:buFont typeface="+mj-lt"/>
              <a:buAutoNum type="arabicPeriod"/>
            </a:pPr>
            <a:r>
              <a:rPr lang="en-US" altLang="zh-CN" dirty="0"/>
              <a:t>HAVM </a:t>
            </a:r>
            <a:r>
              <a:rPr lang="zh-CN" altLang="en-US" dirty="0"/>
              <a:t>的 </a:t>
            </a:r>
            <a:r>
              <a:rPr lang="en-US" altLang="zh-CN" b="1" dirty="0"/>
              <a:t>JIT </a:t>
            </a:r>
            <a:r>
              <a:rPr lang="zh-CN" altLang="en-US" b="1" dirty="0"/>
              <a:t>加速特性</a:t>
            </a:r>
            <a:r>
              <a:rPr lang="zh-CN" altLang="en-US" dirty="0"/>
              <a:t> 在这些任务中表现出显著优势。</a:t>
            </a:r>
          </a:p>
          <a:p>
            <a:pPr>
              <a:buFont typeface="+mj-lt"/>
              <a:buAutoNum type="arabicPeriod"/>
            </a:pPr>
            <a:r>
              <a:rPr lang="zh-CN" altLang="en-US" b="1" dirty="0"/>
              <a:t>两个特殊基准测试（</a:t>
            </a:r>
            <a:r>
              <a:rPr lang="en-US" altLang="zh-CN" b="1" dirty="0" err="1"/>
              <a:t>sock_buf</a:t>
            </a:r>
            <a:r>
              <a:rPr lang="en-US" altLang="zh-CN" b="1" dirty="0"/>
              <a:t> </a:t>
            </a:r>
            <a:r>
              <a:rPr lang="zh-CN" altLang="en-US" b="1" dirty="0"/>
              <a:t>和 </a:t>
            </a:r>
            <a:r>
              <a:rPr lang="en-US" altLang="zh-CN" b="1" dirty="0" err="1"/>
              <a:t>memcpy</a:t>
            </a:r>
            <a:r>
              <a:rPr lang="zh-CN" altLang="en-US" b="1" dirty="0"/>
              <a:t>）：</a:t>
            </a:r>
            <a:endParaRPr lang="zh-CN" altLang="en-US" dirty="0"/>
          </a:p>
          <a:p>
            <a:pPr marL="742950" lvl="1" indent="-285750">
              <a:buFont typeface="+mj-lt"/>
              <a:buAutoNum type="arabicPeriod"/>
            </a:pPr>
            <a:r>
              <a:rPr lang="zh-CN" altLang="en-US" dirty="0"/>
              <a:t>涉及较多的内存操作（而非 </a:t>
            </a:r>
            <a:r>
              <a:rPr lang="en-US" altLang="zh-CN" dirty="0"/>
              <a:t>ALU </a:t>
            </a:r>
            <a:r>
              <a:rPr lang="zh-CN" altLang="en-US" dirty="0"/>
              <a:t>操作），这对 </a:t>
            </a:r>
            <a:r>
              <a:rPr lang="en-US" altLang="zh-CN" dirty="0"/>
              <a:t>HAVM </a:t>
            </a:r>
            <a:r>
              <a:rPr lang="zh-CN" altLang="en-US" dirty="0"/>
              <a:t>是最糟糕的场景。</a:t>
            </a:r>
          </a:p>
          <a:p>
            <a:pPr marL="742950" lvl="1" indent="-285750">
              <a:buFont typeface="+mj-lt"/>
              <a:buAutoNum type="arabicPeriod"/>
            </a:pPr>
            <a:r>
              <a:rPr lang="zh-CN" altLang="en-US" dirty="0"/>
              <a:t>包括经典的 </a:t>
            </a:r>
            <a:r>
              <a:rPr lang="en-US" altLang="zh-CN" dirty="0"/>
              <a:t>BPF socket buffer </a:t>
            </a:r>
            <a:r>
              <a:rPr lang="zh-CN" altLang="en-US" dirty="0"/>
              <a:t>读</a:t>
            </a:r>
            <a:r>
              <a:rPr lang="en-US" altLang="zh-CN" dirty="0"/>
              <a:t>/</a:t>
            </a:r>
            <a:r>
              <a:rPr lang="zh-CN" altLang="en-US" dirty="0"/>
              <a:t>写操作和内存复制操作。</a:t>
            </a:r>
          </a:p>
          <a:p>
            <a:pPr>
              <a:buFont typeface="+mj-lt"/>
              <a:buAutoNum type="arabicPeriod"/>
            </a:pPr>
            <a:r>
              <a:rPr lang="zh-CN" altLang="en-US" b="1" dirty="0"/>
              <a:t>实际 </a:t>
            </a:r>
            <a:r>
              <a:rPr lang="en-US" altLang="zh-CN" b="1" dirty="0"/>
              <a:t>IoT </a:t>
            </a:r>
            <a:r>
              <a:rPr lang="zh-CN" altLang="en-US" b="1" dirty="0"/>
              <a:t>数据处理算法（</a:t>
            </a:r>
            <a:r>
              <a:rPr lang="en-US" altLang="zh-CN" b="1" dirty="0"/>
              <a:t>fletcher32 </a:t>
            </a:r>
            <a:r>
              <a:rPr lang="zh-CN" altLang="en-US" b="1" dirty="0"/>
              <a:t>和 </a:t>
            </a:r>
            <a:r>
              <a:rPr lang="en-US" altLang="zh-CN" b="1" dirty="0" err="1"/>
              <a:t>bsort</a:t>
            </a:r>
            <a:r>
              <a:rPr lang="zh-CN" altLang="en-US" b="1" dirty="0"/>
              <a:t>）：</a:t>
            </a:r>
            <a:endParaRPr lang="zh-CN" altLang="en-US" dirty="0"/>
          </a:p>
          <a:p>
            <a:pPr marL="742950" lvl="1" indent="-285750">
              <a:buFont typeface="+mj-lt"/>
              <a:buAutoNum type="arabicPeriod"/>
            </a:pPr>
            <a:r>
              <a:rPr lang="en-US" altLang="zh-CN" dirty="0"/>
              <a:t>Fletcher32 </a:t>
            </a:r>
            <a:r>
              <a:rPr lang="zh-CN" altLang="en-US" dirty="0"/>
              <a:t>哈希函数：一种高效的数据完整性校验算法。</a:t>
            </a:r>
          </a:p>
          <a:p>
            <a:pPr marL="742950" lvl="1" indent="-285750">
              <a:buFont typeface="+mj-lt"/>
              <a:buAutoNum type="arabicPeriod"/>
            </a:pPr>
            <a:r>
              <a:rPr lang="zh-CN" altLang="en-US" dirty="0"/>
              <a:t>冒泡排序（</a:t>
            </a:r>
            <a:r>
              <a:rPr lang="en-US" altLang="zh-CN" dirty="0"/>
              <a:t>bubble sort</a:t>
            </a:r>
            <a:r>
              <a:rPr lang="zh-CN" altLang="en-US" dirty="0"/>
              <a:t>）：一个简单的排序算法。</a:t>
            </a:r>
          </a:p>
          <a:p>
            <a:endParaRPr lang="zh-CN" altLang="en-US" dirty="0"/>
          </a:p>
        </p:txBody>
      </p:sp>
      <p:sp>
        <p:nvSpPr>
          <p:cNvPr id="4" name="灯片编号占位符 3"/>
          <p:cNvSpPr>
            <a:spLocks noGrp="1"/>
          </p:cNvSpPr>
          <p:nvPr>
            <p:ph type="sldNum" sz="quarter" idx="5"/>
          </p:nvPr>
        </p:nvSpPr>
        <p:spPr/>
        <p:txBody>
          <a:bodyPr/>
          <a:lstStyle/>
          <a:p>
            <a:fld id="{13D28DC2-5057-445C-8872-C1533802A2F5}" type="slidenum">
              <a:rPr lang="zh-CN" altLang="en-US" smtClean="0"/>
              <a:t>33</a:t>
            </a:fld>
            <a:endParaRPr lang="zh-CN" altLang="en-US"/>
          </a:p>
        </p:txBody>
      </p:sp>
    </p:spTree>
    <p:extLst>
      <p:ext uri="{BB962C8B-B14F-4D97-AF65-F5344CB8AC3E}">
        <p14:creationId xmlns:p14="http://schemas.microsoft.com/office/powerpoint/2010/main" val="38830609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000000"/>
                </a:solidFill>
                <a:effectLst/>
                <a:latin typeface="微软雅黑" panose="020B0503020204020204" pitchFamily="34" charset="-122"/>
                <a:ea typeface="微软雅黑" panose="020B0503020204020204" pitchFamily="34" charset="-122"/>
              </a:rPr>
              <a:t>Klein</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a:solidFill>
                  <a:srgbClr val="000000"/>
                </a:solidFill>
                <a:effectLst/>
                <a:latin typeface="微软雅黑" panose="020B0503020204020204" pitchFamily="34" charset="-122"/>
                <a:ea typeface="微软雅黑" panose="020B0503020204020204" pitchFamily="34" charset="-122"/>
              </a:rPr>
              <a:t>04-09</a:t>
            </a:r>
            <a:r>
              <a:rPr lang="zh-CN" altLang="en-US" b="0" i="0" dirty="0">
                <a:solidFill>
                  <a:srgbClr val="000000"/>
                </a:solidFill>
                <a:effectLst/>
                <a:latin typeface="微软雅黑" panose="020B0503020204020204" pitchFamily="34" charset="-122"/>
                <a:ea typeface="微软雅黑" panose="020B0503020204020204" pitchFamily="34" charset="-122"/>
              </a:rPr>
              <a:t>年在</a:t>
            </a:r>
            <a:r>
              <a:rPr lang="en-US" altLang="zh-CN" b="0" i="0" dirty="0">
                <a:solidFill>
                  <a:srgbClr val="000000"/>
                </a:solidFill>
                <a:effectLst/>
                <a:latin typeface="微软雅黑" panose="020B0503020204020204" pitchFamily="34" charset="-122"/>
                <a:ea typeface="微软雅黑" panose="020B0503020204020204" pitchFamily="34" charset="-122"/>
              </a:rPr>
              <a:t>l4</a:t>
            </a:r>
            <a:r>
              <a:rPr lang="zh-CN" altLang="en-US" b="0" i="0" dirty="0">
                <a:solidFill>
                  <a:srgbClr val="000000"/>
                </a:solidFill>
                <a:effectLst/>
                <a:latin typeface="微软雅黑" panose="020B0503020204020204" pitchFamily="34" charset="-122"/>
                <a:ea typeface="微软雅黑" panose="020B0503020204020204" pitchFamily="34" charset="-122"/>
              </a:rPr>
              <a:t>内存上的工作</a:t>
            </a:r>
            <a:endParaRPr lang="zh-CN" altLang="en-US" dirty="0"/>
          </a:p>
        </p:txBody>
      </p:sp>
      <p:sp>
        <p:nvSpPr>
          <p:cNvPr id="4" name="灯片编号占位符 3"/>
          <p:cNvSpPr>
            <a:spLocks noGrp="1"/>
          </p:cNvSpPr>
          <p:nvPr>
            <p:ph type="sldNum" sz="quarter" idx="5"/>
          </p:nvPr>
        </p:nvSpPr>
        <p:spPr/>
        <p:txBody>
          <a:bodyPr/>
          <a:lstStyle/>
          <a:p>
            <a:fld id="{13D28DC2-5057-445C-8872-C1533802A2F5}" type="slidenum">
              <a:rPr lang="zh-CN" altLang="en-US" smtClean="0"/>
              <a:t>35</a:t>
            </a:fld>
            <a:endParaRPr lang="zh-CN" altLang="en-US"/>
          </a:p>
        </p:txBody>
      </p:sp>
    </p:spTree>
    <p:extLst>
      <p:ext uri="{BB962C8B-B14F-4D97-AF65-F5344CB8AC3E}">
        <p14:creationId xmlns:p14="http://schemas.microsoft.com/office/powerpoint/2010/main" val="11228021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为了便于说明，我们对</a:t>
            </a:r>
            <a:r>
              <a:rPr lang="en-US" altLang="zh-CN" dirty="0"/>
              <a:t>mover</a:t>
            </a:r>
            <a:r>
              <a:rPr lang="zh-CN" altLang="en-US" dirty="0"/>
              <a:t>逻辑的介绍针对的是一种理想化的多线程语言，它捕捉了多线程函数规范的基本复杂性。将逻辑扩展到更复杂的语言仍然是未来工作的重要课题。</a:t>
            </a:r>
            <a:endParaRPr lang="en-US" altLang="zh-CN" dirty="0"/>
          </a:p>
          <a:p>
            <a:endParaRPr lang="en-US" altLang="zh-CN" dirty="0"/>
          </a:p>
          <a:p>
            <a:r>
              <a:rPr lang="zh-CN" altLang="en-US" dirty="0"/>
              <a:t>框架条件是函数规格中用于描述函数</a:t>
            </a:r>
            <a:r>
              <a:rPr lang="zh-CN" altLang="en-US" b="1" dirty="0"/>
              <a:t>可访问和修改的内存范围</a:t>
            </a:r>
            <a:r>
              <a:rPr lang="zh-CN" altLang="en-US" dirty="0"/>
              <a:t>的重要概念。它们有助于模块化验证、隔离副作用、提高代码可复用性，并简化并发程序的推理。将框架条件引入 </a:t>
            </a:r>
            <a:r>
              <a:rPr lang="en-US" altLang="zh-CN" b="1" dirty="0"/>
              <a:t>Mover Logic</a:t>
            </a:r>
            <a:r>
              <a:rPr lang="zh-CN" altLang="en-US" dirty="0"/>
              <a:t> 结合分离逻辑，是未来研究的一个重要方向，可以进一步提升其在复杂并发环境中的应用能力。</a:t>
            </a:r>
          </a:p>
        </p:txBody>
      </p:sp>
      <p:sp>
        <p:nvSpPr>
          <p:cNvPr id="4" name="灯片编号占位符 3"/>
          <p:cNvSpPr>
            <a:spLocks noGrp="1"/>
          </p:cNvSpPr>
          <p:nvPr>
            <p:ph type="sldNum" sz="quarter" idx="5"/>
          </p:nvPr>
        </p:nvSpPr>
        <p:spPr/>
        <p:txBody>
          <a:bodyPr/>
          <a:lstStyle/>
          <a:p>
            <a:fld id="{13D28DC2-5057-445C-8872-C1533802A2F5}" type="slidenum">
              <a:rPr lang="zh-CN" altLang="en-US" smtClean="0"/>
              <a:t>4</a:t>
            </a:fld>
            <a:endParaRPr lang="zh-CN" altLang="en-US"/>
          </a:p>
        </p:txBody>
      </p:sp>
    </p:spTree>
    <p:extLst>
      <p:ext uri="{BB962C8B-B14F-4D97-AF65-F5344CB8AC3E}">
        <p14:creationId xmlns:p14="http://schemas.microsoft.com/office/powerpoint/2010/main" val="3670193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把系统调用分解为可重用的子函数</a:t>
            </a:r>
            <a:br>
              <a:rPr lang="zh-CN" altLang="en-US" dirty="0"/>
            </a:br>
            <a:endParaRPr lang="zh-CN" altLang="en-US" b="0" i="0" dirty="0">
              <a:solidFill>
                <a:srgbClr val="000000"/>
              </a:solidFill>
              <a:effectLst/>
              <a:latin typeface="微软雅黑" panose="020B0503020204020204" pitchFamily="34" charset="-122"/>
              <a:ea typeface="微软雅黑" panose="020B0503020204020204" pitchFamily="34" charset="-122"/>
            </a:endParaRPr>
          </a:p>
          <a:p>
            <a:br>
              <a:rPr lang="zh-CN" altLang="en-US" dirty="0"/>
            </a:br>
            <a:endParaRPr lang="zh-CN" altLang="en-US" dirty="0"/>
          </a:p>
        </p:txBody>
      </p:sp>
      <p:sp>
        <p:nvSpPr>
          <p:cNvPr id="4" name="灯片编号占位符 3"/>
          <p:cNvSpPr>
            <a:spLocks noGrp="1"/>
          </p:cNvSpPr>
          <p:nvPr>
            <p:ph type="sldNum" sz="quarter" idx="5"/>
          </p:nvPr>
        </p:nvSpPr>
        <p:spPr/>
        <p:txBody>
          <a:bodyPr/>
          <a:lstStyle/>
          <a:p>
            <a:fld id="{13D28DC2-5057-445C-8872-C1533802A2F5}" type="slidenum">
              <a:rPr lang="zh-CN" altLang="en-US" smtClean="0"/>
              <a:t>36</a:t>
            </a:fld>
            <a:endParaRPr lang="zh-CN" altLang="en-US"/>
          </a:p>
        </p:txBody>
      </p:sp>
    </p:spTree>
    <p:extLst>
      <p:ext uri="{BB962C8B-B14F-4D97-AF65-F5344CB8AC3E}">
        <p14:creationId xmlns:p14="http://schemas.microsoft.com/office/powerpoint/2010/main" val="5196590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en-US" b="0" i="0" dirty="0">
                <a:solidFill>
                  <a:srgbClr val="000000"/>
                </a:solidFill>
                <a:effectLst/>
                <a:latin typeface="微软雅黑" panose="020B0503020204020204" pitchFamily="34" charset="-122"/>
                <a:ea typeface="微软雅黑" panose="020B0503020204020204" pitchFamily="34" charset="-122"/>
              </a:rPr>
              <a:t>一般来说，功能正确性意味着程序对给定的输入有正确的输出，安全意味着在整个状态空间中没有不安全的状态，这可以表示为一系列不变量。文章总共形式化了</a:t>
            </a:r>
            <a:r>
              <a:rPr lang="en-US" altLang="zh-CN" b="0" i="0" dirty="0">
                <a:solidFill>
                  <a:srgbClr val="000000"/>
                </a:solidFill>
                <a:effectLst/>
                <a:latin typeface="微软雅黑" panose="020B0503020204020204" pitchFamily="34" charset="-122"/>
                <a:ea typeface="微软雅黑" panose="020B0503020204020204" pitchFamily="34" charset="-122"/>
              </a:rPr>
              <a:t>350</a:t>
            </a:r>
            <a:r>
              <a:rPr lang="zh-CN" altLang="en-US" b="0" i="0" dirty="0">
                <a:solidFill>
                  <a:srgbClr val="000000"/>
                </a:solidFill>
                <a:effectLst/>
                <a:latin typeface="微软雅黑" panose="020B0503020204020204" pitchFamily="34" charset="-122"/>
                <a:ea typeface="微软雅黑" panose="020B0503020204020204" pitchFamily="34" charset="-122"/>
              </a:rPr>
              <a:t>个功能正确性和</a:t>
            </a:r>
            <a:r>
              <a:rPr lang="en-US" altLang="zh-CN" b="0" i="0" dirty="0">
                <a:solidFill>
                  <a:srgbClr val="000000"/>
                </a:solidFill>
                <a:effectLst/>
                <a:latin typeface="微软雅黑" panose="020B0503020204020204" pitchFamily="34" charset="-122"/>
                <a:ea typeface="微软雅黑" panose="020B0503020204020204" pitchFamily="34" charset="-122"/>
              </a:rPr>
              <a:t>39</a:t>
            </a:r>
            <a:r>
              <a:rPr lang="zh-CN" altLang="en-US" b="0" i="0" dirty="0">
                <a:solidFill>
                  <a:srgbClr val="000000"/>
                </a:solidFill>
                <a:effectLst/>
                <a:latin typeface="微软雅黑" panose="020B0503020204020204" pitchFamily="34" charset="-122"/>
                <a:ea typeface="微软雅黑" panose="020B0503020204020204" pitchFamily="34" charset="-122"/>
              </a:rPr>
              <a:t>个安全属性。</a:t>
            </a:r>
          </a:p>
          <a:p>
            <a:endParaRPr lang="zh-CN" altLang="en-US" dirty="0"/>
          </a:p>
        </p:txBody>
      </p:sp>
      <p:sp>
        <p:nvSpPr>
          <p:cNvPr id="4" name="灯片编号占位符 3"/>
          <p:cNvSpPr>
            <a:spLocks noGrp="1"/>
          </p:cNvSpPr>
          <p:nvPr>
            <p:ph type="sldNum" sz="quarter" idx="5"/>
          </p:nvPr>
        </p:nvSpPr>
        <p:spPr/>
        <p:txBody>
          <a:bodyPr/>
          <a:lstStyle/>
          <a:p>
            <a:fld id="{13D28DC2-5057-445C-8872-C1533802A2F5}" type="slidenum">
              <a:rPr lang="zh-CN" altLang="en-US" smtClean="0"/>
              <a:t>37</a:t>
            </a:fld>
            <a:endParaRPr lang="zh-CN" altLang="en-US"/>
          </a:p>
        </p:txBody>
      </p:sp>
    </p:spTree>
    <p:extLst>
      <p:ext uri="{BB962C8B-B14F-4D97-AF65-F5344CB8AC3E}">
        <p14:creationId xmlns:p14="http://schemas.microsoft.com/office/powerpoint/2010/main" val="23367082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文章中没有什么特别具体的信息</a:t>
            </a:r>
          </a:p>
        </p:txBody>
      </p:sp>
      <p:sp>
        <p:nvSpPr>
          <p:cNvPr id="4" name="灯片编号占位符 3"/>
          <p:cNvSpPr>
            <a:spLocks noGrp="1"/>
          </p:cNvSpPr>
          <p:nvPr>
            <p:ph type="sldNum" sz="quarter" idx="5"/>
          </p:nvPr>
        </p:nvSpPr>
        <p:spPr/>
        <p:txBody>
          <a:bodyPr/>
          <a:lstStyle/>
          <a:p>
            <a:fld id="{13D28DC2-5057-445C-8872-C1533802A2F5}" type="slidenum">
              <a:rPr lang="zh-CN" altLang="en-US" smtClean="0"/>
              <a:t>38</a:t>
            </a:fld>
            <a:endParaRPr lang="zh-CN" altLang="en-US"/>
          </a:p>
        </p:txBody>
      </p:sp>
    </p:spTree>
    <p:extLst>
      <p:ext uri="{BB962C8B-B14F-4D97-AF65-F5344CB8AC3E}">
        <p14:creationId xmlns:p14="http://schemas.microsoft.com/office/powerpoint/2010/main" val="12268917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3D28DC2-5057-445C-8872-C1533802A2F5}" type="slidenum">
              <a:rPr lang="zh-CN" altLang="en-US" smtClean="0"/>
              <a:t>40</a:t>
            </a:fld>
            <a:endParaRPr lang="zh-CN" altLang="en-US"/>
          </a:p>
        </p:txBody>
      </p:sp>
    </p:spTree>
    <p:extLst>
      <p:ext uri="{BB962C8B-B14F-4D97-AF65-F5344CB8AC3E}">
        <p14:creationId xmlns:p14="http://schemas.microsoft.com/office/powerpoint/2010/main" val="42412604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最初：紧密耦合</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第一次改进：</a:t>
            </a:r>
            <a:r>
              <a:rPr lang="en-US" altLang="zh-CN" b="0" i="0" dirty="0">
                <a:solidFill>
                  <a:srgbClr val="000000"/>
                </a:solidFill>
                <a:effectLst/>
                <a:latin typeface="微软雅黑" panose="020B0503020204020204" pitchFamily="34" charset="-122"/>
                <a:ea typeface="微软雅黑" panose="020B0503020204020204" pitchFamily="34" charset="-122"/>
              </a:rPr>
              <a:t>post</a:t>
            </a:r>
            <a:r>
              <a:rPr lang="zh-CN" altLang="en-US" b="0" i="0" dirty="0">
                <a:solidFill>
                  <a:srgbClr val="000000"/>
                </a:solidFill>
                <a:effectLst/>
                <a:latin typeface="微软雅黑" panose="020B0503020204020204" pitchFamily="34" charset="-122"/>
                <a:ea typeface="微软雅黑" panose="020B0503020204020204" pitchFamily="34" charset="-122"/>
              </a:rPr>
              <a:t>的</a:t>
            </a:r>
            <a:r>
              <a:rPr lang="en-US" altLang="zh-CN" b="0" i="0" dirty="0">
                <a:solidFill>
                  <a:srgbClr val="000000"/>
                </a:solidFill>
                <a:effectLst/>
                <a:latin typeface="微软雅黑" panose="020B0503020204020204" pitchFamily="34" charset="-122"/>
                <a:ea typeface="微软雅黑" panose="020B0503020204020204" pitchFamily="34" charset="-122"/>
              </a:rPr>
              <a:t>stable</a:t>
            </a:r>
            <a:r>
              <a:rPr lang="zh-CN" altLang="en-US" b="0" i="0" dirty="0">
                <a:solidFill>
                  <a:srgbClr val="000000"/>
                </a:solidFill>
                <a:effectLst/>
                <a:latin typeface="微软雅黑" panose="020B0503020204020204" pitchFamily="34" charset="-122"/>
                <a:ea typeface="微软雅黑" panose="020B0503020204020204" pitchFamily="34" charset="-122"/>
              </a:rPr>
              <a:t>被破坏</a:t>
            </a:r>
            <a:r>
              <a:rPr lang="en-US" altLang="zh-CN" b="0" i="0" dirty="0">
                <a:solidFill>
                  <a:srgbClr val="000000"/>
                </a:solidFill>
                <a:effectLst/>
                <a:latin typeface="微软雅黑" panose="020B0503020204020204" pitchFamily="34" charset="-122"/>
                <a:ea typeface="微软雅黑" panose="020B0503020204020204" pitchFamily="34" charset="-122"/>
              </a:rPr>
              <a:t> </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a:solidFill>
                  <a:srgbClr val="000000"/>
                </a:solidFill>
                <a:effectLst/>
                <a:latin typeface="微软雅黑" panose="020B0503020204020204" pitchFamily="34" charset="-122"/>
                <a:ea typeface="微软雅黑" panose="020B0503020204020204" pitchFamily="34" charset="-122"/>
              </a:rPr>
              <a:t>relies m == </a:t>
            </a:r>
            <a:r>
              <a:rPr lang="en-US" altLang="zh-CN" b="0" i="0" dirty="0" err="1">
                <a:solidFill>
                  <a:srgbClr val="000000"/>
                </a:solidFill>
                <a:effectLst/>
                <a:latin typeface="微软雅黑" panose="020B0503020204020204" pitchFamily="34" charset="-122"/>
                <a:ea typeface="微软雅黑" panose="020B0503020204020204" pitchFamily="34" charset="-122"/>
              </a:rPr>
              <a:t>tid</a:t>
            </a:r>
            <a:r>
              <a:rPr lang="en-US" altLang="zh-CN" b="0" i="0" dirty="0">
                <a:solidFill>
                  <a:srgbClr val="000000"/>
                </a:solidFill>
                <a:effectLst/>
                <a:latin typeface="微软雅黑" panose="020B0503020204020204" pitchFamily="34" charset="-122"/>
                <a:ea typeface="微软雅黑" panose="020B0503020204020204" pitchFamily="34" charset="-122"/>
              </a:rPr>
              <a:t> ==&gt; x == \old(x)</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err="1">
                <a:solidFill>
                  <a:srgbClr val="000000"/>
                </a:solidFill>
                <a:effectLst/>
                <a:latin typeface="微软雅黑" panose="020B0503020204020204" pitchFamily="34" charset="-122"/>
                <a:ea typeface="微软雅黑" panose="020B0503020204020204" pitchFamily="34" charset="-122"/>
              </a:rPr>
              <a:t>tid</a:t>
            </a:r>
            <a:r>
              <a:rPr lang="zh-CN" altLang="en-US" b="0" i="0" dirty="0">
                <a:solidFill>
                  <a:srgbClr val="000000"/>
                </a:solidFill>
                <a:effectLst/>
                <a:latin typeface="微软雅黑" panose="020B0503020204020204" pitchFamily="34" charset="-122"/>
                <a:ea typeface="微软雅黑" panose="020B0503020204020204" pitchFamily="34" charset="-122"/>
              </a:rPr>
              <a:t>是当前线程的标识符，当</a:t>
            </a:r>
            <a:r>
              <a:rPr lang="en-US" altLang="zh-CN" b="0" i="0" dirty="0">
                <a:solidFill>
                  <a:srgbClr val="000000"/>
                </a:solidFill>
                <a:effectLst/>
                <a:latin typeface="微软雅黑" panose="020B0503020204020204" pitchFamily="34" charset="-122"/>
                <a:ea typeface="微软雅黑" panose="020B0503020204020204" pitchFamily="34" charset="-122"/>
              </a:rPr>
              <a:t>m==</a:t>
            </a:r>
            <a:r>
              <a:rPr lang="en-US" altLang="zh-CN" b="0" i="0" dirty="0" err="1">
                <a:solidFill>
                  <a:srgbClr val="000000"/>
                </a:solidFill>
                <a:effectLst/>
                <a:latin typeface="微软雅黑" panose="020B0503020204020204" pitchFamily="34" charset="-122"/>
                <a:ea typeface="微软雅黑" panose="020B0503020204020204" pitchFamily="34" charset="-122"/>
              </a:rPr>
              <a:t>tid</a:t>
            </a:r>
            <a:r>
              <a:rPr lang="zh-CN" altLang="en-US" b="0" i="0" dirty="0">
                <a:solidFill>
                  <a:srgbClr val="000000"/>
                </a:solidFill>
                <a:effectLst/>
                <a:latin typeface="微软雅黑" panose="020B0503020204020204" pitchFamily="34" charset="-122"/>
                <a:ea typeface="微软雅黑" panose="020B0503020204020204" pitchFamily="34" charset="-122"/>
              </a:rPr>
              <a:t>时，锁</a:t>
            </a:r>
            <a:r>
              <a:rPr lang="en-US" altLang="zh-CN" b="0" i="0" dirty="0">
                <a:solidFill>
                  <a:srgbClr val="000000"/>
                </a:solidFill>
                <a:effectLst/>
                <a:latin typeface="微软雅黑" panose="020B0503020204020204" pitchFamily="34" charset="-122"/>
                <a:ea typeface="微软雅黑" panose="020B0503020204020204" pitchFamily="34" charset="-122"/>
              </a:rPr>
              <a:t>m</a:t>
            </a:r>
            <a:r>
              <a:rPr lang="zh-CN" altLang="en-US" b="0" i="0" dirty="0">
                <a:solidFill>
                  <a:srgbClr val="000000"/>
                </a:solidFill>
                <a:effectLst/>
                <a:latin typeface="微软雅黑" panose="020B0503020204020204" pitchFamily="34" charset="-122"/>
                <a:ea typeface="微软雅黑" panose="020B0503020204020204" pitchFamily="34" charset="-122"/>
              </a:rPr>
              <a:t>由当前线程持有，</a:t>
            </a:r>
            <a:r>
              <a:rPr lang="en-US" altLang="zh-CN" b="0" i="0" dirty="0">
                <a:solidFill>
                  <a:srgbClr val="000000"/>
                </a:solidFill>
                <a:effectLst/>
                <a:latin typeface="微软雅黑" panose="020B0503020204020204" pitchFamily="34" charset="-122"/>
                <a:ea typeface="微软雅黑" panose="020B0503020204020204" pitchFamily="34" charset="-122"/>
              </a:rPr>
              <a:t>\old</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a:solidFill>
                  <a:srgbClr val="000000"/>
                </a:solidFill>
                <a:effectLst/>
                <a:latin typeface="微软雅黑" panose="020B0503020204020204" pitchFamily="34" charset="-122"/>
                <a:ea typeface="微软雅黑" panose="020B0503020204020204" pitchFamily="34" charset="-122"/>
              </a:rPr>
              <a:t>x</a:t>
            </a:r>
            <a:r>
              <a:rPr lang="zh-CN" altLang="en-US" b="0" i="0" dirty="0">
                <a:solidFill>
                  <a:srgbClr val="000000"/>
                </a:solidFill>
                <a:effectLst/>
                <a:latin typeface="微软雅黑" panose="020B0503020204020204" pitchFamily="34" charset="-122"/>
                <a:ea typeface="微软雅黑" panose="020B0503020204020204" pitchFamily="34" charset="-122"/>
              </a:rPr>
              <a:t>）和</a:t>
            </a:r>
            <a:r>
              <a:rPr lang="en-US" altLang="zh-CN" b="0" i="0" dirty="0">
                <a:solidFill>
                  <a:srgbClr val="000000"/>
                </a:solidFill>
                <a:effectLst/>
                <a:latin typeface="微软雅黑" panose="020B0503020204020204" pitchFamily="34" charset="-122"/>
                <a:ea typeface="微软雅黑" panose="020B0503020204020204" pitchFamily="34" charset="-122"/>
              </a:rPr>
              <a:t>x</a:t>
            </a:r>
            <a:r>
              <a:rPr lang="zh-CN" altLang="en-US" b="0" i="0" dirty="0">
                <a:solidFill>
                  <a:srgbClr val="000000"/>
                </a:solidFill>
                <a:effectLst/>
                <a:latin typeface="微软雅黑" panose="020B0503020204020204" pitchFamily="34" charset="-122"/>
                <a:ea typeface="微软雅黑" panose="020B0503020204020204" pitchFamily="34" charset="-122"/>
              </a:rPr>
              <a:t>分别表示另一个线程的交错动作之前和之后的</a:t>
            </a:r>
            <a:r>
              <a:rPr lang="en-US" altLang="zh-CN" b="0" i="0" dirty="0">
                <a:solidFill>
                  <a:srgbClr val="000000"/>
                </a:solidFill>
                <a:effectLst/>
                <a:latin typeface="微软雅黑" panose="020B0503020204020204" pitchFamily="34" charset="-122"/>
                <a:ea typeface="微软雅黑" panose="020B0503020204020204" pitchFamily="34" charset="-122"/>
              </a:rPr>
              <a:t>x</a:t>
            </a:r>
            <a:r>
              <a:rPr lang="zh-CN" altLang="en-US" b="0" i="0" dirty="0">
                <a:solidFill>
                  <a:srgbClr val="000000"/>
                </a:solidFill>
                <a:effectLst/>
                <a:latin typeface="微软雅黑" panose="020B0503020204020204" pitchFamily="34" charset="-122"/>
                <a:ea typeface="微软雅黑" panose="020B0503020204020204" pitchFamily="34" charset="-122"/>
              </a:rPr>
              <a:t>值。）</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第二次改进：后置条件太弱</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第三次改进：</a:t>
            </a:r>
            <a:r>
              <a:rPr lang="zh-CN" altLang="en-US" dirty="0"/>
              <a:t>不变量只在锁 </a:t>
            </a:r>
            <a:r>
              <a:rPr lang="en-US" altLang="zh-CN" dirty="0"/>
              <a:t>m </a:t>
            </a:r>
            <a:r>
              <a:rPr lang="zh-CN" altLang="en-US" dirty="0"/>
              <a:t>为空闲状态时成立：</a:t>
            </a:r>
            <a:r>
              <a:rPr lang="en-US" altLang="zh-CN" dirty="0"/>
              <a:t>m == 0 ==&gt; even(x)</a:t>
            </a:r>
            <a:r>
              <a:rPr lang="zh-CN" altLang="en-US" dirty="0"/>
              <a:t>，仍然紧密耦合，且把库的锁机制（</a:t>
            </a:r>
            <a:r>
              <a:rPr lang="en-US" altLang="zh-CN" dirty="0"/>
              <a:t>m</a:t>
            </a:r>
            <a:r>
              <a:rPr lang="zh-CN" altLang="en-US" dirty="0"/>
              <a:t>）暴露到客户端的规范当中，导致了库的内部实现细节（如锁的使用）泄露到客户端，破坏了模块化设计原则。且如果修改库的锁实现（如改变锁的粒度），可能会破坏现有的客户端逻辑。</a:t>
            </a:r>
          </a:p>
        </p:txBody>
      </p:sp>
      <p:sp>
        <p:nvSpPr>
          <p:cNvPr id="4" name="灯片编号占位符 3"/>
          <p:cNvSpPr>
            <a:spLocks noGrp="1"/>
          </p:cNvSpPr>
          <p:nvPr>
            <p:ph type="sldNum" sz="quarter" idx="5"/>
          </p:nvPr>
        </p:nvSpPr>
        <p:spPr/>
        <p:txBody>
          <a:bodyPr/>
          <a:lstStyle/>
          <a:p>
            <a:fld id="{13D28DC2-5057-445C-8872-C1533802A2F5}" type="slidenum">
              <a:rPr lang="zh-CN" altLang="en-US" smtClean="0"/>
              <a:t>5</a:t>
            </a:fld>
            <a:endParaRPr lang="zh-CN" altLang="en-US"/>
          </a:p>
        </p:txBody>
      </p:sp>
    </p:spTree>
    <p:extLst>
      <p:ext uri="{BB962C8B-B14F-4D97-AF65-F5344CB8AC3E}">
        <p14:creationId xmlns:p14="http://schemas.microsoft.com/office/powerpoint/2010/main" val="40319549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？？为什么公共变量不是</a:t>
            </a:r>
            <a:r>
              <a:rPr lang="en-US" altLang="zh-CN" dirty="0"/>
              <a:t>n</a:t>
            </a:r>
          </a:p>
          <a:p>
            <a:r>
              <a:rPr lang="zh-CN" altLang="en-US" dirty="0"/>
              <a:t>如果一个线程执行的一系列步骤是</a:t>
            </a:r>
            <a:r>
              <a:rPr lang="zh-CN" altLang="en-US" b="1" dirty="0"/>
              <a:t>可化简的</a:t>
            </a:r>
            <a:r>
              <a:rPr lang="zh-CN" altLang="en-US" dirty="0"/>
              <a:t>，那么它必须满足以下条件：</a:t>
            </a:r>
          </a:p>
          <a:p>
            <a:pPr>
              <a:buFont typeface="+mj-lt"/>
              <a:buAutoNum type="arabicPeriod"/>
            </a:pPr>
            <a:r>
              <a:rPr lang="zh-CN" altLang="en-US" b="1" dirty="0"/>
              <a:t>零个或多个右移动子（</a:t>
            </a:r>
            <a:r>
              <a:rPr lang="en-US" altLang="zh-CN" b="1" dirty="0"/>
              <a:t>right-movers</a:t>
            </a:r>
            <a:r>
              <a:rPr lang="zh-CN" altLang="en-US" b="1" dirty="0"/>
              <a:t>）</a:t>
            </a:r>
            <a:r>
              <a:rPr lang="zh-CN" altLang="en-US" dirty="0"/>
              <a:t>；</a:t>
            </a:r>
          </a:p>
          <a:p>
            <a:pPr>
              <a:buFont typeface="+mj-lt"/>
              <a:buAutoNum type="arabicPeriod"/>
            </a:pPr>
            <a:r>
              <a:rPr lang="zh-CN" altLang="en-US" b="1" dirty="0"/>
              <a:t>最多一个非移动子（</a:t>
            </a:r>
            <a:r>
              <a:rPr lang="en-US" altLang="zh-CN" b="1" dirty="0"/>
              <a:t>non-mover</a:t>
            </a:r>
            <a:r>
              <a:rPr lang="zh-CN" altLang="en-US" b="1" dirty="0"/>
              <a:t>）</a:t>
            </a:r>
            <a:r>
              <a:rPr lang="zh-CN" altLang="en-US" dirty="0"/>
              <a:t>；</a:t>
            </a:r>
          </a:p>
          <a:p>
            <a:pPr>
              <a:buFont typeface="+mj-lt"/>
              <a:buAutoNum type="arabicPeriod"/>
            </a:pPr>
            <a:r>
              <a:rPr lang="zh-CN" altLang="en-US" b="1" dirty="0"/>
              <a:t>零个或多个左移动子（</a:t>
            </a:r>
            <a:r>
              <a:rPr lang="en-US" altLang="zh-CN" b="1" dirty="0"/>
              <a:t>left-movers</a:t>
            </a:r>
            <a:r>
              <a:rPr lang="zh-CN" altLang="en-US" b="1" dirty="0"/>
              <a:t>）</a:t>
            </a:r>
            <a:r>
              <a:rPr lang="zh-CN" altLang="en-US" dirty="0"/>
              <a:t>。</a:t>
            </a:r>
          </a:p>
          <a:p>
            <a:endParaRPr lang="zh-CN" altLang="en-US" dirty="0"/>
          </a:p>
        </p:txBody>
      </p:sp>
      <p:sp>
        <p:nvSpPr>
          <p:cNvPr id="4" name="灯片编号占位符 3"/>
          <p:cNvSpPr>
            <a:spLocks noGrp="1"/>
          </p:cNvSpPr>
          <p:nvPr>
            <p:ph type="sldNum" sz="quarter" idx="5"/>
          </p:nvPr>
        </p:nvSpPr>
        <p:spPr/>
        <p:txBody>
          <a:bodyPr/>
          <a:lstStyle/>
          <a:p>
            <a:fld id="{13D28DC2-5057-445C-8872-C1533802A2F5}" type="slidenum">
              <a:rPr lang="zh-CN" altLang="en-US" smtClean="0"/>
              <a:t>7</a:t>
            </a:fld>
            <a:endParaRPr lang="zh-CN" altLang="en-US"/>
          </a:p>
        </p:txBody>
      </p:sp>
    </p:spTree>
    <p:extLst>
      <p:ext uri="{BB962C8B-B14F-4D97-AF65-F5344CB8AC3E}">
        <p14:creationId xmlns:p14="http://schemas.microsoft.com/office/powerpoint/2010/main" val="10027633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zh-CN" dirty="0"/>
              <a:t>**</a:t>
            </a:r>
            <a:r>
              <a:rPr lang="zh-CN" altLang="en-US" dirty="0"/>
              <a:t>在 </a:t>
            </a:r>
            <a:r>
              <a:rPr lang="en-US" altLang="zh-CN" b="1" dirty="0"/>
              <a:t>Mover Logic</a:t>
            </a:r>
            <a:r>
              <a:rPr lang="zh-CN" altLang="en-US" dirty="0"/>
              <a:t> 中，使用 </a:t>
            </a:r>
            <a:r>
              <a:rPr lang="en-US" altLang="zh-CN" b="1" dirty="0"/>
              <a:t>yield </a:t>
            </a:r>
            <a:r>
              <a:rPr lang="zh-CN" altLang="en-US" dirty="0"/>
              <a:t>来标记线程的干扰点。</a:t>
            </a:r>
            <a:r>
              <a:rPr lang="en-US" altLang="zh-CN" b="1" dirty="0"/>
              <a:t>yield</a:t>
            </a:r>
            <a:r>
              <a:rPr lang="zh-CN" altLang="en-US" dirty="0"/>
              <a:t> 本身没有运行时影响，两个 </a:t>
            </a:r>
            <a:r>
              <a:rPr lang="en-US" altLang="zh-CN" dirty="0"/>
              <a:t>yield </a:t>
            </a:r>
            <a:r>
              <a:rPr lang="zh-CN" altLang="en-US" dirty="0"/>
              <a:t>点之间的操作是可化简为“原子的”，从而看作顺序模型进行验证。稳定性要求：与 </a:t>
            </a:r>
            <a:r>
              <a:rPr lang="en-US" altLang="zh-CN" b="1" dirty="0"/>
              <a:t>RG </a:t>
            </a:r>
            <a:r>
              <a:rPr lang="zh-CN" altLang="en-US" dirty="0"/>
              <a:t>中必须在</a:t>
            </a:r>
            <a:r>
              <a:rPr lang="en-US" altLang="zh-CN" b="1" dirty="0"/>
              <a:t>rely</a:t>
            </a:r>
            <a:r>
              <a:rPr lang="zh-CN" altLang="en-US" dirty="0"/>
              <a:t>下稳定所有状态谓词不同，只需要 </a:t>
            </a:r>
            <a:r>
              <a:rPr lang="en-US" altLang="zh-CN" b="1" dirty="0"/>
              <a:t>yield </a:t>
            </a:r>
            <a:r>
              <a:rPr lang="zh-CN" altLang="en-US" dirty="0"/>
              <a:t>处的不变量在依赖假设下必须是稳定的。大大减少了验证的复杂性，避免了必须维护整个系统的所有共享状态稳定。</a:t>
            </a:r>
            <a:endParaRPr lang="en-US" altLang="zh-CN" dirty="0"/>
          </a:p>
          <a:p>
            <a:pPr algn="just"/>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just"/>
            <a:r>
              <a:rPr lang="en-US" altLang="zh-CN" b="0" i="0" dirty="0">
                <a:solidFill>
                  <a:srgbClr val="000000"/>
                </a:solidFill>
                <a:effectLst/>
                <a:latin typeface="微软雅黑" panose="020B0503020204020204" pitchFamily="34" charset="-122"/>
                <a:ea typeface="微软雅黑" panose="020B0503020204020204" pitchFamily="34" charset="-122"/>
              </a:rPr>
              <a:t>int x both mover  If m==</a:t>
            </a:r>
            <a:r>
              <a:rPr lang="en-US" altLang="zh-CN" b="0" i="0" dirty="0" err="1">
                <a:solidFill>
                  <a:srgbClr val="000000"/>
                </a:solidFill>
                <a:effectLst/>
                <a:latin typeface="微软雅黑" panose="020B0503020204020204" pitchFamily="34" charset="-122"/>
                <a:ea typeface="微软雅黑" panose="020B0503020204020204" pitchFamily="34" charset="-122"/>
              </a:rPr>
              <a:t>tid</a:t>
            </a:r>
            <a:r>
              <a:rPr lang="zh-CN" altLang="en-US" b="0" i="0" dirty="0">
                <a:solidFill>
                  <a:srgbClr val="000000"/>
                </a:solidFill>
                <a:effectLst/>
                <a:latin typeface="微软雅黑" panose="020B0503020204020204" pitchFamily="34" charset="-122"/>
                <a:ea typeface="微软雅黑" panose="020B0503020204020204" pitchFamily="34" charset="-122"/>
              </a:rPr>
              <a:t>；意味着只要当前线程持有锁</a:t>
            </a:r>
            <a:r>
              <a:rPr lang="en-US" altLang="zh-CN" b="0" i="0" dirty="0">
                <a:solidFill>
                  <a:srgbClr val="000000"/>
                </a:solidFill>
                <a:effectLst/>
                <a:latin typeface="微软雅黑" panose="020B0503020204020204" pitchFamily="34" charset="-122"/>
                <a:ea typeface="微软雅黑" panose="020B0503020204020204" pitchFamily="34" charset="-122"/>
              </a:rPr>
              <a:t>m</a:t>
            </a:r>
            <a:r>
              <a:rPr lang="zh-CN" altLang="en-US" b="0" i="0" dirty="0">
                <a:solidFill>
                  <a:srgbClr val="000000"/>
                </a:solidFill>
                <a:effectLst/>
                <a:latin typeface="微软雅黑" panose="020B0503020204020204" pitchFamily="34" charset="-122"/>
                <a:ea typeface="微软雅黑" panose="020B0503020204020204" pitchFamily="34" charset="-122"/>
              </a:rPr>
              <a:t>，对</a:t>
            </a:r>
            <a:r>
              <a:rPr lang="en-US" altLang="zh-CN" b="0" i="0" dirty="0">
                <a:solidFill>
                  <a:srgbClr val="000000"/>
                </a:solidFill>
                <a:effectLst/>
                <a:latin typeface="微软雅黑" panose="020B0503020204020204" pitchFamily="34" charset="-122"/>
                <a:ea typeface="微软雅黑" panose="020B0503020204020204" pitchFamily="34" charset="-122"/>
              </a:rPr>
              <a:t>x</a:t>
            </a:r>
            <a:r>
              <a:rPr lang="zh-CN" altLang="en-US" b="0" i="0" dirty="0">
                <a:solidFill>
                  <a:srgbClr val="000000"/>
                </a:solidFill>
                <a:effectLst/>
                <a:latin typeface="微软雅黑" panose="020B0503020204020204" pitchFamily="34" charset="-122"/>
                <a:ea typeface="微软雅黑" panose="020B0503020204020204" pitchFamily="34" charset="-122"/>
              </a:rPr>
              <a:t>的访问都是双向移动的。所有其他访问都是错误的。锁</a:t>
            </a:r>
            <a:r>
              <a:rPr lang="en-US" altLang="zh-CN" b="0" i="0" dirty="0">
                <a:solidFill>
                  <a:srgbClr val="000000"/>
                </a:solidFill>
                <a:effectLst/>
                <a:latin typeface="微软雅黑" panose="020B0503020204020204" pitchFamily="34" charset="-122"/>
                <a:ea typeface="微软雅黑" panose="020B0503020204020204" pitchFamily="34" charset="-122"/>
              </a:rPr>
              <a:t>m</a:t>
            </a:r>
            <a:r>
              <a:rPr lang="zh-CN" altLang="en-US" b="0" i="0" dirty="0">
                <a:solidFill>
                  <a:srgbClr val="000000"/>
                </a:solidFill>
                <a:effectLst/>
                <a:latin typeface="微软雅黑" panose="020B0503020204020204" pitchFamily="34" charset="-122"/>
                <a:ea typeface="微软雅黑" panose="020B0503020204020204" pitchFamily="34" charset="-122"/>
              </a:rPr>
              <a:t>的声明指定了获取（将</a:t>
            </a:r>
            <a:r>
              <a:rPr lang="en-US" altLang="zh-CN" b="0" i="0" dirty="0">
                <a:solidFill>
                  <a:srgbClr val="000000"/>
                </a:solidFill>
                <a:effectLst/>
                <a:latin typeface="微软雅黑" panose="020B0503020204020204" pitchFamily="34" charset="-122"/>
                <a:ea typeface="微软雅黑" panose="020B0503020204020204" pitchFamily="34" charset="-122"/>
              </a:rPr>
              <a:t>m</a:t>
            </a:r>
            <a:r>
              <a:rPr lang="zh-CN" altLang="en-US" b="0" i="0" dirty="0">
                <a:solidFill>
                  <a:srgbClr val="000000"/>
                </a:solidFill>
                <a:effectLst/>
                <a:latin typeface="微软雅黑" panose="020B0503020204020204" pitchFamily="34" charset="-122"/>
                <a:ea typeface="微软雅黑" panose="020B0503020204020204" pitchFamily="34" charset="-122"/>
              </a:rPr>
              <a:t>从</a:t>
            </a:r>
            <a:r>
              <a:rPr lang="en-US" altLang="zh-CN" b="0" i="0" dirty="0">
                <a:solidFill>
                  <a:srgbClr val="000000"/>
                </a:solidFill>
                <a:effectLst/>
                <a:latin typeface="微软雅黑" panose="020B0503020204020204" pitchFamily="34" charset="-122"/>
                <a:ea typeface="微软雅黑" panose="020B0503020204020204" pitchFamily="34" charset="-122"/>
              </a:rPr>
              <a:t>0</a:t>
            </a:r>
            <a:r>
              <a:rPr lang="zh-CN" altLang="en-US" b="0" i="0" dirty="0">
                <a:solidFill>
                  <a:srgbClr val="000000"/>
                </a:solidFill>
                <a:effectLst/>
                <a:latin typeface="微软雅黑" panose="020B0503020204020204" pitchFamily="34" charset="-122"/>
                <a:ea typeface="微软雅黑" panose="020B0503020204020204" pitchFamily="34" charset="-122"/>
              </a:rPr>
              <a:t>更改为当前线程的标识符</a:t>
            </a:r>
            <a:r>
              <a:rPr lang="en-US" altLang="zh-CN" b="0" i="0" dirty="0" err="1">
                <a:solidFill>
                  <a:srgbClr val="000000"/>
                </a:solidFill>
                <a:effectLst/>
                <a:latin typeface="微软雅黑" panose="020B0503020204020204" pitchFamily="34" charset="-122"/>
                <a:ea typeface="微软雅黑" panose="020B0503020204020204" pitchFamily="34" charset="-122"/>
              </a:rPr>
              <a:t>tid</a:t>
            </a:r>
            <a:r>
              <a:rPr lang="zh-CN" altLang="en-US" b="0" i="0" dirty="0">
                <a:solidFill>
                  <a:srgbClr val="000000"/>
                </a:solidFill>
                <a:effectLst/>
                <a:latin typeface="微软雅黑" panose="020B0503020204020204" pitchFamily="34" charset="-122"/>
                <a:ea typeface="微软雅黑" panose="020B0503020204020204" pitchFamily="34" charset="-122"/>
              </a:rPr>
              <a:t>）是右移子，释放（将</a:t>
            </a:r>
            <a:r>
              <a:rPr lang="en-US" altLang="zh-CN" b="0" i="0" dirty="0">
                <a:solidFill>
                  <a:srgbClr val="000000"/>
                </a:solidFill>
                <a:effectLst/>
                <a:latin typeface="微软雅黑" panose="020B0503020204020204" pitchFamily="34" charset="-122"/>
                <a:ea typeface="微软雅黑" panose="020B0503020204020204" pitchFamily="34" charset="-122"/>
              </a:rPr>
              <a:t>m</a:t>
            </a:r>
            <a:r>
              <a:rPr lang="zh-CN" altLang="en-US" b="0" i="0" dirty="0">
                <a:solidFill>
                  <a:srgbClr val="000000"/>
                </a:solidFill>
                <a:effectLst/>
                <a:latin typeface="微软雅黑" panose="020B0503020204020204" pitchFamily="34" charset="-122"/>
                <a:ea typeface="微软雅黑" panose="020B0503020204020204" pitchFamily="34" charset="-122"/>
              </a:rPr>
              <a:t>由</a:t>
            </a:r>
            <a:r>
              <a:rPr lang="en-US" altLang="zh-CN" b="0" i="0" dirty="0" err="1">
                <a:solidFill>
                  <a:srgbClr val="000000"/>
                </a:solidFill>
                <a:effectLst/>
                <a:latin typeface="微软雅黑" panose="020B0503020204020204" pitchFamily="34" charset="-122"/>
                <a:ea typeface="微软雅黑" panose="020B0503020204020204" pitchFamily="34" charset="-122"/>
              </a:rPr>
              <a:t>tid</a:t>
            </a:r>
            <a:r>
              <a:rPr lang="zh-CN" altLang="en-US" b="0" i="0" dirty="0">
                <a:solidFill>
                  <a:srgbClr val="000000"/>
                </a:solidFill>
                <a:effectLst/>
                <a:latin typeface="微软雅黑" panose="020B0503020204020204" pitchFamily="34" charset="-122"/>
                <a:ea typeface="微软雅黑" panose="020B0503020204020204" pitchFamily="34" charset="-122"/>
              </a:rPr>
              <a:t>更改回</a:t>
            </a:r>
            <a:r>
              <a:rPr lang="en-US" altLang="zh-CN" b="0" i="0" dirty="0">
                <a:solidFill>
                  <a:srgbClr val="000000"/>
                </a:solidFill>
                <a:effectLst/>
                <a:latin typeface="微软雅黑" panose="020B0503020204020204" pitchFamily="34" charset="-122"/>
                <a:ea typeface="微软雅黑" panose="020B0503020204020204" pitchFamily="34" charset="-122"/>
              </a:rPr>
              <a:t>0</a:t>
            </a:r>
            <a:r>
              <a:rPr lang="zh-CN" altLang="en-US" b="0" i="0" dirty="0">
                <a:solidFill>
                  <a:srgbClr val="000000"/>
                </a:solidFill>
                <a:effectLst/>
                <a:latin typeface="微软雅黑" panose="020B0503020204020204" pitchFamily="34" charset="-122"/>
                <a:ea typeface="微软雅黑" panose="020B0503020204020204" pitchFamily="34" charset="-122"/>
              </a:rPr>
              <a:t>）是左移子，这些</a:t>
            </a:r>
            <a:r>
              <a:rPr lang="en-US" altLang="zh-CN" b="0" i="0" dirty="0">
                <a:solidFill>
                  <a:srgbClr val="000000"/>
                </a:solidFill>
                <a:effectLst/>
                <a:latin typeface="微软雅黑" panose="020B0503020204020204" pitchFamily="34" charset="-122"/>
                <a:ea typeface="微软雅黑" panose="020B0503020204020204" pitchFamily="34" charset="-122"/>
              </a:rPr>
              <a:t>mover</a:t>
            </a:r>
            <a:r>
              <a:rPr lang="zh-CN" altLang="en-US" b="0" i="0" dirty="0">
                <a:solidFill>
                  <a:srgbClr val="000000"/>
                </a:solidFill>
                <a:effectLst/>
                <a:latin typeface="微软雅黑" panose="020B0503020204020204" pitchFamily="34" charset="-122"/>
                <a:ea typeface="微软雅黑" panose="020B0503020204020204" pitchFamily="34" charset="-122"/>
              </a:rPr>
              <a:t>规范足以验证</a:t>
            </a:r>
            <a:r>
              <a:rPr lang="en-US" altLang="zh-CN" b="0" i="0" dirty="0">
                <a:solidFill>
                  <a:srgbClr val="000000"/>
                </a:solidFill>
                <a:effectLst/>
                <a:latin typeface="微软雅黑" panose="020B0503020204020204" pitchFamily="34" charset="-122"/>
                <a:ea typeface="微软雅黑" panose="020B0503020204020204" pitchFamily="34" charset="-122"/>
              </a:rPr>
              <a:t>add</a:t>
            </a:r>
            <a:r>
              <a:rPr lang="zh-CN" altLang="en-US" b="0" i="0" dirty="0">
                <a:solidFill>
                  <a:srgbClr val="000000"/>
                </a:solidFill>
                <a:effectLst/>
                <a:latin typeface="微软雅黑" panose="020B0503020204020204" pitchFamily="34" charset="-122"/>
                <a:ea typeface="微软雅黑" panose="020B0503020204020204" pitchFamily="34" charset="-122"/>
              </a:rPr>
              <a:t>是原子的。</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13D28DC2-5057-445C-8872-C1533802A2F5}" type="slidenum">
              <a:rPr lang="zh-CN" altLang="en-US" smtClean="0"/>
              <a:t>8</a:t>
            </a:fld>
            <a:endParaRPr lang="zh-CN" altLang="en-US"/>
          </a:p>
        </p:txBody>
      </p:sp>
    </p:spTree>
    <p:extLst>
      <p:ext uri="{BB962C8B-B14F-4D97-AF65-F5344CB8AC3E}">
        <p14:creationId xmlns:p14="http://schemas.microsoft.com/office/powerpoint/2010/main" val="4814432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序关系：</a:t>
            </a:r>
            <a:r>
              <a:rPr lang="en-US" altLang="zh-CN" b="0" i="0" dirty="0">
                <a:solidFill>
                  <a:srgbClr val="000000"/>
                </a:solidFill>
                <a:effectLst/>
                <a:latin typeface="微软雅黑" panose="020B0503020204020204" pitchFamily="34" charset="-122"/>
                <a:ea typeface="微软雅黑" panose="020B0503020204020204" pitchFamily="34" charset="-122"/>
              </a:rPr>
              <a:t>R⊑N</a:t>
            </a:r>
            <a:r>
              <a:rPr lang="zh-CN" altLang="en-US" b="0" i="0" dirty="0">
                <a:solidFill>
                  <a:srgbClr val="000000"/>
                </a:solidFill>
                <a:effectLst/>
                <a:latin typeface="微软雅黑" panose="020B0503020204020204" pitchFamily="34" charset="-122"/>
                <a:ea typeface="微软雅黑" panose="020B0503020204020204" pitchFamily="34" charset="-122"/>
              </a:rPr>
              <a:t>，因为对于任何效应序列</a:t>
            </a:r>
            <a:r>
              <a:rPr lang="en-US" altLang="zh-CN" b="0" i="0" dirty="0">
                <a:solidFill>
                  <a:srgbClr val="000000"/>
                </a:solidFill>
                <a:effectLst/>
                <a:latin typeface="微软雅黑" panose="020B0503020204020204" pitchFamily="34" charset="-122"/>
                <a:ea typeface="微软雅黑" panose="020B0503020204020204" pitchFamily="34" charset="-122"/>
              </a:rPr>
              <a:t>α</a:t>
            </a:r>
            <a:r>
              <a:rPr lang="zh-CN" altLang="en-US" b="0" i="0" dirty="0">
                <a:solidFill>
                  <a:srgbClr val="000000"/>
                </a:solidFill>
                <a:effectLst/>
                <a:latin typeface="微软雅黑" panose="020B0503020204020204" pitchFamily="34" charset="-122"/>
                <a:ea typeface="微软雅黑" panose="020B0503020204020204" pitchFamily="34" charset="-122"/>
              </a:rPr>
              <a:t>和</a:t>
            </a:r>
            <a:r>
              <a:rPr lang="en-US" altLang="zh-CN" b="0" i="0" dirty="0">
                <a:solidFill>
                  <a:srgbClr val="000000"/>
                </a:solidFill>
                <a:effectLst/>
                <a:latin typeface="微软雅黑" panose="020B0503020204020204" pitchFamily="34" charset="-122"/>
                <a:ea typeface="微软雅黑" panose="020B0503020204020204" pitchFamily="34" charset="-122"/>
              </a:rPr>
              <a:t>β</a:t>
            </a:r>
            <a:r>
              <a:rPr lang="zh-CN" altLang="en-US" b="0" i="0" dirty="0">
                <a:solidFill>
                  <a:srgbClr val="000000"/>
                </a:solidFill>
                <a:effectLst/>
                <a:latin typeface="微软雅黑" panose="020B0503020204020204" pitchFamily="34" charset="-122"/>
                <a:ea typeface="微软雅黑" panose="020B0503020204020204" pitchFamily="34" charset="-122"/>
              </a:rPr>
              <a:t>，如果</a:t>
            </a:r>
            <a:r>
              <a:rPr lang="en-US" altLang="zh-CN" b="0" i="0" dirty="0">
                <a:solidFill>
                  <a:srgbClr val="000000"/>
                </a:solidFill>
                <a:effectLst/>
                <a:latin typeface="微软雅黑" panose="020B0503020204020204" pitchFamily="34" charset="-122"/>
                <a:ea typeface="微软雅黑" panose="020B0503020204020204" pitchFamily="34" charset="-122"/>
              </a:rPr>
              <a:t>αNβ</a:t>
            </a:r>
            <a:r>
              <a:rPr lang="zh-CN" altLang="en-US" b="0" i="0" dirty="0">
                <a:solidFill>
                  <a:srgbClr val="000000"/>
                </a:solidFill>
                <a:effectLst/>
                <a:latin typeface="微软雅黑" panose="020B0503020204020204" pitchFamily="34" charset="-122"/>
                <a:ea typeface="微软雅黑" panose="020B0503020204020204" pitchFamily="34" charset="-122"/>
              </a:rPr>
              <a:t>被此</a:t>
            </a:r>
            <a:r>
              <a:rPr lang="en-US" altLang="zh-CN" b="0" i="0" dirty="0">
                <a:solidFill>
                  <a:srgbClr val="000000"/>
                </a:solidFill>
                <a:effectLst/>
                <a:latin typeface="微软雅黑" panose="020B0503020204020204" pitchFamily="34" charset="-122"/>
                <a:ea typeface="微软雅黑" panose="020B0503020204020204" pitchFamily="34" charset="-122"/>
              </a:rPr>
              <a:t>DFA</a:t>
            </a:r>
            <a:r>
              <a:rPr lang="zh-CN" altLang="en-US" b="0" i="0" dirty="0">
                <a:solidFill>
                  <a:srgbClr val="000000"/>
                </a:solidFill>
                <a:effectLst/>
                <a:latin typeface="微软雅黑" panose="020B0503020204020204" pitchFamily="34" charset="-122"/>
                <a:ea typeface="微软雅黑" panose="020B0503020204020204" pitchFamily="34" charset="-122"/>
              </a:rPr>
              <a:t>接受，则</a:t>
            </a:r>
            <a:r>
              <a:rPr lang="en-US" altLang="zh-CN" b="0" i="0" dirty="0">
                <a:solidFill>
                  <a:srgbClr val="000000"/>
                </a:solidFill>
                <a:effectLst/>
                <a:latin typeface="微软雅黑" panose="020B0503020204020204" pitchFamily="34" charset="-122"/>
                <a:ea typeface="微软雅黑" panose="020B0503020204020204" pitchFamily="34" charset="-122"/>
              </a:rPr>
              <a:t>αRβ</a:t>
            </a:r>
            <a:r>
              <a:rPr lang="zh-CN" altLang="en-US" b="0" i="0" dirty="0">
                <a:solidFill>
                  <a:srgbClr val="000000"/>
                </a:solidFill>
                <a:effectLst/>
                <a:latin typeface="微软雅黑" panose="020B0503020204020204" pitchFamily="34" charset="-122"/>
                <a:ea typeface="微软雅黑" panose="020B0503020204020204" pitchFamily="34" charset="-122"/>
              </a:rPr>
              <a:t>也被接受。</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顺序组合：</a:t>
            </a:r>
            <a:r>
              <a:rPr lang="en-US" altLang="zh-CN" b="0" i="0" dirty="0">
                <a:solidFill>
                  <a:srgbClr val="000000"/>
                </a:solidFill>
                <a:effectLst/>
                <a:latin typeface="微软雅黑" panose="020B0503020204020204" pitchFamily="34" charset="-122"/>
                <a:ea typeface="微软雅黑" panose="020B0503020204020204" pitchFamily="34" charset="-122"/>
              </a:rPr>
              <a:t>R;L=N</a:t>
            </a:r>
            <a:r>
              <a:rPr lang="zh-CN" altLang="en-US" b="0" i="0" dirty="0">
                <a:solidFill>
                  <a:srgbClr val="000000"/>
                </a:solidFill>
                <a:effectLst/>
                <a:latin typeface="微软雅黑" panose="020B0503020204020204" pitchFamily="34" charset="-122"/>
                <a:ea typeface="微软雅黑" panose="020B0503020204020204" pitchFamily="34" charset="-122"/>
              </a:rPr>
              <a:t>，因为要证明</a:t>
            </a:r>
            <a:r>
              <a:rPr lang="en-US" altLang="zh-CN" b="0" i="0" dirty="0">
                <a:solidFill>
                  <a:srgbClr val="000000"/>
                </a:solidFill>
                <a:effectLst/>
                <a:latin typeface="微软雅黑" panose="020B0503020204020204" pitchFamily="34" charset="-122"/>
                <a:ea typeface="微软雅黑" panose="020B0503020204020204" pitchFamily="34" charset="-122"/>
              </a:rPr>
              <a:t>DFA</a:t>
            </a:r>
            <a:r>
              <a:rPr lang="zh-CN" altLang="en-US" b="0" i="0" dirty="0">
                <a:solidFill>
                  <a:srgbClr val="000000"/>
                </a:solidFill>
                <a:effectLst/>
                <a:latin typeface="微软雅黑" panose="020B0503020204020204" pitchFamily="34" charset="-122"/>
                <a:ea typeface="微软雅黑" panose="020B0503020204020204" pitchFamily="34" charset="-122"/>
              </a:rPr>
              <a:t>接受</a:t>
            </a:r>
            <a:r>
              <a:rPr lang="en-US" altLang="zh-CN" b="0" i="0" dirty="0">
                <a:solidFill>
                  <a:srgbClr val="000000"/>
                </a:solidFill>
                <a:effectLst/>
                <a:latin typeface="微软雅黑" panose="020B0503020204020204" pitchFamily="34" charset="-122"/>
                <a:ea typeface="微软雅黑" panose="020B0503020204020204" pitchFamily="34" charset="-122"/>
              </a:rPr>
              <a:t>αR;Lβ</a:t>
            </a:r>
            <a:r>
              <a:rPr lang="zh-CN" altLang="en-US" b="0" i="0" dirty="0">
                <a:solidFill>
                  <a:srgbClr val="000000"/>
                </a:solidFill>
                <a:effectLst/>
                <a:latin typeface="微软雅黑" panose="020B0503020204020204" pitchFamily="34" charset="-122"/>
                <a:ea typeface="微软雅黑" panose="020B0503020204020204" pitchFamily="34" charset="-122"/>
              </a:rPr>
              <a:t>，只要证明</a:t>
            </a:r>
            <a:r>
              <a:rPr lang="en-US" altLang="zh-CN" b="0" i="0" dirty="0">
                <a:solidFill>
                  <a:srgbClr val="000000"/>
                </a:solidFill>
                <a:effectLst/>
                <a:latin typeface="微软雅黑" panose="020B0503020204020204" pitchFamily="34" charset="-122"/>
                <a:ea typeface="微软雅黑" panose="020B0503020204020204" pitchFamily="34" charset="-122"/>
              </a:rPr>
              <a:t>αNβ</a:t>
            </a:r>
            <a:r>
              <a:rPr lang="zh-CN" altLang="en-US" b="0" i="0" dirty="0">
                <a:solidFill>
                  <a:srgbClr val="000000"/>
                </a:solidFill>
                <a:effectLst/>
                <a:latin typeface="微软雅黑" panose="020B0503020204020204" pitchFamily="34" charset="-122"/>
                <a:ea typeface="微软雅黑" panose="020B0503020204020204" pitchFamily="34" charset="-122"/>
              </a:rPr>
              <a:t>被接受就足够了。</a:t>
            </a:r>
            <a:r>
              <a:rPr lang="en-US" altLang="zh-CN" b="0" i="0" dirty="0">
                <a:solidFill>
                  <a:srgbClr val="000000"/>
                </a:solidFill>
                <a:effectLst/>
                <a:latin typeface="微软雅黑" panose="020B0503020204020204" pitchFamily="34" charset="-122"/>
                <a:ea typeface="微软雅黑" panose="020B0503020204020204" pitchFamily="34" charset="-122"/>
              </a:rPr>
              <a:t>N; N = E (error), </a:t>
            </a:r>
            <a:r>
              <a:rPr lang="zh-CN" altLang="en-US" b="0" i="0" dirty="0">
                <a:solidFill>
                  <a:srgbClr val="000000"/>
                </a:solidFill>
                <a:effectLst/>
                <a:latin typeface="微软雅黑" panose="020B0503020204020204" pitchFamily="34" charset="-122"/>
                <a:ea typeface="微软雅黑" panose="020B0503020204020204" pitchFamily="34" charset="-122"/>
              </a:rPr>
              <a:t>因为</a:t>
            </a:r>
            <a:r>
              <a:rPr lang="en-US" altLang="zh-CN" b="0" i="0" dirty="0">
                <a:solidFill>
                  <a:srgbClr val="000000"/>
                </a:solidFill>
                <a:effectLst/>
                <a:latin typeface="微软雅黑" panose="020B0503020204020204" pitchFamily="34" charset="-122"/>
                <a:ea typeface="微软雅黑" panose="020B0503020204020204" pitchFamily="34" charset="-122"/>
              </a:rPr>
              <a:t>α N </a:t>
            </a:r>
            <a:r>
              <a:rPr lang="en-US" altLang="zh-CN" b="0" i="0" dirty="0" err="1">
                <a:solidFill>
                  <a:srgbClr val="000000"/>
                </a:solidFill>
                <a:effectLst/>
                <a:latin typeface="微软雅黑" panose="020B0503020204020204" pitchFamily="34" charset="-122"/>
                <a:ea typeface="微软雅黑" panose="020B0503020204020204" pitchFamily="34" charset="-122"/>
              </a:rPr>
              <a:t>N</a:t>
            </a:r>
            <a:r>
              <a:rPr lang="en-US" altLang="zh-CN" b="0" i="0" dirty="0">
                <a:solidFill>
                  <a:srgbClr val="000000"/>
                </a:solidFill>
                <a:effectLst/>
                <a:latin typeface="微软雅黑" panose="020B0503020204020204" pitchFamily="34" charset="-122"/>
                <a:ea typeface="微软雅黑" panose="020B0503020204020204" pitchFamily="34" charset="-122"/>
              </a:rPr>
              <a:t> β </a:t>
            </a:r>
            <a:r>
              <a:rPr lang="zh-CN" altLang="en-US" b="0" i="0" dirty="0">
                <a:solidFill>
                  <a:srgbClr val="000000"/>
                </a:solidFill>
                <a:effectLst/>
                <a:latin typeface="微软雅黑" panose="020B0503020204020204" pitchFamily="34" charset="-122"/>
                <a:ea typeface="微软雅黑" panose="020B0503020204020204" pitchFamily="34" charset="-122"/>
              </a:rPr>
              <a:t>不能被这个</a:t>
            </a:r>
            <a:r>
              <a:rPr lang="en-US" altLang="zh-CN" b="0" i="0" dirty="0">
                <a:solidFill>
                  <a:srgbClr val="000000"/>
                </a:solidFill>
                <a:effectLst/>
                <a:latin typeface="微软雅黑" panose="020B0503020204020204" pitchFamily="34" charset="-122"/>
                <a:ea typeface="微软雅黑" panose="020B0503020204020204" pitchFamily="34" charset="-122"/>
              </a:rPr>
              <a:t>DFA</a:t>
            </a:r>
            <a:r>
              <a:rPr lang="zh-CN" altLang="en-US" b="0" i="0" dirty="0">
                <a:solidFill>
                  <a:srgbClr val="000000"/>
                </a:solidFill>
                <a:effectLst/>
                <a:latin typeface="微软雅黑" panose="020B0503020204020204" pitchFamily="34" charset="-122"/>
                <a:ea typeface="微软雅黑" panose="020B0503020204020204" pitchFamily="34" charset="-122"/>
              </a:rPr>
              <a:t>接收</a:t>
            </a:r>
            <a:r>
              <a:rPr lang="en-US" altLang="zh-CN" b="0" i="0" dirty="0">
                <a:solidFill>
                  <a:srgbClr val="000000"/>
                </a:solidFill>
                <a:effectLst/>
                <a:latin typeface="微软雅黑" panose="020B0503020204020204" pitchFamily="34" charset="-122"/>
                <a:ea typeface="微软雅黑" panose="020B0503020204020204" pitchFamily="34" charset="-122"/>
              </a:rPr>
              <a:t>.</a:t>
            </a:r>
            <a:endParaRPr lang="zh-CN" altLang="en-US" dirty="0"/>
          </a:p>
        </p:txBody>
      </p:sp>
      <p:sp>
        <p:nvSpPr>
          <p:cNvPr id="4" name="灯片编号占位符 3"/>
          <p:cNvSpPr>
            <a:spLocks noGrp="1"/>
          </p:cNvSpPr>
          <p:nvPr>
            <p:ph type="sldNum" sz="quarter" idx="5"/>
          </p:nvPr>
        </p:nvSpPr>
        <p:spPr/>
        <p:txBody>
          <a:bodyPr/>
          <a:lstStyle/>
          <a:p>
            <a:fld id="{13D28DC2-5057-445C-8872-C1533802A2F5}" type="slidenum">
              <a:rPr lang="zh-CN" altLang="en-US" smtClean="0"/>
              <a:t>12</a:t>
            </a:fld>
            <a:endParaRPr lang="zh-CN" altLang="en-US"/>
          </a:p>
        </p:txBody>
      </p:sp>
    </p:spTree>
    <p:extLst>
      <p:ext uri="{BB962C8B-B14F-4D97-AF65-F5344CB8AC3E}">
        <p14:creationId xmlns:p14="http://schemas.microsoft.com/office/powerpoint/2010/main" val="21715958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assume that expr only accesses local variables, and that M(A, </a:t>
            </a:r>
            <a:r>
              <a:rPr lang="en-US" altLang="zh-CN" dirty="0" err="1"/>
              <a:t>tid</a:t>
            </a:r>
            <a:r>
              <a:rPr lang="en-US" altLang="zh-CN" dirty="0"/>
              <a:t>, σ) is never Y since actions do not yield.</a:t>
            </a:r>
            <a:endParaRPr lang="zh-CN" altLang="en-US" dirty="0"/>
          </a:p>
        </p:txBody>
      </p:sp>
      <p:sp>
        <p:nvSpPr>
          <p:cNvPr id="4" name="灯片编号占位符 3"/>
          <p:cNvSpPr>
            <a:spLocks noGrp="1"/>
          </p:cNvSpPr>
          <p:nvPr>
            <p:ph type="sldNum" sz="quarter" idx="5"/>
          </p:nvPr>
        </p:nvSpPr>
        <p:spPr/>
        <p:txBody>
          <a:bodyPr/>
          <a:lstStyle/>
          <a:p>
            <a:fld id="{13D28DC2-5057-445C-8872-C1533802A2F5}" type="slidenum">
              <a:rPr lang="zh-CN" altLang="en-US" smtClean="0"/>
              <a:t>13</a:t>
            </a:fld>
            <a:endParaRPr lang="zh-CN" altLang="en-US"/>
          </a:p>
        </p:txBody>
      </p:sp>
    </p:spTree>
    <p:extLst>
      <p:ext uri="{BB962C8B-B14F-4D97-AF65-F5344CB8AC3E}">
        <p14:creationId xmlns:p14="http://schemas.microsoft.com/office/powerpoint/2010/main" val="3090714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该方法通过使用</a:t>
            </a:r>
            <a:r>
              <a:rPr lang="en-US" altLang="zh-CN" dirty="0"/>
              <a:t>mover</a:t>
            </a:r>
            <a:r>
              <a:rPr lang="zh-CN" altLang="en-US" dirty="0"/>
              <a:t>规范 </a:t>
            </a:r>
            <a:r>
              <a:rPr lang="en-US" altLang="zh-CN" dirty="0"/>
              <a:t>M </a:t>
            </a:r>
            <a:r>
              <a:rPr lang="zh-CN" altLang="en-US" dirty="0"/>
              <a:t>来验证序列 </a:t>
            </a:r>
            <a:r>
              <a:rPr lang="en-US" altLang="zh-CN" dirty="0"/>
              <a:t>s </a:t>
            </a:r>
            <a:r>
              <a:rPr lang="zh-CN" altLang="en-US" dirty="0"/>
              <a:t>是否由多个由</a:t>
            </a:r>
            <a:r>
              <a:rPr lang="en-US" altLang="zh-CN" dirty="0"/>
              <a:t>yield </a:t>
            </a:r>
            <a:r>
              <a:rPr lang="zh-CN" altLang="en-US" dirty="0"/>
              <a:t>分隔可约序列组成。在每个 </a:t>
            </a:r>
            <a:r>
              <a:rPr lang="en-US" altLang="zh-CN" dirty="0"/>
              <a:t>yield </a:t>
            </a:r>
            <a:r>
              <a:rPr lang="zh-CN" altLang="en-US" dirty="0"/>
              <a:t>点，使用依赖假设 </a:t>
            </a:r>
            <a:r>
              <a:rPr lang="en-US" altLang="zh-CN" dirty="0"/>
              <a:t>R </a:t>
            </a:r>
            <a:r>
              <a:rPr lang="zh-CN" altLang="en-US" dirty="0"/>
              <a:t>来模拟其他线程可能的干扰，而线程保证 </a:t>
            </a:r>
            <a:r>
              <a:rPr lang="en-US" altLang="zh-CN" dirty="0"/>
              <a:t>G </a:t>
            </a:r>
            <a:r>
              <a:rPr lang="zh-CN" altLang="en-US" dirty="0"/>
              <a:t>则描述了两个 </a:t>
            </a:r>
            <a:r>
              <a:rPr lang="en-US" altLang="zh-CN" dirty="0"/>
              <a:t>yield </a:t>
            </a:r>
            <a:r>
              <a:rPr lang="zh-CN" altLang="en-US" dirty="0"/>
              <a:t>点之间的代码序列如何行为。效果 </a:t>
            </a:r>
            <a:r>
              <a:rPr lang="en-US" altLang="zh-CN" dirty="0"/>
              <a:t>e </a:t>
            </a:r>
            <a:r>
              <a:rPr lang="zh-CN" altLang="en-US" dirty="0"/>
              <a:t>描述了 </a:t>
            </a:r>
            <a:r>
              <a:rPr lang="en-US" altLang="zh-CN" dirty="0"/>
              <a:t>s </a:t>
            </a:r>
            <a:r>
              <a:rPr lang="zh-CN" altLang="en-US" dirty="0"/>
              <a:t>与其他线程步骤的相互作用。</a:t>
            </a:r>
            <a:endParaRPr lang="en-US" altLang="zh-CN" dirty="0"/>
          </a:p>
          <a:p>
            <a:endParaRPr lang="en-US" altLang="zh-CN" dirty="0"/>
          </a:p>
          <a:p>
            <a:r>
              <a:rPr lang="zh-CN" altLang="en-US" dirty="0"/>
              <a:t>在规则中，前置条件 </a:t>
            </a:r>
            <a:r>
              <a:rPr lang="en-US" altLang="zh-CN" dirty="0"/>
              <a:t>P </a:t>
            </a:r>
            <a:r>
              <a:rPr lang="zh-CN" altLang="en-US" dirty="0"/>
              <a:t>可以通过符号 </a:t>
            </a:r>
            <a:r>
              <a:rPr lang="en-US" altLang="zh-CN" dirty="0"/>
              <a:t>\old(x) </a:t>
            </a:r>
            <a:r>
              <a:rPr lang="zh-CN" altLang="en-US" dirty="0"/>
              <a:t>引用当前可约代码序列的初始存储 </a:t>
            </a:r>
            <a:r>
              <a:rPr lang="en-US" altLang="zh-CN" dirty="0"/>
              <a:t>σ0 </a:t>
            </a:r>
            <a:r>
              <a:rPr lang="zh-CN" altLang="en-US" dirty="0"/>
              <a:t>中变量 </a:t>
            </a:r>
            <a:r>
              <a:rPr lang="en-US" altLang="zh-CN" dirty="0"/>
              <a:t>x </a:t>
            </a:r>
            <a:r>
              <a:rPr lang="zh-CN" altLang="en-US" dirty="0"/>
              <a:t>的值。因此，</a:t>
            </a:r>
            <a:r>
              <a:rPr lang="en-US" altLang="zh-CN" dirty="0"/>
              <a:t>P </a:t>
            </a:r>
            <a:r>
              <a:rPr lang="zh-CN" altLang="en-US" dirty="0"/>
              <a:t>是一个涉及初始存储 </a:t>
            </a:r>
            <a:r>
              <a:rPr lang="en-US" altLang="zh-CN" dirty="0"/>
              <a:t>σ0 </a:t>
            </a:r>
            <a:r>
              <a:rPr lang="zh-CN" altLang="en-US" dirty="0"/>
              <a:t>与执行 </a:t>
            </a:r>
            <a:r>
              <a:rPr lang="en-US" altLang="zh-CN" dirty="0"/>
              <a:t>s </a:t>
            </a:r>
            <a:r>
              <a:rPr lang="zh-CN" altLang="en-US" dirty="0"/>
              <a:t>的前存储 </a:t>
            </a:r>
            <a:r>
              <a:rPr lang="en-US" altLang="zh-CN" dirty="0"/>
              <a:t>σ </a:t>
            </a:r>
            <a:r>
              <a:rPr lang="zh-CN" altLang="en-US" dirty="0"/>
              <a:t>的两个存储关系 </a:t>
            </a:r>
            <a:r>
              <a:rPr lang="en-US" altLang="zh-CN" dirty="0"/>
              <a:t>P ⊆ </a:t>
            </a:r>
            <a:r>
              <a:rPr lang="en-US" altLang="zh-CN" dirty="0" err="1"/>
              <a:t>Tid</a:t>
            </a:r>
            <a:r>
              <a:rPr lang="en-US" altLang="zh-CN" dirty="0"/>
              <a:t> × Store × Store</a:t>
            </a:r>
            <a:r>
              <a:rPr lang="zh-CN" altLang="en-US" dirty="0"/>
              <a:t>。</a:t>
            </a:r>
          </a:p>
        </p:txBody>
      </p:sp>
      <p:sp>
        <p:nvSpPr>
          <p:cNvPr id="4" name="灯片编号占位符 3"/>
          <p:cNvSpPr>
            <a:spLocks noGrp="1"/>
          </p:cNvSpPr>
          <p:nvPr>
            <p:ph type="sldNum" sz="quarter" idx="5"/>
          </p:nvPr>
        </p:nvSpPr>
        <p:spPr/>
        <p:txBody>
          <a:bodyPr/>
          <a:lstStyle/>
          <a:p>
            <a:fld id="{13D28DC2-5057-445C-8872-C1533802A2F5}" type="slidenum">
              <a:rPr lang="zh-CN" altLang="en-US" smtClean="0"/>
              <a:t>16</a:t>
            </a:fld>
            <a:endParaRPr lang="zh-CN" altLang="en-US"/>
          </a:p>
        </p:txBody>
      </p:sp>
    </p:spTree>
    <p:extLst>
      <p:ext uri="{BB962C8B-B14F-4D97-AF65-F5344CB8AC3E}">
        <p14:creationId xmlns:p14="http://schemas.microsoft.com/office/powerpoint/2010/main" val="11468136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[M-YIELD] </a:t>
            </a:r>
            <a:r>
              <a:rPr lang="zh-CN" altLang="en-US" b="1" dirty="0"/>
              <a:t>：保证前置条件包含在线程保证中</a:t>
            </a:r>
            <a:r>
              <a:rPr lang="zh-CN" altLang="en-US" dirty="0"/>
              <a:t>：前提条件 </a:t>
            </a:r>
            <a:r>
              <a:rPr lang="en-US" altLang="zh-CN" dirty="0"/>
              <a:t>P ⇒ G </a:t>
            </a:r>
            <a:r>
              <a:rPr lang="zh-CN" altLang="en-US" dirty="0"/>
              <a:t>表示：</a:t>
            </a:r>
            <a:r>
              <a:rPr lang="en-US" altLang="zh-CN" dirty="0"/>
              <a:t>P</a:t>
            </a:r>
            <a:r>
              <a:rPr lang="zh-CN" altLang="en-US" dirty="0"/>
              <a:t>（</a:t>
            </a:r>
            <a:r>
              <a:rPr lang="en-US" altLang="zh-CN" dirty="0"/>
              <a:t>yield </a:t>
            </a:r>
            <a:r>
              <a:rPr lang="zh-CN" altLang="en-US" dirty="0"/>
              <a:t>之前的可约序列的所有可能行为）必须包含在线程保证 </a:t>
            </a:r>
            <a:r>
              <a:rPr lang="en-US" altLang="zh-CN" dirty="0"/>
              <a:t>G </a:t>
            </a:r>
            <a:r>
              <a:rPr lang="zh-CN" altLang="en-US" dirty="0"/>
              <a:t>中。也就是说，</a:t>
            </a:r>
            <a:r>
              <a:rPr lang="en-US" altLang="zh-CN" dirty="0"/>
              <a:t>yield </a:t>
            </a:r>
            <a:r>
              <a:rPr lang="zh-CN" altLang="en-US" dirty="0"/>
              <a:t>操作前的行为必须符合线程整体的保证。</a:t>
            </a:r>
            <a:r>
              <a:rPr lang="zh-CN" altLang="en-US" b="1" dirty="0"/>
              <a:t>后置条件的确定</a:t>
            </a:r>
            <a:r>
              <a:rPr lang="zh-CN" altLang="en-US" dirty="0"/>
              <a:t>：后置条件 </a:t>
            </a:r>
            <a:r>
              <a:rPr lang="en-US" altLang="zh-CN" dirty="0"/>
              <a:t>Q </a:t>
            </a:r>
            <a:r>
              <a:rPr lang="zh-CN" altLang="en-US" dirty="0"/>
              <a:t>通过公式 </a:t>
            </a:r>
            <a:r>
              <a:rPr lang="en-US" altLang="zh-CN" dirty="0"/>
              <a:t>Q = Yield(P, R) </a:t>
            </a:r>
            <a:r>
              <a:rPr lang="zh-CN" altLang="en-US" dirty="0"/>
              <a:t>计算，结合了以下因素：</a:t>
            </a:r>
            <a:r>
              <a:rPr lang="en-US" altLang="zh-CN" dirty="0"/>
              <a:t>P</a:t>
            </a:r>
            <a:r>
              <a:rPr lang="zh-CN" altLang="en-US" dirty="0"/>
              <a:t>：当前的前置条件。</a:t>
            </a:r>
            <a:r>
              <a:rPr lang="en-US" altLang="zh-CN" dirty="0"/>
              <a:t>R</a:t>
            </a:r>
            <a:r>
              <a:rPr lang="zh-CN" altLang="en-US" dirty="0"/>
              <a:t>：依赖假设（</a:t>
            </a:r>
            <a:r>
              <a:rPr lang="en-US" altLang="zh-CN" dirty="0"/>
              <a:t>rely assumption</a:t>
            </a:r>
            <a:r>
              <a:rPr lang="zh-CN" altLang="en-US" dirty="0"/>
              <a:t>），描述了其他线程可能引入的干扰。计算 </a:t>
            </a:r>
            <a:r>
              <a:rPr lang="en-US" altLang="zh-CN" dirty="0"/>
              <a:t>Yield(P, R) </a:t>
            </a:r>
            <a:r>
              <a:rPr lang="zh-CN" altLang="en-US" dirty="0"/>
              <a:t>的过程：</a:t>
            </a:r>
            <a:r>
              <a:rPr lang="en-US" altLang="zh-CN" dirty="0"/>
              <a:t>Yield(P, R) </a:t>
            </a:r>
            <a:r>
              <a:rPr lang="zh-CN" altLang="en-US" dirty="0"/>
              <a:t>模拟了依赖假设 </a:t>
            </a:r>
            <a:r>
              <a:rPr lang="en-US" altLang="zh-CN" dirty="0"/>
              <a:t>R </a:t>
            </a:r>
            <a:r>
              <a:rPr lang="zh-CN" altLang="en-US" dirty="0"/>
              <a:t>所描述的其他线程的多次干扰（通过迭代 </a:t>
            </a:r>
            <a:r>
              <a:rPr lang="en-US" altLang="zh-CN" dirty="0"/>
              <a:t>R*</a:t>
            </a:r>
            <a:r>
              <a:rPr lang="zh-CN" altLang="en-US" dirty="0"/>
              <a:t>）。之后，它将每个变量的 </a:t>
            </a:r>
            <a:r>
              <a:rPr lang="en-US" altLang="zh-CN" dirty="0"/>
              <a:t>\old(x) </a:t>
            </a:r>
            <a:r>
              <a:rPr lang="zh-CN" altLang="en-US" dirty="0"/>
              <a:t>值重置为新可约序列开始时 </a:t>
            </a:r>
            <a:r>
              <a:rPr lang="en-US" altLang="zh-CN" dirty="0"/>
              <a:t>x </a:t>
            </a:r>
            <a:r>
              <a:rPr lang="zh-CN" altLang="en-US" dirty="0"/>
              <a:t>的当前值。这意味着，</a:t>
            </a:r>
            <a:r>
              <a:rPr lang="en-US" altLang="zh-CN" dirty="0"/>
              <a:t>yield </a:t>
            </a:r>
            <a:r>
              <a:rPr lang="zh-CN" altLang="en-US" dirty="0"/>
              <a:t>后，新的可约序列将以当前存储状态作为初始状态。给定依赖假设 </a:t>
            </a:r>
            <a:r>
              <a:rPr lang="en-US" altLang="zh-CN" dirty="0"/>
              <a:t>R </a:t>
            </a:r>
            <a:r>
              <a:rPr lang="zh-CN" altLang="en-US" dirty="0"/>
              <a:t>和线程保证 </a:t>
            </a:r>
            <a:r>
              <a:rPr lang="en-US" altLang="zh-CN" dirty="0"/>
              <a:t>G</a:t>
            </a:r>
            <a:r>
              <a:rPr lang="zh-CN" altLang="en-US" dirty="0"/>
              <a:t>：</a:t>
            </a:r>
            <a:r>
              <a:rPr lang="en-US" altLang="zh-CN" dirty="0"/>
              <a:t>yield </a:t>
            </a:r>
            <a:r>
              <a:rPr lang="zh-CN" altLang="en-US" dirty="0"/>
              <a:t>操作的前置条件是 </a:t>
            </a:r>
            <a:r>
              <a:rPr lang="en-US" altLang="zh-CN" dirty="0"/>
              <a:t>P</a:t>
            </a:r>
            <a:r>
              <a:rPr lang="zh-CN" altLang="en-US" dirty="0"/>
              <a:t>；执行后，其后置条件为 </a:t>
            </a:r>
            <a:r>
              <a:rPr lang="en-US" altLang="zh-CN" dirty="0"/>
              <a:t>Q</a:t>
            </a:r>
            <a:r>
              <a:rPr lang="zh-CN" altLang="en-US" dirty="0"/>
              <a:t>；整个 </a:t>
            </a:r>
            <a:r>
              <a:rPr lang="en-US" altLang="zh-CN" dirty="0"/>
              <a:t>yield </a:t>
            </a:r>
            <a:r>
              <a:rPr lang="zh-CN" altLang="en-US" dirty="0"/>
              <a:t>操作的效果为 </a:t>
            </a:r>
            <a:r>
              <a:rPr lang="en-US" altLang="zh-CN" dirty="0"/>
              <a:t>Y</a:t>
            </a:r>
            <a:r>
              <a:rPr lang="zh-CN" altLang="en-US" dirty="0"/>
              <a:t>（表示线程的 </a:t>
            </a:r>
            <a:r>
              <a:rPr lang="en-US" altLang="zh-CN" dirty="0"/>
              <a:t>yield </a:t>
            </a:r>
            <a:r>
              <a:rPr lang="zh-CN" altLang="en-US" dirty="0"/>
              <a:t>操作）。</a:t>
            </a:r>
          </a:p>
          <a:p>
            <a:endParaRPr lang="en-US" altLang="zh-CN" dirty="0"/>
          </a:p>
          <a:p>
            <a:r>
              <a:rPr lang="en-US" altLang="zh-CN" dirty="0"/>
              <a:t>[M-ACTION]</a:t>
            </a:r>
            <a:r>
              <a:rPr lang="zh-CN" altLang="en-US" dirty="0"/>
              <a:t>所谓 </a:t>
            </a:r>
            <a:r>
              <a:rPr lang="en-US" altLang="zh-CN" dirty="0"/>
              <a:t>"total" </a:t>
            </a:r>
            <a:r>
              <a:rPr lang="zh-CN" altLang="en-US" dirty="0"/>
              <a:t>主要意味着 </a:t>
            </a:r>
            <a:r>
              <a:rPr lang="en-US" altLang="zh-CN" dirty="0"/>
              <a:t>A</a:t>
            </a:r>
            <a:r>
              <a:rPr lang="zh-CN" altLang="en-US" dirty="0"/>
              <a:t>在所有可能的输入上都必须有定义并且确保能够完成执行，不会陷入无限循环或者停滞不前。</a:t>
            </a:r>
          </a:p>
          <a:p>
            <a:r>
              <a:rPr lang="zh-CN" altLang="en-US" dirty="0"/>
              <a:t>在这种情况下，</a:t>
            </a:r>
            <a:r>
              <a:rPr lang="zh-CN" altLang="en-US" b="1" dirty="0"/>
              <a:t>如果 </a:t>
            </a:r>
            <a:r>
              <a:rPr lang="en-US" altLang="zh-CN" b="1" dirty="0"/>
              <a:t>A </a:t>
            </a:r>
            <a:r>
              <a:rPr lang="zh-CN" altLang="en-US" b="1" dirty="0"/>
              <a:t>是一个左移子（</a:t>
            </a:r>
            <a:r>
              <a:rPr lang="en-US" altLang="zh-CN" b="1" dirty="0"/>
              <a:t>left-mover</a:t>
            </a:r>
            <a:r>
              <a:rPr lang="zh-CN" altLang="en-US" b="1" dirty="0"/>
              <a:t>）此时已经在</a:t>
            </a:r>
            <a:r>
              <a:rPr lang="en-US" altLang="zh-CN" b="1" dirty="0" err="1"/>
              <a:t>postcommit</a:t>
            </a:r>
            <a:r>
              <a:rPr lang="zh-CN" altLang="en-US" b="1" dirty="0"/>
              <a:t>状态，就需要它在所有情况下都能顺利终止</a:t>
            </a:r>
            <a:r>
              <a:rPr lang="zh-CN" altLang="en-US" dirty="0"/>
              <a:t>，即 </a:t>
            </a:r>
            <a:r>
              <a:rPr lang="en-US" altLang="zh-CN" dirty="0"/>
              <a:t>A </a:t>
            </a:r>
            <a:r>
              <a:rPr lang="zh-CN" altLang="en-US" dirty="0"/>
              <a:t>必须是全定义的（</a:t>
            </a:r>
            <a:r>
              <a:rPr lang="en-US" altLang="zh-CN" dirty="0"/>
              <a:t>total</a:t>
            </a:r>
            <a:r>
              <a:rPr lang="zh-CN" altLang="en-US" dirty="0"/>
              <a:t>）。这样的要求是为了避免出现程序错误，比如并行执行的两个线程中，一个线程在执行无限循环后，导致程序状态不一致或无法预料的行为。例如，程序中提到的 </a:t>
            </a:r>
            <a:r>
              <a:rPr lang="en-US" altLang="zh-CN" dirty="0"/>
              <a:t>(x = 1; while (true) skip; yield) || (assert x != 1)</a:t>
            </a:r>
            <a:r>
              <a:rPr lang="zh-CN" altLang="en-US" dirty="0"/>
              <a:t>，如果不保证左移动部分的终止，就可能导致断言失败，因为第一个线程中的写入操作（</a:t>
            </a:r>
            <a:r>
              <a:rPr lang="en-US" altLang="zh-CN" dirty="0"/>
              <a:t>x=1</a:t>
            </a:r>
            <a:r>
              <a:rPr lang="zh-CN" altLang="en-US" dirty="0"/>
              <a:t>）永远不会终止，违反了线程保证 </a:t>
            </a:r>
            <a:r>
              <a:rPr lang="en-US" altLang="zh-CN" dirty="0"/>
              <a:t>G</a:t>
            </a:r>
            <a:r>
              <a:rPr lang="zh-CN" altLang="en-US" dirty="0"/>
              <a:t>。</a:t>
            </a:r>
          </a:p>
          <a:p>
            <a:endParaRPr lang="en-US" altLang="zh-CN" dirty="0"/>
          </a:p>
          <a:p>
            <a:r>
              <a:rPr lang="en-US" altLang="zh-CN" dirty="0"/>
              <a:t>[M-WHILE]</a:t>
            </a:r>
            <a:r>
              <a:rPr lang="zh-CN" altLang="en-US" dirty="0"/>
              <a:t>循环的后置条件是在给定前置条件 </a:t>
            </a:r>
            <a:r>
              <a:rPr lang="en-US" altLang="zh-CN" dirty="0"/>
              <a:t>P </a:t>
            </a:r>
            <a:r>
              <a:rPr lang="zh-CN" altLang="en-US" dirty="0"/>
              <a:t>的情况下，</a:t>
            </a:r>
            <a:r>
              <a:rPr lang="en-US" altLang="zh-CN" dirty="0"/>
              <a:t>A2 </a:t>
            </a:r>
            <a:r>
              <a:rPr lang="zh-CN" altLang="en-US" dirty="0"/>
              <a:t>的后置条件。循环的效果（</a:t>
            </a:r>
            <a:r>
              <a:rPr lang="en-US" altLang="zh-CN" dirty="0"/>
              <a:t>effect</a:t>
            </a:r>
            <a:r>
              <a:rPr lang="zh-CN" altLang="en-US" dirty="0"/>
              <a:t>）是一次迭代的效果（由 </a:t>
            </a:r>
            <a:r>
              <a:rPr lang="en-US" altLang="zh-CN" dirty="0"/>
              <a:t>M(A1, P); e1 </a:t>
            </a:r>
            <a:r>
              <a:rPr lang="zh-CN" altLang="en-US" dirty="0"/>
              <a:t>定义）的迭代闭包，与循环终止测试 </a:t>
            </a:r>
            <a:r>
              <a:rPr lang="en-US" altLang="zh-CN" dirty="0"/>
              <a:t>A2 </a:t>
            </a:r>
            <a:r>
              <a:rPr lang="zh-CN" altLang="en-US" dirty="0"/>
              <a:t>的效果序列组合。</a:t>
            </a:r>
          </a:p>
          <a:p>
            <a:r>
              <a:rPr lang="zh-CN" altLang="en-US" dirty="0"/>
              <a:t>这里 </a:t>
            </a:r>
            <a:r>
              <a:rPr lang="en-US" altLang="zh-CN" dirty="0"/>
              <a:t>e = (M(A1, P); e1)*; M(A2, P) </a:t>
            </a:r>
            <a:r>
              <a:rPr lang="zh-CN" altLang="en-US" dirty="0"/>
              <a:t>表示循环的总效果，由多次迭代的效果和最终循环终止时的效果组成。</a:t>
            </a:r>
            <a:r>
              <a:rPr lang="zh-CN" altLang="en-US" b="0" i="0" dirty="0">
                <a:solidFill>
                  <a:srgbClr val="000000"/>
                </a:solidFill>
                <a:effectLst/>
                <a:latin typeface="微软雅黑" panose="020B0503020204020204" pitchFamily="34" charset="-122"/>
                <a:ea typeface="微软雅黑" panose="020B0503020204020204" pitchFamily="34" charset="-122"/>
              </a:rPr>
              <a:t>为了确保左移终止要求，要求</a:t>
            </a:r>
            <a:r>
              <a:rPr lang="en-US" altLang="zh-CN" b="0" i="0" dirty="0">
                <a:solidFill>
                  <a:srgbClr val="000000"/>
                </a:solidFill>
                <a:effectLst/>
                <a:latin typeface="微软雅黑" panose="020B0503020204020204" pitchFamily="34" charset="-122"/>
                <a:ea typeface="微软雅黑" panose="020B0503020204020204" pitchFamily="34" charset="-122"/>
              </a:rPr>
              <a:t>e̸⊑L</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zh-CN" altLang="en-US" b="1" i="0" dirty="0">
                <a:solidFill>
                  <a:srgbClr val="000000"/>
                </a:solidFill>
                <a:effectLst/>
                <a:latin typeface="微软雅黑" panose="020B0503020204020204" pitchFamily="34" charset="-122"/>
                <a:ea typeface="微软雅黑" panose="020B0503020204020204" pitchFamily="34" charset="-122"/>
              </a:rPr>
              <a:t>也就是说，可约序列</a:t>
            </a:r>
            <a:r>
              <a:rPr lang="zh-CN" altLang="en-US" b="1" dirty="0"/>
              <a:t>在</a:t>
            </a:r>
            <a:r>
              <a:rPr lang="en-US" altLang="zh-CN" b="1" dirty="0" err="1"/>
              <a:t>postcommit</a:t>
            </a:r>
            <a:r>
              <a:rPr lang="zh-CN" altLang="en-US" b="1" dirty="0"/>
              <a:t>状态</a:t>
            </a:r>
            <a:r>
              <a:rPr lang="zh-CN" altLang="en-US" b="1" i="0" dirty="0">
                <a:solidFill>
                  <a:srgbClr val="000000"/>
                </a:solidFill>
                <a:effectLst/>
                <a:latin typeface="微软雅黑" panose="020B0503020204020204" pitchFamily="34" charset="-122"/>
                <a:ea typeface="微软雅黑" panose="020B0503020204020204" pitchFamily="34" charset="-122"/>
              </a:rPr>
              <a:t>不能包含循环。</a:t>
            </a:r>
            <a:endParaRPr lang="zh-CN" altLang="en-US" b="1" dirty="0"/>
          </a:p>
        </p:txBody>
      </p:sp>
      <p:sp>
        <p:nvSpPr>
          <p:cNvPr id="4" name="灯片编号占位符 3"/>
          <p:cNvSpPr>
            <a:spLocks noGrp="1"/>
          </p:cNvSpPr>
          <p:nvPr>
            <p:ph type="sldNum" sz="quarter" idx="5"/>
          </p:nvPr>
        </p:nvSpPr>
        <p:spPr/>
        <p:txBody>
          <a:bodyPr/>
          <a:lstStyle/>
          <a:p>
            <a:fld id="{13D28DC2-5057-445C-8872-C1533802A2F5}" type="slidenum">
              <a:rPr lang="zh-CN" altLang="en-US" smtClean="0"/>
              <a:t>17</a:t>
            </a:fld>
            <a:endParaRPr lang="zh-CN" altLang="en-US"/>
          </a:p>
        </p:txBody>
      </p:sp>
    </p:spTree>
    <p:extLst>
      <p:ext uri="{BB962C8B-B14F-4D97-AF65-F5344CB8AC3E}">
        <p14:creationId xmlns:p14="http://schemas.microsoft.com/office/powerpoint/2010/main" val="22426766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ECEECD-0BE5-E4DB-5E29-92C80F2BFA8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F521F4C-FC75-6F9E-5E3F-6F332F3025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AD69D26-3D41-5331-0EC9-38E3E974DD00}"/>
              </a:ext>
            </a:extLst>
          </p:cNvPr>
          <p:cNvSpPr>
            <a:spLocks noGrp="1"/>
          </p:cNvSpPr>
          <p:nvPr>
            <p:ph type="dt" sz="half" idx="10"/>
          </p:nvPr>
        </p:nvSpPr>
        <p:spPr/>
        <p:txBody>
          <a:bodyPr/>
          <a:lstStyle/>
          <a:p>
            <a:fld id="{75490C5C-D93F-48FB-BC0B-65225BE85D68}" type="datetimeFigureOut">
              <a:rPr lang="zh-CN" altLang="en-US" smtClean="0"/>
              <a:t>2025/1/13</a:t>
            </a:fld>
            <a:endParaRPr lang="zh-CN" altLang="en-US"/>
          </a:p>
        </p:txBody>
      </p:sp>
      <p:sp>
        <p:nvSpPr>
          <p:cNvPr id="5" name="页脚占位符 4">
            <a:extLst>
              <a:ext uri="{FF2B5EF4-FFF2-40B4-BE49-F238E27FC236}">
                <a16:creationId xmlns:a16="http://schemas.microsoft.com/office/drawing/2014/main" id="{D08DAD5C-233B-6D9F-0373-C2019A6579E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3809597-A970-24ED-44DB-01E9F92E60C2}"/>
              </a:ext>
            </a:extLst>
          </p:cNvPr>
          <p:cNvSpPr>
            <a:spLocks noGrp="1"/>
          </p:cNvSpPr>
          <p:nvPr>
            <p:ph type="sldNum" sz="quarter" idx="12"/>
          </p:nvPr>
        </p:nvSpPr>
        <p:spPr/>
        <p:txBody>
          <a:bodyPr/>
          <a:lstStyle/>
          <a:p>
            <a:fld id="{0EE10406-16DE-428E-9725-41494EF05BD2}" type="slidenum">
              <a:rPr lang="zh-CN" altLang="en-US" smtClean="0"/>
              <a:t>‹#›</a:t>
            </a:fld>
            <a:endParaRPr lang="zh-CN" altLang="en-US"/>
          </a:p>
        </p:txBody>
      </p:sp>
    </p:spTree>
    <p:extLst>
      <p:ext uri="{BB962C8B-B14F-4D97-AF65-F5344CB8AC3E}">
        <p14:creationId xmlns:p14="http://schemas.microsoft.com/office/powerpoint/2010/main" val="3044956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8FAD70-D150-66CD-B16E-847966BEEF9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612AF9D-D70A-2691-7B24-4081F005FFC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729EA7C-BB5F-BED0-0C4B-A57E179B7F35}"/>
              </a:ext>
            </a:extLst>
          </p:cNvPr>
          <p:cNvSpPr>
            <a:spLocks noGrp="1"/>
          </p:cNvSpPr>
          <p:nvPr>
            <p:ph type="dt" sz="half" idx="10"/>
          </p:nvPr>
        </p:nvSpPr>
        <p:spPr/>
        <p:txBody>
          <a:bodyPr/>
          <a:lstStyle/>
          <a:p>
            <a:fld id="{75490C5C-D93F-48FB-BC0B-65225BE85D68}" type="datetimeFigureOut">
              <a:rPr lang="zh-CN" altLang="en-US" smtClean="0"/>
              <a:t>2025/1/13</a:t>
            </a:fld>
            <a:endParaRPr lang="zh-CN" altLang="en-US"/>
          </a:p>
        </p:txBody>
      </p:sp>
      <p:sp>
        <p:nvSpPr>
          <p:cNvPr id="5" name="页脚占位符 4">
            <a:extLst>
              <a:ext uri="{FF2B5EF4-FFF2-40B4-BE49-F238E27FC236}">
                <a16:creationId xmlns:a16="http://schemas.microsoft.com/office/drawing/2014/main" id="{3701EF8A-C8D1-1ABF-EBAC-2F63CF1D82B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76F5F59-5401-4FF6-ABDD-A1C9698CEDAD}"/>
              </a:ext>
            </a:extLst>
          </p:cNvPr>
          <p:cNvSpPr>
            <a:spLocks noGrp="1"/>
          </p:cNvSpPr>
          <p:nvPr>
            <p:ph type="sldNum" sz="quarter" idx="12"/>
          </p:nvPr>
        </p:nvSpPr>
        <p:spPr/>
        <p:txBody>
          <a:bodyPr/>
          <a:lstStyle/>
          <a:p>
            <a:fld id="{0EE10406-16DE-428E-9725-41494EF05BD2}" type="slidenum">
              <a:rPr lang="zh-CN" altLang="en-US" smtClean="0"/>
              <a:t>‹#›</a:t>
            </a:fld>
            <a:endParaRPr lang="zh-CN" altLang="en-US"/>
          </a:p>
        </p:txBody>
      </p:sp>
    </p:spTree>
    <p:extLst>
      <p:ext uri="{BB962C8B-B14F-4D97-AF65-F5344CB8AC3E}">
        <p14:creationId xmlns:p14="http://schemas.microsoft.com/office/powerpoint/2010/main" val="442410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915BEDD-EB46-F378-4D0C-701E4C3AFFD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433158D-01A3-309B-642F-DF663BD9F66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46A3A61-EE49-E915-7D60-2E1C86D7B5B2}"/>
              </a:ext>
            </a:extLst>
          </p:cNvPr>
          <p:cNvSpPr>
            <a:spLocks noGrp="1"/>
          </p:cNvSpPr>
          <p:nvPr>
            <p:ph type="dt" sz="half" idx="10"/>
          </p:nvPr>
        </p:nvSpPr>
        <p:spPr/>
        <p:txBody>
          <a:bodyPr/>
          <a:lstStyle/>
          <a:p>
            <a:fld id="{75490C5C-D93F-48FB-BC0B-65225BE85D68}" type="datetimeFigureOut">
              <a:rPr lang="zh-CN" altLang="en-US" smtClean="0"/>
              <a:t>2025/1/13</a:t>
            </a:fld>
            <a:endParaRPr lang="zh-CN" altLang="en-US"/>
          </a:p>
        </p:txBody>
      </p:sp>
      <p:sp>
        <p:nvSpPr>
          <p:cNvPr id="5" name="页脚占位符 4">
            <a:extLst>
              <a:ext uri="{FF2B5EF4-FFF2-40B4-BE49-F238E27FC236}">
                <a16:creationId xmlns:a16="http://schemas.microsoft.com/office/drawing/2014/main" id="{CB24EAA9-CDEE-9A03-D03D-EAA387FFB08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1101035-91B0-ACD3-128E-018520064707}"/>
              </a:ext>
            </a:extLst>
          </p:cNvPr>
          <p:cNvSpPr>
            <a:spLocks noGrp="1"/>
          </p:cNvSpPr>
          <p:nvPr>
            <p:ph type="sldNum" sz="quarter" idx="12"/>
          </p:nvPr>
        </p:nvSpPr>
        <p:spPr/>
        <p:txBody>
          <a:bodyPr/>
          <a:lstStyle/>
          <a:p>
            <a:fld id="{0EE10406-16DE-428E-9725-41494EF05BD2}" type="slidenum">
              <a:rPr lang="zh-CN" altLang="en-US" smtClean="0"/>
              <a:t>‹#›</a:t>
            </a:fld>
            <a:endParaRPr lang="zh-CN" altLang="en-US"/>
          </a:p>
        </p:txBody>
      </p:sp>
    </p:spTree>
    <p:extLst>
      <p:ext uri="{BB962C8B-B14F-4D97-AF65-F5344CB8AC3E}">
        <p14:creationId xmlns:p14="http://schemas.microsoft.com/office/powerpoint/2010/main" val="1026534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4EF334-DD73-80D8-2FC0-34E69BB8797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7AD848F-DCB6-4ABA-4EBA-4B10A207BC7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223C723-9D7B-5532-4CD0-80BA8CA71942}"/>
              </a:ext>
            </a:extLst>
          </p:cNvPr>
          <p:cNvSpPr>
            <a:spLocks noGrp="1"/>
          </p:cNvSpPr>
          <p:nvPr>
            <p:ph type="dt" sz="half" idx="10"/>
          </p:nvPr>
        </p:nvSpPr>
        <p:spPr/>
        <p:txBody>
          <a:bodyPr/>
          <a:lstStyle/>
          <a:p>
            <a:fld id="{75490C5C-D93F-48FB-BC0B-65225BE85D68}" type="datetimeFigureOut">
              <a:rPr lang="zh-CN" altLang="en-US" smtClean="0"/>
              <a:t>2025/1/13</a:t>
            </a:fld>
            <a:endParaRPr lang="zh-CN" altLang="en-US"/>
          </a:p>
        </p:txBody>
      </p:sp>
      <p:sp>
        <p:nvSpPr>
          <p:cNvPr id="5" name="页脚占位符 4">
            <a:extLst>
              <a:ext uri="{FF2B5EF4-FFF2-40B4-BE49-F238E27FC236}">
                <a16:creationId xmlns:a16="http://schemas.microsoft.com/office/drawing/2014/main" id="{A1FA9F7A-D59F-E607-C85A-3E1C09875ED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7D12A88-31C4-504F-772C-F1E4CF26F454}"/>
              </a:ext>
            </a:extLst>
          </p:cNvPr>
          <p:cNvSpPr>
            <a:spLocks noGrp="1"/>
          </p:cNvSpPr>
          <p:nvPr>
            <p:ph type="sldNum" sz="quarter" idx="12"/>
          </p:nvPr>
        </p:nvSpPr>
        <p:spPr/>
        <p:txBody>
          <a:bodyPr/>
          <a:lstStyle/>
          <a:p>
            <a:fld id="{0EE10406-16DE-428E-9725-41494EF05BD2}" type="slidenum">
              <a:rPr lang="zh-CN" altLang="en-US" smtClean="0"/>
              <a:t>‹#›</a:t>
            </a:fld>
            <a:endParaRPr lang="zh-CN" altLang="en-US"/>
          </a:p>
        </p:txBody>
      </p:sp>
    </p:spTree>
    <p:extLst>
      <p:ext uri="{BB962C8B-B14F-4D97-AF65-F5344CB8AC3E}">
        <p14:creationId xmlns:p14="http://schemas.microsoft.com/office/powerpoint/2010/main" val="3093115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DE0EE2-027D-F80F-AD44-71DA2AE11AA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7003AAA-4606-D2FA-7C07-C690589D7A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BDF2D93E-95D9-3CD0-78B0-A43679210030}"/>
              </a:ext>
            </a:extLst>
          </p:cNvPr>
          <p:cNvSpPr>
            <a:spLocks noGrp="1"/>
          </p:cNvSpPr>
          <p:nvPr>
            <p:ph type="dt" sz="half" idx="10"/>
          </p:nvPr>
        </p:nvSpPr>
        <p:spPr/>
        <p:txBody>
          <a:bodyPr/>
          <a:lstStyle/>
          <a:p>
            <a:fld id="{75490C5C-D93F-48FB-BC0B-65225BE85D68}" type="datetimeFigureOut">
              <a:rPr lang="zh-CN" altLang="en-US" smtClean="0"/>
              <a:t>2025/1/13</a:t>
            </a:fld>
            <a:endParaRPr lang="zh-CN" altLang="en-US"/>
          </a:p>
        </p:txBody>
      </p:sp>
      <p:sp>
        <p:nvSpPr>
          <p:cNvPr id="5" name="页脚占位符 4">
            <a:extLst>
              <a:ext uri="{FF2B5EF4-FFF2-40B4-BE49-F238E27FC236}">
                <a16:creationId xmlns:a16="http://schemas.microsoft.com/office/drawing/2014/main" id="{162C8F33-6F7F-7F00-68E3-528FCA81B1C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9905FD9-8356-E402-4DB7-B43DDDD8BA87}"/>
              </a:ext>
            </a:extLst>
          </p:cNvPr>
          <p:cNvSpPr>
            <a:spLocks noGrp="1"/>
          </p:cNvSpPr>
          <p:nvPr>
            <p:ph type="sldNum" sz="quarter" idx="12"/>
          </p:nvPr>
        </p:nvSpPr>
        <p:spPr/>
        <p:txBody>
          <a:bodyPr/>
          <a:lstStyle/>
          <a:p>
            <a:fld id="{0EE10406-16DE-428E-9725-41494EF05BD2}" type="slidenum">
              <a:rPr lang="zh-CN" altLang="en-US" smtClean="0"/>
              <a:t>‹#›</a:t>
            </a:fld>
            <a:endParaRPr lang="zh-CN" altLang="en-US"/>
          </a:p>
        </p:txBody>
      </p:sp>
    </p:spTree>
    <p:extLst>
      <p:ext uri="{BB962C8B-B14F-4D97-AF65-F5344CB8AC3E}">
        <p14:creationId xmlns:p14="http://schemas.microsoft.com/office/powerpoint/2010/main" val="109317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4DF4F8-22BB-693E-4714-751BF284EE4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CC9D143-692E-EC4E-6475-BC9B7027643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D5A5455F-DBC2-90B4-9A00-7A116D9D24A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7CD0F94-0C2C-E573-1D41-C21FC05A0737}"/>
              </a:ext>
            </a:extLst>
          </p:cNvPr>
          <p:cNvSpPr>
            <a:spLocks noGrp="1"/>
          </p:cNvSpPr>
          <p:nvPr>
            <p:ph type="dt" sz="half" idx="10"/>
          </p:nvPr>
        </p:nvSpPr>
        <p:spPr/>
        <p:txBody>
          <a:bodyPr/>
          <a:lstStyle/>
          <a:p>
            <a:fld id="{75490C5C-D93F-48FB-BC0B-65225BE85D68}" type="datetimeFigureOut">
              <a:rPr lang="zh-CN" altLang="en-US" smtClean="0"/>
              <a:t>2025/1/13</a:t>
            </a:fld>
            <a:endParaRPr lang="zh-CN" altLang="en-US"/>
          </a:p>
        </p:txBody>
      </p:sp>
      <p:sp>
        <p:nvSpPr>
          <p:cNvPr id="6" name="页脚占位符 5">
            <a:extLst>
              <a:ext uri="{FF2B5EF4-FFF2-40B4-BE49-F238E27FC236}">
                <a16:creationId xmlns:a16="http://schemas.microsoft.com/office/drawing/2014/main" id="{CFFA670E-93F9-AE27-D8B8-862A8EEBD32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668ADFA-96D8-921A-F007-3EA51304C8B7}"/>
              </a:ext>
            </a:extLst>
          </p:cNvPr>
          <p:cNvSpPr>
            <a:spLocks noGrp="1"/>
          </p:cNvSpPr>
          <p:nvPr>
            <p:ph type="sldNum" sz="quarter" idx="12"/>
          </p:nvPr>
        </p:nvSpPr>
        <p:spPr/>
        <p:txBody>
          <a:bodyPr/>
          <a:lstStyle/>
          <a:p>
            <a:fld id="{0EE10406-16DE-428E-9725-41494EF05BD2}" type="slidenum">
              <a:rPr lang="zh-CN" altLang="en-US" smtClean="0"/>
              <a:t>‹#›</a:t>
            </a:fld>
            <a:endParaRPr lang="zh-CN" altLang="en-US"/>
          </a:p>
        </p:txBody>
      </p:sp>
    </p:spTree>
    <p:extLst>
      <p:ext uri="{BB962C8B-B14F-4D97-AF65-F5344CB8AC3E}">
        <p14:creationId xmlns:p14="http://schemas.microsoft.com/office/powerpoint/2010/main" val="2101829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B60652-8209-03ED-237B-49EABA32884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CD917E1-7575-E47E-3F9C-F76CF3661A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98C87B7-17C4-41FE-1E74-2E376077DCE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A38098F-3418-5CBC-176C-B508424539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5350E29-25CE-FF30-17F4-7A4BAEBFA08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D1FC2BF-D82A-3D2E-72F0-46864B5C7CA4}"/>
              </a:ext>
            </a:extLst>
          </p:cNvPr>
          <p:cNvSpPr>
            <a:spLocks noGrp="1"/>
          </p:cNvSpPr>
          <p:nvPr>
            <p:ph type="dt" sz="half" idx="10"/>
          </p:nvPr>
        </p:nvSpPr>
        <p:spPr/>
        <p:txBody>
          <a:bodyPr/>
          <a:lstStyle/>
          <a:p>
            <a:fld id="{75490C5C-D93F-48FB-BC0B-65225BE85D68}" type="datetimeFigureOut">
              <a:rPr lang="zh-CN" altLang="en-US" smtClean="0"/>
              <a:t>2025/1/13</a:t>
            </a:fld>
            <a:endParaRPr lang="zh-CN" altLang="en-US"/>
          </a:p>
        </p:txBody>
      </p:sp>
      <p:sp>
        <p:nvSpPr>
          <p:cNvPr id="8" name="页脚占位符 7">
            <a:extLst>
              <a:ext uri="{FF2B5EF4-FFF2-40B4-BE49-F238E27FC236}">
                <a16:creationId xmlns:a16="http://schemas.microsoft.com/office/drawing/2014/main" id="{5C531599-3890-6F2C-2B73-A23876FE2E1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7F25FCC-E1D3-893B-613F-A6CAD0A44F04}"/>
              </a:ext>
            </a:extLst>
          </p:cNvPr>
          <p:cNvSpPr>
            <a:spLocks noGrp="1"/>
          </p:cNvSpPr>
          <p:nvPr>
            <p:ph type="sldNum" sz="quarter" idx="12"/>
          </p:nvPr>
        </p:nvSpPr>
        <p:spPr/>
        <p:txBody>
          <a:bodyPr/>
          <a:lstStyle/>
          <a:p>
            <a:fld id="{0EE10406-16DE-428E-9725-41494EF05BD2}" type="slidenum">
              <a:rPr lang="zh-CN" altLang="en-US" smtClean="0"/>
              <a:t>‹#›</a:t>
            </a:fld>
            <a:endParaRPr lang="zh-CN" altLang="en-US"/>
          </a:p>
        </p:txBody>
      </p:sp>
    </p:spTree>
    <p:extLst>
      <p:ext uri="{BB962C8B-B14F-4D97-AF65-F5344CB8AC3E}">
        <p14:creationId xmlns:p14="http://schemas.microsoft.com/office/powerpoint/2010/main" val="3942666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DB2144-4E0F-D7AC-B99E-4BFDA24783A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11CEE58-BCD4-7586-CDDB-BDCEF35844CB}"/>
              </a:ext>
            </a:extLst>
          </p:cNvPr>
          <p:cNvSpPr>
            <a:spLocks noGrp="1"/>
          </p:cNvSpPr>
          <p:nvPr>
            <p:ph type="dt" sz="half" idx="10"/>
          </p:nvPr>
        </p:nvSpPr>
        <p:spPr/>
        <p:txBody>
          <a:bodyPr/>
          <a:lstStyle/>
          <a:p>
            <a:fld id="{75490C5C-D93F-48FB-BC0B-65225BE85D68}" type="datetimeFigureOut">
              <a:rPr lang="zh-CN" altLang="en-US" smtClean="0"/>
              <a:t>2025/1/13</a:t>
            </a:fld>
            <a:endParaRPr lang="zh-CN" altLang="en-US"/>
          </a:p>
        </p:txBody>
      </p:sp>
      <p:sp>
        <p:nvSpPr>
          <p:cNvPr id="4" name="页脚占位符 3">
            <a:extLst>
              <a:ext uri="{FF2B5EF4-FFF2-40B4-BE49-F238E27FC236}">
                <a16:creationId xmlns:a16="http://schemas.microsoft.com/office/drawing/2014/main" id="{4B150A89-8E3D-4559-0154-E85BC5A2D44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96AE2EB-FC71-4EA7-375A-50A82896A142}"/>
              </a:ext>
            </a:extLst>
          </p:cNvPr>
          <p:cNvSpPr>
            <a:spLocks noGrp="1"/>
          </p:cNvSpPr>
          <p:nvPr>
            <p:ph type="sldNum" sz="quarter" idx="12"/>
          </p:nvPr>
        </p:nvSpPr>
        <p:spPr/>
        <p:txBody>
          <a:bodyPr/>
          <a:lstStyle/>
          <a:p>
            <a:fld id="{0EE10406-16DE-428E-9725-41494EF05BD2}" type="slidenum">
              <a:rPr lang="zh-CN" altLang="en-US" smtClean="0"/>
              <a:t>‹#›</a:t>
            </a:fld>
            <a:endParaRPr lang="zh-CN" altLang="en-US"/>
          </a:p>
        </p:txBody>
      </p:sp>
    </p:spTree>
    <p:extLst>
      <p:ext uri="{BB962C8B-B14F-4D97-AF65-F5344CB8AC3E}">
        <p14:creationId xmlns:p14="http://schemas.microsoft.com/office/powerpoint/2010/main" val="3590598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4E11A28-1A68-4BA0-0774-EDE495608AE6}"/>
              </a:ext>
            </a:extLst>
          </p:cNvPr>
          <p:cNvSpPr>
            <a:spLocks noGrp="1"/>
          </p:cNvSpPr>
          <p:nvPr>
            <p:ph type="dt" sz="half" idx="10"/>
          </p:nvPr>
        </p:nvSpPr>
        <p:spPr/>
        <p:txBody>
          <a:bodyPr/>
          <a:lstStyle/>
          <a:p>
            <a:fld id="{75490C5C-D93F-48FB-BC0B-65225BE85D68}" type="datetimeFigureOut">
              <a:rPr lang="zh-CN" altLang="en-US" smtClean="0"/>
              <a:t>2025/1/13</a:t>
            </a:fld>
            <a:endParaRPr lang="zh-CN" altLang="en-US"/>
          </a:p>
        </p:txBody>
      </p:sp>
      <p:sp>
        <p:nvSpPr>
          <p:cNvPr id="3" name="页脚占位符 2">
            <a:extLst>
              <a:ext uri="{FF2B5EF4-FFF2-40B4-BE49-F238E27FC236}">
                <a16:creationId xmlns:a16="http://schemas.microsoft.com/office/drawing/2014/main" id="{6B8C1190-7F8D-D7A8-75FA-29C309F1550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86B24BD-8B8A-FD60-CB34-2ACB14DD18A5}"/>
              </a:ext>
            </a:extLst>
          </p:cNvPr>
          <p:cNvSpPr>
            <a:spLocks noGrp="1"/>
          </p:cNvSpPr>
          <p:nvPr>
            <p:ph type="sldNum" sz="quarter" idx="12"/>
          </p:nvPr>
        </p:nvSpPr>
        <p:spPr/>
        <p:txBody>
          <a:bodyPr/>
          <a:lstStyle/>
          <a:p>
            <a:fld id="{0EE10406-16DE-428E-9725-41494EF05BD2}" type="slidenum">
              <a:rPr lang="zh-CN" altLang="en-US" smtClean="0"/>
              <a:t>‹#›</a:t>
            </a:fld>
            <a:endParaRPr lang="zh-CN" altLang="en-US"/>
          </a:p>
        </p:txBody>
      </p:sp>
    </p:spTree>
    <p:extLst>
      <p:ext uri="{BB962C8B-B14F-4D97-AF65-F5344CB8AC3E}">
        <p14:creationId xmlns:p14="http://schemas.microsoft.com/office/powerpoint/2010/main" val="2499546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44D0AC-6753-131B-4F84-D938DD77F2B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6A0AC65-5E93-3B41-627C-B480E8ABE9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4DBC756-1E99-316D-6A8F-FC76877410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AFDC3D5-EE61-61B3-FD9D-A8566C8B8170}"/>
              </a:ext>
            </a:extLst>
          </p:cNvPr>
          <p:cNvSpPr>
            <a:spLocks noGrp="1"/>
          </p:cNvSpPr>
          <p:nvPr>
            <p:ph type="dt" sz="half" idx="10"/>
          </p:nvPr>
        </p:nvSpPr>
        <p:spPr/>
        <p:txBody>
          <a:bodyPr/>
          <a:lstStyle/>
          <a:p>
            <a:fld id="{75490C5C-D93F-48FB-BC0B-65225BE85D68}" type="datetimeFigureOut">
              <a:rPr lang="zh-CN" altLang="en-US" smtClean="0"/>
              <a:t>2025/1/13</a:t>
            </a:fld>
            <a:endParaRPr lang="zh-CN" altLang="en-US"/>
          </a:p>
        </p:txBody>
      </p:sp>
      <p:sp>
        <p:nvSpPr>
          <p:cNvPr id="6" name="页脚占位符 5">
            <a:extLst>
              <a:ext uri="{FF2B5EF4-FFF2-40B4-BE49-F238E27FC236}">
                <a16:creationId xmlns:a16="http://schemas.microsoft.com/office/drawing/2014/main" id="{6366E039-DD55-5A36-C35A-2A0BCDF6CEA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8C8C2D7-40AB-EB04-579F-9251304DFF38}"/>
              </a:ext>
            </a:extLst>
          </p:cNvPr>
          <p:cNvSpPr>
            <a:spLocks noGrp="1"/>
          </p:cNvSpPr>
          <p:nvPr>
            <p:ph type="sldNum" sz="quarter" idx="12"/>
          </p:nvPr>
        </p:nvSpPr>
        <p:spPr/>
        <p:txBody>
          <a:bodyPr/>
          <a:lstStyle/>
          <a:p>
            <a:fld id="{0EE10406-16DE-428E-9725-41494EF05BD2}" type="slidenum">
              <a:rPr lang="zh-CN" altLang="en-US" smtClean="0"/>
              <a:t>‹#›</a:t>
            </a:fld>
            <a:endParaRPr lang="zh-CN" altLang="en-US"/>
          </a:p>
        </p:txBody>
      </p:sp>
    </p:spTree>
    <p:extLst>
      <p:ext uri="{BB962C8B-B14F-4D97-AF65-F5344CB8AC3E}">
        <p14:creationId xmlns:p14="http://schemas.microsoft.com/office/powerpoint/2010/main" val="774815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AEF081-579F-D2B7-A3A0-B9270AEA9A8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4C123C1-68B4-7084-6D16-07B28403A4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C47E840-62A2-CE00-3A03-BCA0FD94B5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4EDD5FE-82D1-7134-B50D-9D1DD7245853}"/>
              </a:ext>
            </a:extLst>
          </p:cNvPr>
          <p:cNvSpPr>
            <a:spLocks noGrp="1"/>
          </p:cNvSpPr>
          <p:nvPr>
            <p:ph type="dt" sz="half" idx="10"/>
          </p:nvPr>
        </p:nvSpPr>
        <p:spPr/>
        <p:txBody>
          <a:bodyPr/>
          <a:lstStyle/>
          <a:p>
            <a:fld id="{75490C5C-D93F-48FB-BC0B-65225BE85D68}" type="datetimeFigureOut">
              <a:rPr lang="zh-CN" altLang="en-US" smtClean="0"/>
              <a:t>2025/1/13</a:t>
            </a:fld>
            <a:endParaRPr lang="zh-CN" altLang="en-US"/>
          </a:p>
        </p:txBody>
      </p:sp>
      <p:sp>
        <p:nvSpPr>
          <p:cNvPr id="6" name="页脚占位符 5">
            <a:extLst>
              <a:ext uri="{FF2B5EF4-FFF2-40B4-BE49-F238E27FC236}">
                <a16:creationId xmlns:a16="http://schemas.microsoft.com/office/drawing/2014/main" id="{853BA441-F48B-BB25-5EBD-4ACBD6CD4C2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A940BE8-62FE-5A1F-6F6C-80A9CE2B4248}"/>
              </a:ext>
            </a:extLst>
          </p:cNvPr>
          <p:cNvSpPr>
            <a:spLocks noGrp="1"/>
          </p:cNvSpPr>
          <p:nvPr>
            <p:ph type="sldNum" sz="quarter" idx="12"/>
          </p:nvPr>
        </p:nvSpPr>
        <p:spPr/>
        <p:txBody>
          <a:bodyPr/>
          <a:lstStyle/>
          <a:p>
            <a:fld id="{0EE10406-16DE-428E-9725-41494EF05BD2}" type="slidenum">
              <a:rPr lang="zh-CN" altLang="en-US" smtClean="0"/>
              <a:t>‹#›</a:t>
            </a:fld>
            <a:endParaRPr lang="zh-CN" altLang="en-US"/>
          </a:p>
        </p:txBody>
      </p:sp>
    </p:spTree>
    <p:extLst>
      <p:ext uri="{BB962C8B-B14F-4D97-AF65-F5344CB8AC3E}">
        <p14:creationId xmlns:p14="http://schemas.microsoft.com/office/powerpoint/2010/main" val="2073458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248D640-2FED-D6F3-BE9F-A6D72A8CBD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A754282-D494-6CAA-54C5-E6B0DBE435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0E3ED3E-9B25-FFE1-CCF7-6700877A86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490C5C-D93F-48FB-BC0B-65225BE85D68}" type="datetimeFigureOut">
              <a:rPr lang="zh-CN" altLang="en-US" smtClean="0"/>
              <a:t>2025/1/13</a:t>
            </a:fld>
            <a:endParaRPr lang="zh-CN" altLang="en-US"/>
          </a:p>
        </p:txBody>
      </p:sp>
      <p:sp>
        <p:nvSpPr>
          <p:cNvPr id="5" name="页脚占位符 4">
            <a:extLst>
              <a:ext uri="{FF2B5EF4-FFF2-40B4-BE49-F238E27FC236}">
                <a16:creationId xmlns:a16="http://schemas.microsoft.com/office/drawing/2014/main" id="{2A0D7260-FD43-0FC2-4D0C-DC875CE912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BBB3770-4A94-BCEF-450E-18A366C3D8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E10406-16DE-428E-9725-41494EF05BD2}" type="slidenum">
              <a:rPr lang="zh-CN" altLang="en-US" smtClean="0"/>
              <a:t>‹#›</a:t>
            </a:fld>
            <a:endParaRPr lang="zh-CN" altLang="en-US"/>
          </a:p>
        </p:txBody>
      </p:sp>
    </p:spTree>
    <p:extLst>
      <p:ext uri="{BB962C8B-B14F-4D97-AF65-F5344CB8AC3E}">
        <p14:creationId xmlns:p14="http://schemas.microsoft.com/office/powerpoint/2010/main" val="11335282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879945-5787-768A-E5B8-6325BB2B5A5E}"/>
              </a:ext>
            </a:extLst>
          </p:cNvPr>
          <p:cNvSpPr>
            <a:spLocks noGrp="1"/>
          </p:cNvSpPr>
          <p:nvPr>
            <p:ph type="ctrTitle"/>
          </p:nvPr>
        </p:nvSpPr>
        <p:spPr/>
        <p:txBody>
          <a:bodyPr/>
          <a:lstStyle/>
          <a:p>
            <a:endParaRPr lang="zh-CN" altLang="en-US"/>
          </a:p>
        </p:txBody>
      </p:sp>
      <p:sp>
        <p:nvSpPr>
          <p:cNvPr id="3" name="副标题 2">
            <a:extLst>
              <a:ext uri="{FF2B5EF4-FFF2-40B4-BE49-F238E27FC236}">
                <a16:creationId xmlns:a16="http://schemas.microsoft.com/office/drawing/2014/main" id="{A95E0D43-5692-5671-5828-4D354A6E8107}"/>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068045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E9B07F-9B44-7550-C354-CF059D932D91}"/>
              </a:ext>
            </a:extLst>
          </p:cNvPr>
          <p:cNvSpPr>
            <a:spLocks noGrp="1"/>
          </p:cNvSpPr>
          <p:nvPr>
            <p:ph type="title"/>
          </p:nvPr>
        </p:nvSpPr>
        <p:spPr/>
        <p:txBody>
          <a:bodyPr>
            <a:normAutofit fontScale="90000"/>
          </a:bodyPr>
          <a:lstStyle/>
          <a:p>
            <a:r>
              <a:rPr lang="en-US" altLang="zh-CN" dirty="0"/>
              <a:t>Mover Logic: A Concurrent Program Logic for</a:t>
            </a:r>
            <a:br>
              <a:rPr lang="en-US" altLang="zh-CN" dirty="0"/>
            </a:br>
            <a:r>
              <a:rPr lang="en-US" altLang="zh-CN" dirty="0"/>
              <a:t>Reduction and Rely-Guarantee Reasoning</a:t>
            </a:r>
            <a:endParaRPr lang="zh-CN" altLang="en-US" dirty="0"/>
          </a:p>
        </p:txBody>
      </p:sp>
      <p:sp>
        <p:nvSpPr>
          <p:cNvPr id="3" name="内容占位符 2">
            <a:extLst>
              <a:ext uri="{FF2B5EF4-FFF2-40B4-BE49-F238E27FC236}">
                <a16:creationId xmlns:a16="http://schemas.microsoft.com/office/drawing/2014/main" id="{4B90D379-BF5C-839B-E06D-5A05EB997617}"/>
              </a:ext>
            </a:extLst>
          </p:cNvPr>
          <p:cNvSpPr>
            <a:spLocks noGrp="1"/>
          </p:cNvSpPr>
          <p:nvPr>
            <p:ph idx="1"/>
          </p:nvPr>
        </p:nvSpPr>
        <p:spPr/>
        <p:txBody>
          <a:bodyPr/>
          <a:lstStyle/>
          <a:p>
            <a:r>
              <a:rPr lang="en-US" altLang="zh-CN" dirty="0"/>
              <a:t>Mover Logic Language</a:t>
            </a:r>
          </a:p>
          <a:p>
            <a:pPr lvl="1"/>
            <a:r>
              <a:rPr lang="zh-CN" altLang="en-US" dirty="0"/>
              <a:t>语义</a:t>
            </a:r>
          </a:p>
        </p:txBody>
      </p:sp>
      <p:pic>
        <p:nvPicPr>
          <p:cNvPr id="4" name="图片 3">
            <a:extLst>
              <a:ext uri="{FF2B5EF4-FFF2-40B4-BE49-F238E27FC236}">
                <a16:creationId xmlns:a16="http://schemas.microsoft.com/office/drawing/2014/main" id="{EB438767-2672-6912-8137-739CE03ADB84}"/>
              </a:ext>
            </a:extLst>
          </p:cNvPr>
          <p:cNvPicPr>
            <a:picLocks noChangeAspect="1"/>
          </p:cNvPicPr>
          <p:nvPr/>
        </p:nvPicPr>
        <p:blipFill>
          <a:blip r:embed="rId2"/>
          <a:stretch>
            <a:fillRect/>
          </a:stretch>
        </p:blipFill>
        <p:spPr>
          <a:xfrm>
            <a:off x="2861066" y="2773281"/>
            <a:ext cx="6469868" cy="3999477"/>
          </a:xfrm>
          <a:prstGeom prst="rect">
            <a:avLst/>
          </a:prstGeom>
        </p:spPr>
      </p:pic>
    </p:spTree>
    <p:extLst>
      <p:ext uri="{BB962C8B-B14F-4D97-AF65-F5344CB8AC3E}">
        <p14:creationId xmlns:p14="http://schemas.microsoft.com/office/powerpoint/2010/main" val="1775560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86BFBC-65B9-13BC-D0EB-7E3E31FBA32C}"/>
              </a:ext>
            </a:extLst>
          </p:cNvPr>
          <p:cNvSpPr>
            <a:spLocks noGrp="1"/>
          </p:cNvSpPr>
          <p:nvPr>
            <p:ph type="title"/>
          </p:nvPr>
        </p:nvSpPr>
        <p:spPr/>
        <p:txBody>
          <a:bodyPr>
            <a:normAutofit fontScale="90000"/>
          </a:bodyPr>
          <a:lstStyle/>
          <a:p>
            <a:r>
              <a:rPr lang="en-US" altLang="zh-CN" dirty="0"/>
              <a:t>Mover Logic: A Concurrent Program Logic for</a:t>
            </a:r>
            <a:br>
              <a:rPr lang="en-US" altLang="zh-CN" dirty="0"/>
            </a:br>
            <a:r>
              <a:rPr lang="en-US" altLang="zh-CN" dirty="0"/>
              <a:t>Reduction and Rely-Guarantee Reasoning</a:t>
            </a:r>
            <a:endParaRPr lang="zh-CN" altLang="en-US" dirty="0"/>
          </a:p>
        </p:txBody>
      </p:sp>
      <p:sp>
        <p:nvSpPr>
          <p:cNvPr id="3" name="内容占位符 2">
            <a:extLst>
              <a:ext uri="{FF2B5EF4-FFF2-40B4-BE49-F238E27FC236}">
                <a16:creationId xmlns:a16="http://schemas.microsoft.com/office/drawing/2014/main" id="{219AAE7B-072F-2C70-CE89-69AD5E97E84E}"/>
              </a:ext>
            </a:extLst>
          </p:cNvPr>
          <p:cNvSpPr>
            <a:spLocks noGrp="1"/>
          </p:cNvSpPr>
          <p:nvPr>
            <p:ph idx="1"/>
          </p:nvPr>
        </p:nvSpPr>
        <p:spPr/>
        <p:txBody>
          <a:bodyPr/>
          <a:lstStyle/>
          <a:p>
            <a:r>
              <a:rPr lang="en-US" altLang="zh-CN" dirty="0"/>
              <a:t>Mover Logic Effects</a:t>
            </a:r>
          </a:p>
          <a:p>
            <a:pPr lvl="1"/>
            <a:r>
              <a:rPr lang="en-US" altLang="zh-CN" dirty="0"/>
              <a:t>Mover Logic</a:t>
            </a:r>
            <a:r>
              <a:rPr lang="zh-CN" altLang="en-US" dirty="0"/>
              <a:t>将每个线程的执行划分为可缩减的代码序列，并由</a:t>
            </a:r>
            <a:r>
              <a:rPr lang="en-US" altLang="zh-CN" dirty="0"/>
              <a:t>yield</a:t>
            </a:r>
            <a:r>
              <a:rPr lang="zh-CN" altLang="en-US" dirty="0"/>
              <a:t>语句分隔，用于标识可能观察到线程干扰的位置。</a:t>
            </a:r>
            <a:endParaRPr lang="en-US" altLang="zh-CN" dirty="0"/>
          </a:p>
          <a:p>
            <a:pPr lvl="1"/>
            <a:r>
              <a:rPr lang="zh-CN" altLang="en-US" dirty="0"/>
              <a:t>为了便于推理由</a:t>
            </a:r>
            <a:r>
              <a:rPr lang="en-US" altLang="zh-CN" dirty="0"/>
              <a:t>yield</a:t>
            </a:r>
            <a:r>
              <a:rPr lang="zh-CN" altLang="en-US" dirty="0"/>
              <a:t>分隔的可约代码序列           ，定义了效果及</a:t>
            </a:r>
            <a:r>
              <a:rPr lang="en-US" altLang="zh-CN" dirty="0"/>
              <a:t>DFA</a:t>
            </a:r>
            <a:r>
              <a:rPr lang="zh-CN" altLang="en-US" dirty="0"/>
              <a:t>：</a:t>
            </a:r>
          </a:p>
        </p:txBody>
      </p:sp>
      <p:pic>
        <p:nvPicPr>
          <p:cNvPr id="5" name="图片 4">
            <a:extLst>
              <a:ext uri="{FF2B5EF4-FFF2-40B4-BE49-F238E27FC236}">
                <a16:creationId xmlns:a16="http://schemas.microsoft.com/office/drawing/2014/main" id="{45F649A9-B5D5-222F-9A3D-4A6C3BD16D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5487" y="3696478"/>
            <a:ext cx="3778444" cy="609631"/>
          </a:xfrm>
          <a:prstGeom prst="rect">
            <a:avLst/>
          </a:prstGeom>
        </p:spPr>
      </p:pic>
      <p:pic>
        <p:nvPicPr>
          <p:cNvPr id="7" name="图片 6">
            <a:extLst>
              <a:ext uri="{FF2B5EF4-FFF2-40B4-BE49-F238E27FC236}">
                <a16:creationId xmlns:a16="http://schemas.microsoft.com/office/drawing/2014/main" id="{92F26031-2888-4EFA-0411-94E8BC2923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7920" y="2992030"/>
            <a:ext cx="909839" cy="375622"/>
          </a:xfrm>
          <a:prstGeom prst="rect">
            <a:avLst/>
          </a:prstGeom>
        </p:spPr>
      </p:pic>
      <p:pic>
        <p:nvPicPr>
          <p:cNvPr id="8" name="图片 7">
            <a:extLst>
              <a:ext uri="{FF2B5EF4-FFF2-40B4-BE49-F238E27FC236}">
                <a16:creationId xmlns:a16="http://schemas.microsoft.com/office/drawing/2014/main" id="{0794C22D-2379-EF00-CE56-2D5D9B5D50B6}"/>
              </a:ext>
            </a:extLst>
          </p:cNvPr>
          <p:cNvPicPr>
            <a:picLocks noChangeAspect="1"/>
          </p:cNvPicPr>
          <p:nvPr/>
        </p:nvPicPr>
        <p:blipFill>
          <a:blip r:embed="rId4"/>
          <a:stretch>
            <a:fillRect/>
          </a:stretch>
        </p:blipFill>
        <p:spPr>
          <a:xfrm>
            <a:off x="6295604" y="3675827"/>
            <a:ext cx="4815140" cy="2603861"/>
          </a:xfrm>
          <a:prstGeom prst="rect">
            <a:avLst/>
          </a:prstGeom>
        </p:spPr>
      </p:pic>
    </p:spTree>
    <p:extLst>
      <p:ext uri="{BB962C8B-B14F-4D97-AF65-F5344CB8AC3E}">
        <p14:creationId xmlns:p14="http://schemas.microsoft.com/office/powerpoint/2010/main" val="679737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428D78-B160-0DC9-0D5B-A687625C1019}"/>
              </a:ext>
            </a:extLst>
          </p:cNvPr>
          <p:cNvSpPr>
            <a:spLocks noGrp="1"/>
          </p:cNvSpPr>
          <p:nvPr>
            <p:ph type="title"/>
          </p:nvPr>
        </p:nvSpPr>
        <p:spPr/>
        <p:txBody>
          <a:bodyPr>
            <a:normAutofit fontScale="90000"/>
          </a:bodyPr>
          <a:lstStyle/>
          <a:p>
            <a:r>
              <a:rPr lang="en-US" altLang="zh-CN" dirty="0"/>
              <a:t>Mover Logic: A Concurrent Program Logic for</a:t>
            </a:r>
            <a:br>
              <a:rPr lang="en-US" altLang="zh-CN" dirty="0"/>
            </a:br>
            <a:r>
              <a:rPr lang="en-US" altLang="zh-CN" dirty="0"/>
              <a:t>Reduction and Rely-Guarantee Reasoning</a:t>
            </a:r>
            <a:endParaRPr lang="zh-CN" altLang="en-US" dirty="0"/>
          </a:p>
        </p:txBody>
      </p:sp>
      <p:sp>
        <p:nvSpPr>
          <p:cNvPr id="3" name="内容占位符 2">
            <a:extLst>
              <a:ext uri="{FF2B5EF4-FFF2-40B4-BE49-F238E27FC236}">
                <a16:creationId xmlns:a16="http://schemas.microsoft.com/office/drawing/2014/main" id="{82943993-DFB3-D6D3-B957-4F3EDFDDF9EB}"/>
              </a:ext>
            </a:extLst>
          </p:cNvPr>
          <p:cNvSpPr>
            <a:spLocks noGrp="1"/>
          </p:cNvSpPr>
          <p:nvPr>
            <p:ph idx="1"/>
          </p:nvPr>
        </p:nvSpPr>
        <p:spPr/>
        <p:txBody>
          <a:bodyPr/>
          <a:lstStyle/>
          <a:p>
            <a:r>
              <a:rPr lang="en-US" altLang="zh-CN" dirty="0"/>
              <a:t>Mover Logic Effects</a:t>
            </a:r>
          </a:p>
          <a:p>
            <a:pPr lvl="1"/>
            <a:r>
              <a:rPr lang="zh-CN" altLang="en-US" dirty="0"/>
              <a:t>序关系顺序组合和迭代闭包</a:t>
            </a:r>
            <a:endParaRPr lang="en-US" altLang="zh-CN" dirty="0"/>
          </a:p>
          <a:p>
            <a:endParaRPr lang="zh-CN" altLang="en-US" dirty="0"/>
          </a:p>
        </p:txBody>
      </p:sp>
      <p:pic>
        <p:nvPicPr>
          <p:cNvPr id="5" name="图片 4">
            <a:extLst>
              <a:ext uri="{FF2B5EF4-FFF2-40B4-BE49-F238E27FC236}">
                <a16:creationId xmlns:a16="http://schemas.microsoft.com/office/drawing/2014/main" id="{9DB67F61-7A79-DFEC-3F0A-BBBB9C060E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5420" y="3355929"/>
            <a:ext cx="1970648" cy="2955971"/>
          </a:xfrm>
          <a:prstGeom prst="rect">
            <a:avLst/>
          </a:prstGeom>
        </p:spPr>
      </p:pic>
      <p:pic>
        <p:nvPicPr>
          <p:cNvPr id="6" name="图片 5">
            <a:extLst>
              <a:ext uri="{FF2B5EF4-FFF2-40B4-BE49-F238E27FC236}">
                <a16:creationId xmlns:a16="http://schemas.microsoft.com/office/drawing/2014/main" id="{26849316-8CD7-6C87-E6C4-49802FBEB139}"/>
              </a:ext>
            </a:extLst>
          </p:cNvPr>
          <p:cNvPicPr>
            <a:picLocks noChangeAspect="1"/>
          </p:cNvPicPr>
          <p:nvPr/>
        </p:nvPicPr>
        <p:blipFill>
          <a:blip r:embed="rId4"/>
          <a:stretch>
            <a:fillRect/>
          </a:stretch>
        </p:blipFill>
        <p:spPr>
          <a:xfrm>
            <a:off x="4854575" y="3490913"/>
            <a:ext cx="6343650" cy="2686050"/>
          </a:xfrm>
          <a:prstGeom prst="rect">
            <a:avLst/>
          </a:prstGeom>
        </p:spPr>
      </p:pic>
    </p:spTree>
    <p:extLst>
      <p:ext uri="{BB962C8B-B14F-4D97-AF65-F5344CB8AC3E}">
        <p14:creationId xmlns:p14="http://schemas.microsoft.com/office/powerpoint/2010/main" val="2256409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773EAF-1DE0-6BBE-3183-3D4121228A4E}"/>
              </a:ext>
            </a:extLst>
          </p:cNvPr>
          <p:cNvSpPr>
            <a:spLocks noGrp="1"/>
          </p:cNvSpPr>
          <p:nvPr>
            <p:ph type="title"/>
          </p:nvPr>
        </p:nvSpPr>
        <p:spPr/>
        <p:txBody>
          <a:bodyPr>
            <a:normAutofit fontScale="90000"/>
          </a:bodyPr>
          <a:lstStyle/>
          <a:p>
            <a:r>
              <a:rPr lang="en-US" altLang="zh-CN" dirty="0"/>
              <a:t>Mover Logic: A Concurrent Program Logic for</a:t>
            </a:r>
            <a:br>
              <a:rPr lang="en-US" altLang="zh-CN" dirty="0"/>
            </a:br>
            <a:r>
              <a:rPr lang="en-US" altLang="zh-CN" dirty="0"/>
              <a:t>Reduction and Rely-Guarantee Reasoning</a:t>
            </a:r>
            <a:endParaRPr lang="zh-CN" altLang="en-US" dirty="0"/>
          </a:p>
        </p:txBody>
      </p:sp>
      <p:sp>
        <p:nvSpPr>
          <p:cNvPr id="3" name="内容占位符 2">
            <a:extLst>
              <a:ext uri="{FF2B5EF4-FFF2-40B4-BE49-F238E27FC236}">
                <a16:creationId xmlns:a16="http://schemas.microsoft.com/office/drawing/2014/main" id="{095291C8-FAE7-27F1-3D29-8BC88EF8B744}"/>
              </a:ext>
            </a:extLst>
          </p:cNvPr>
          <p:cNvSpPr>
            <a:spLocks noGrp="1"/>
          </p:cNvSpPr>
          <p:nvPr>
            <p:ph idx="1"/>
          </p:nvPr>
        </p:nvSpPr>
        <p:spPr/>
        <p:txBody>
          <a:bodyPr/>
          <a:lstStyle/>
          <a:p>
            <a:r>
              <a:rPr lang="en-US" altLang="zh-CN" dirty="0"/>
              <a:t>Mover Logic Specifications</a:t>
            </a:r>
          </a:p>
          <a:p>
            <a:pPr lvl="1"/>
            <a:r>
              <a:rPr lang="en-US" altLang="zh-CN" dirty="0"/>
              <a:t>mover</a:t>
            </a:r>
            <a:r>
              <a:rPr lang="zh-CN" altLang="en-US" dirty="0"/>
              <a:t>规范</a:t>
            </a:r>
            <a:r>
              <a:rPr lang="en-US" altLang="zh-CN" dirty="0"/>
              <a:t>M</a:t>
            </a:r>
            <a:r>
              <a:rPr lang="zh-CN" altLang="en-US" dirty="0"/>
              <a:t>描述了</a:t>
            </a:r>
            <a:r>
              <a:rPr lang="en-US" altLang="zh-CN" dirty="0" err="1"/>
              <a:t>tid</a:t>
            </a:r>
            <a:r>
              <a:rPr lang="zh-CN" altLang="en-US" dirty="0"/>
              <a:t>从存储</a:t>
            </a:r>
            <a:r>
              <a:rPr lang="en-US" altLang="zh-CN" dirty="0"/>
              <a:t>σ</a:t>
            </a:r>
            <a:r>
              <a:rPr lang="zh-CN" altLang="en-US" dirty="0"/>
              <a:t>开始的每个程序动作</a:t>
            </a:r>
            <a:r>
              <a:rPr lang="en-US" altLang="zh-CN" dirty="0"/>
              <a:t>A</a:t>
            </a:r>
            <a:r>
              <a:rPr lang="zh-CN" altLang="en-US" dirty="0"/>
              <a:t>如何与其他线程的步骤进行交换：</a:t>
            </a:r>
            <a:endParaRPr lang="en-US" altLang="zh-CN" dirty="0"/>
          </a:p>
          <a:p>
            <a:pPr lvl="1"/>
            <a:endParaRPr lang="en-US" altLang="zh-CN" dirty="0"/>
          </a:p>
          <a:p>
            <a:pPr lvl="1"/>
            <a:endParaRPr lang="en-US" altLang="zh-CN" dirty="0"/>
          </a:p>
          <a:p>
            <a:pPr lvl="1"/>
            <a:r>
              <a:rPr lang="en-US" altLang="zh-CN" dirty="0" err="1"/>
              <a:t>Eg</a:t>
            </a:r>
            <a:r>
              <a:rPr lang="zh-CN" altLang="en-US" dirty="0"/>
              <a:t>：</a:t>
            </a:r>
            <a:endParaRPr lang="en-US" altLang="zh-CN" dirty="0"/>
          </a:p>
          <a:p>
            <a:pPr lvl="2"/>
            <a:r>
              <a:rPr lang="zh-CN" altLang="en-US" dirty="0"/>
              <a:t>动作</a:t>
            </a:r>
            <a:r>
              <a:rPr lang="en-US" altLang="zh-CN" dirty="0"/>
              <a:t>A</a:t>
            </a:r>
            <a:r>
              <a:rPr lang="zh-CN" altLang="en-US" dirty="0"/>
              <a:t>是一个只访问线程局部变量的局部计算：</a:t>
            </a:r>
            <a:endParaRPr lang="en-US" altLang="zh-CN" dirty="0"/>
          </a:p>
          <a:p>
            <a:pPr lvl="2"/>
            <a:r>
              <a:rPr lang="zh-CN" altLang="en-US" dirty="0"/>
              <a:t>全局变量</a:t>
            </a:r>
            <a:r>
              <a:rPr lang="en-US" altLang="zh-CN" dirty="0"/>
              <a:t>x</a:t>
            </a:r>
            <a:r>
              <a:rPr lang="zh-CN" altLang="en-US" dirty="0"/>
              <a:t>，写操作</a:t>
            </a:r>
            <a:r>
              <a:rPr lang="en-US" altLang="zh-CN" dirty="0"/>
              <a:t>x=expr</a:t>
            </a:r>
            <a:r>
              <a:rPr lang="zh-CN" altLang="en-US" dirty="0"/>
              <a:t>在受锁</a:t>
            </a:r>
            <a:r>
              <a:rPr lang="en-US" altLang="zh-CN" dirty="0"/>
              <a:t>m</a:t>
            </a:r>
            <a:r>
              <a:rPr lang="zh-CN" altLang="en-US" dirty="0"/>
              <a:t>保护的情况下：</a:t>
            </a:r>
            <a:endParaRPr lang="en-US" altLang="zh-CN" dirty="0"/>
          </a:p>
          <a:p>
            <a:pPr lvl="1"/>
            <a:endParaRPr lang="en-US" altLang="zh-CN" dirty="0"/>
          </a:p>
          <a:p>
            <a:pPr lvl="1"/>
            <a:endParaRPr lang="zh-CN" altLang="en-US" dirty="0"/>
          </a:p>
        </p:txBody>
      </p:sp>
      <p:pic>
        <p:nvPicPr>
          <p:cNvPr id="4" name="图片 3">
            <a:extLst>
              <a:ext uri="{FF2B5EF4-FFF2-40B4-BE49-F238E27FC236}">
                <a16:creationId xmlns:a16="http://schemas.microsoft.com/office/drawing/2014/main" id="{FEFB68BA-092F-D8AF-3F9B-6942195098F0}"/>
              </a:ext>
            </a:extLst>
          </p:cNvPr>
          <p:cNvPicPr>
            <a:picLocks noChangeAspect="1"/>
          </p:cNvPicPr>
          <p:nvPr/>
        </p:nvPicPr>
        <p:blipFill>
          <a:blip r:embed="rId3"/>
          <a:stretch>
            <a:fillRect/>
          </a:stretch>
        </p:blipFill>
        <p:spPr>
          <a:xfrm>
            <a:off x="4365021" y="3008537"/>
            <a:ext cx="3578999" cy="621470"/>
          </a:xfrm>
          <a:prstGeom prst="rect">
            <a:avLst/>
          </a:prstGeom>
        </p:spPr>
      </p:pic>
      <p:pic>
        <p:nvPicPr>
          <p:cNvPr id="5" name="图片 4">
            <a:extLst>
              <a:ext uri="{FF2B5EF4-FFF2-40B4-BE49-F238E27FC236}">
                <a16:creationId xmlns:a16="http://schemas.microsoft.com/office/drawing/2014/main" id="{CCCA2857-A0D9-B0C6-8061-017FA44280F1}"/>
              </a:ext>
            </a:extLst>
          </p:cNvPr>
          <p:cNvPicPr>
            <a:picLocks noChangeAspect="1"/>
          </p:cNvPicPr>
          <p:nvPr/>
        </p:nvPicPr>
        <p:blipFill>
          <a:blip r:embed="rId4"/>
          <a:stretch>
            <a:fillRect/>
          </a:stretch>
        </p:blipFill>
        <p:spPr>
          <a:xfrm>
            <a:off x="7849209" y="4132792"/>
            <a:ext cx="1329308" cy="354158"/>
          </a:xfrm>
          <a:prstGeom prst="rect">
            <a:avLst/>
          </a:prstGeom>
        </p:spPr>
      </p:pic>
      <p:pic>
        <p:nvPicPr>
          <p:cNvPr id="6" name="图片 5">
            <a:extLst>
              <a:ext uri="{FF2B5EF4-FFF2-40B4-BE49-F238E27FC236}">
                <a16:creationId xmlns:a16="http://schemas.microsoft.com/office/drawing/2014/main" id="{8F220054-97B9-A092-034C-E31DA4B5A62B}"/>
              </a:ext>
            </a:extLst>
          </p:cNvPr>
          <p:cNvPicPr>
            <a:picLocks noChangeAspect="1"/>
          </p:cNvPicPr>
          <p:nvPr/>
        </p:nvPicPr>
        <p:blipFill>
          <a:blip r:embed="rId5"/>
          <a:stretch>
            <a:fillRect/>
          </a:stretch>
        </p:blipFill>
        <p:spPr>
          <a:xfrm>
            <a:off x="7849209" y="4464958"/>
            <a:ext cx="2890876" cy="524777"/>
          </a:xfrm>
          <a:prstGeom prst="rect">
            <a:avLst/>
          </a:prstGeom>
        </p:spPr>
      </p:pic>
    </p:spTree>
    <p:extLst>
      <p:ext uri="{BB962C8B-B14F-4D97-AF65-F5344CB8AC3E}">
        <p14:creationId xmlns:p14="http://schemas.microsoft.com/office/powerpoint/2010/main" val="3563302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3BCDFE-ADFB-7416-3B76-F24A4F4CE2CE}"/>
              </a:ext>
            </a:extLst>
          </p:cNvPr>
          <p:cNvSpPr>
            <a:spLocks noGrp="1"/>
          </p:cNvSpPr>
          <p:nvPr>
            <p:ph type="title"/>
          </p:nvPr>
        </p:nvSpPr>
        <p:spPr/>
        <p:txBody>
          <a:bodyPr>
            <a:normAutofit fontScale="90000"/>
          </a:bodyPr>
          <a:lstStyle/>
          <a:p>
            <a:r>
              <a:rPr lang="en-US" altLang="zh-CN" dirty="0"/>
              <a:t>Mover Logic: A Concurrent Program Logic for</a:t>
            </a:r>
            <a:br>
              <a:rPr lang="en-US" altLang="zh-CN" dirty="0"/>
            </a:br>
            <a:r>
              <a:rPr lang="en-US" altLang="zh-CN" dirty="0"/>
              <a:t>Reduction and Rely-Guarantee Reasoning</a:t>
            </a:r>
            <a:endParaRPr lang="zh-CN" altLang="en-US" dirty="0"/>
          </a:p>
        </p:txBody>
      </p:sp>
      <p:sp>
        <p:nvSpPr>
          <p:cNvPr id="3" name="内容占位符 2">
            <a:extLst>
              <a:ext uri="{FF2B5EF4-FFF2-40B4-BE49-F238E27FC236}">
                <a16:creationId xmlns:a16="http://schemas.microsoft.com/office/drawing/2014/main" id="{D7E8C5F4-FA64-3C19-9C66-57FBBBC1371B}"/>
              </a:ext>
            </a:extLst>
          </p:cNvPr>
          <p:cNvSpPr>
            <a:spLocks noGrp="1"/>
          </p:cNvSpPr>
          <p:nvPr>
            <p:ph idx="1"/>
          </p:nvPr>
        </p:nvSpPr>
        <p:spPr/>
        <p:txBody>
          <a:bodyPr/>
          <a:lstStyle/>
          <a:p>
            <a:r>
              <a:rPr lang="en-US" altLang="zh-CN" dirty="0"/>
              <a:t>Mover Logic Specifications</a:t>
            </a:r>
          </a:p>
          <a:p>
            <a:pPr lvl="1"/>
            <a:r>
              <a:rPr lang="zh-CN" altLang="en-US" dirty="0"/>
              <a:t>确定变量 </a:t>
            </a:r>
            <a:r>
              <a:rPr lang="en-US" altLang="zh-CN" dirty="0"/>
              <a:t>x </a:t>
            </a:r>
            <a:r>
              <a:rPr lang="zh-CN" altLang="en-US" dirty="0"/>
              <a:t>的规范：分别收集读和写的子句序列，然后创建变量 </a:t>
            </a:r>
            <a:r>
              <a:rPr lang="en-US" altLang="zh-CN" dirty="0"/>
              <a:t>x </a:t>
            </a:r>
            <a:r>
              <a:rPr lang="zh-CN" altLang="en-US" dirty="0"/>
              <a:t>的</a:t>
            </a:r>
            <a:r>
              <a:rPr lang="en-US" altLang="zh-CN" dirty="0"/>
              <a:t>mover</a:t>
            </a:r>
            <a:r>
              <a:rPr lang="zh-CN" altLang="en-US" dirty="0"/>
              <a:t>规范</a:t>
            </a:r>
            <a:r>
              <a:rPr lang="en-US" altLang="zh-CN" dirty="0"/>
              <a:t>M</a:t>
            </a:r>
            <a:r>
              <a:rPr lang="zh-CN" altLang="en-US" dirty="0"/>
              <a:t>：</a:t>
            </a:r>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r>
              <a:rPr lang="en-US" altLang="zh-CN" dirty="0" err="1"/>
              <a:t>Eg</a:t>
            </a:r>
            <a:r>
              <a:rPr lang="zh-CN" altLang="en-US" dirty="0"/>
              <a:t>：受锁</a:t>
            </a:r>
            <a:r>
              <a:rPr lang="en-US" altLang="zh-CN" dirty="0"/>
              <a:t>m</a:t>
            </a:r>
            <a:r>
              <a:rPr lang="zh-CN" altLang="en-US" dirty="0"/>
              <a:t>保护的全局变量</a:t>
            </a:r>
            <a:r>
              <a:rPr lang="en-US" altLang="zh-CN" dirty="0"/>
              <a:t>x</a:t>
            </a:r>
            <a:r>
              <a:rPr lang="zh-CN" altLang="en-US" dirty="0"/>
              <a:t>的声明可以写成</a:t>
            </a:r>
            <a:endParaRPr lang="en-US" altLang="zh-CN" dirty="0"/>
          </a:p>
          <a:p>
            <a:endParaRPr lang="zh-CN" altLang="en-US" dirty="0"/>
          </a:p>
        </p:txBody>
      </p:sp>
      <p:pic>
        <p:nvPicPr>
          <p:cNvPr id="5" name="图片 4">
            <a:extLst>
              <a:ext uri="{FF2B5EF4-FFF2-40B4-BE49-F238E27FC236}">
                <a16:creationId xmlns:a16="http://schemas.microsoft.com/office/drawing/2014/main" id="{E1E0163E-4CBE-07EC-C79F-59D9CC4116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9641" y="2943015"/>
            <a:ext cx="4872717" cy="1692023"/>
          </a:xfrm>
          <a:prstGeom prst="rect">
            <a:avLst/>
          </a:prstGeom>
        </p:spPr>
      </p:pic>
      <p:pic>
        <p:nvPicPr>
          <p:cNvPr id="7" name="图片 6">
            <a:extLst>
              <a:ext uri="{FF2B5EF4-FFF2-40B4-BE49-F238E27FC236}">
                <a16:creationId xmlns:a16="http://schemas.microsoft.com/office/drawing/2014/main" id="{C3B89ECD-251D-E60D-8CE7-6AD8141D6DAB}"/>
              </a:ext>
            </a:extLst>
          </p:cNvPr>
          <p:cNvPicPr>
            <a:picLocks noChangeAspect="1"/>
          </p:cNvPicPr>
          <p:nvPr/>
        </p:nvPicPr>
        <p:blipFill>
          <a:blip r:embed="rId3"/>
          <a:stretch>
            <a:fillRect/>
          </a:stretch>
        </p:blipFill>
        <p:spPr>
          <a:xfrm>
            <a:off x="4491080" y="5576527"/>
            <a:ext cx="3436121" cy="516887"/>
          </a:xfrm>
          <a:prstGeom prst="rect">
            <a:avLst/>
          </a:prstGeom>
        </p:spPr>
      </p:pic>
    </p:spTree>
    <p:extLst>
      <p:ext uri="{BB962C8B-B14F-4D97-AF65-F5344CB8AC3E}">
        <p14:creationId xmlns:p14="http://schemas.microsoft.com/office/powerpoint/2010/main" val="21625805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700085-5976-FE13-6844-9C6741F9DBF9}"/>
              </a:ext>
            </a:extLst>
          </p:cNvPr>
          <p:cNvSpPr>
            <a:spLocks noGrp="1"/>
          </p:cNvSpPr>
          <p:nvPr>
            <p:ph type="title"/>
          </p:nvPr>
        </p:nvSpPr>
        <p:spPr/>
        <p:txBody>
          <a:bodyPr>
            <a:normAutofit fontScale="90000"/>
          </a:bodyPr>
          <a:lstStyle/>
          <a:p>
            <a:r>
              <a:rPr lang="en-US" altLang="zh-CN" dirty="0"/>
              <a:t>Mover Logic: A Concurrent Program Logic for</a:t>
            </a:r>
            <a:br>
              <a:rPr lang="en-US" altLang="zh-CN" dirty="0"/>
            </a:br>
            <a:r>
              <a:rPr lang="en-US" altLang="zh-CN" dirty="0"/>
              <a:t>Reduction and Rely-Guarantee Reasoning</a:t>
            </a:r>
            <a:endParaRPr lang="zh-CN" altLang="en-US" dirty="0"/>
          </a:p>
        </p:txBody>
      </p:sp>
      <p:sp>
        <p:nvSpPr>
          <p:cNvPr id="3" name="内容占位符 2">
            <a:extLst>
              <a:ext uri="{FF2B5EF4-FFF2-40B4-BE49-F238E27FC236}">
                <a16:creationId xmlns:a16="http://schemas.microsoft.com/office/drawing/2014/main" id="{3F45E26B-85CD-8809-A48F-ACD0626F5FAD}"/>
              </a:ext>
            </a:extLst>
          </p:cNvPr>
          <p:cNvSpPr>
            <a:spLocks noGrp="1"/>
          </p:cNvSpPr>
          <p:nvPr>
            <p:ph idx="1"/>
          </p:nvPr>
        </p:nvSpPr>
        <p:spPr/>
        <p:txBody>
          <a:bodyPr/>
          <a:lstStyle/>
          <a:p>
            <a:r>
              <a:rPr lang="zh-CN" altLang="en-US" dirty="0"/>
              <a:t>之前的例子</a:t>
            </a:r>
          </a:p>
        </p:txBody>
      </p:sp>
      <p:pic>
        <p:nvPicPr>
          <p:cNvPr id="4" name="图片 3">
            <a:extLst>
              <a:ext uri="{FF2B5EF4-FFF2-40B4-BE49-F238E27FC236}">
                <a16:creationId xmlns:a16="http://schemas.microsoft.com/office/drawing/2014/main" id="{50496761-3678-A9BE-2C3A-B33F2DD1B7E7}"/>
              </a:ext>
            </a:extLst>
          </p:cNvPr>
          <p:cNvPicPr>
            <a:picLocks noChangeAspect="1"/>
          </p:cNvPicPr>
          <p:nvPr/>
        </p:nvPicPr>
        <p:blipFill>
          <a:blip r:embed="rId2"/>
          <a:stretch>
            <a:fillRect/>
          </a:stretch>
        </p:blipFill>
        <p:spPr>
          <a:xfrm>
            <a:off x="2988873" y="2385281"/>
            <a:ext cx="6214254" cy="4351338"/>
          </a:xfrm>
          <a:prstGeom prst="rect">
            <a:avLst/>
          </a:prstGeom>
        </p:spPr>
      </p:pic>
    </p:spTree>
    <p:extLst>
      <p:ext uri="{BB962C8B-B14F-4D97-AF65-F5344CB8AC3E}">
        <p14:creationId xmlns:p14="http://schemas.microsoft.com/office/powerpoint/2010/main" val="36636809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7ECF2A-20B0-F6D1-467C-8769558E0895}"/>
              </a:ext>
            </a:extLst>
          </p:cNvPr>
          <p:cNvSpPr>
            <a:spLocks noGrp="1"/>
          </p:cNvSpPr>
          <p:nvPr>
            <p:ph type="title"/>
          </p:nvPr>
        </p:nvSpPr>
        <p:spPr/>
        <p:txBody>
          <a:bodyPr>
            <a:normAutofit fontScale="90000"/>
          </a:bodyPr>
          <a:lstStyle/>
          <a:p>
            <a:r>
              <a:rPr lang="en-US" altLang="zh-CN" dirty="0"/>
              <a:t>Mover Logic: A Concurrent Program Logic for</a:t>
            </a:r>
            <a:br>
              <a:rPr lang="en-US" altLang="zh-CN" dirty="0"/>
            </a:br>
            <a:r>
              <a:rPr lang="en-US" altLang="zh-CN" dirty="0"/>
              <a:t>Reduction and Rely-Guarantee Reasoning</a:t>
            </a:r>
            <a:endParaRPr lang="zh-CN" altLang="en-US" dirty="0"/>
          </a:p>
        </p:txBody>
      </p:sp>
      <p:sp>
        <p:nvSpPr>
          <p:cNvPr id="3" name="内容占位符 2">
            <a:extLst>
              <a:ext uri="{FF2B5EF4-FFF2-40B4-BE49-F238E27FC236}">
                <a16:creationId xmlns:a16="http://schemas.microsoft.com/office/drawing/2014/main" id="{0B160ABB-E61F-9371-04F3-291561400B32}"/>
              </a:ext>
            </a:extLst>
          </p:cNvPr>
          <p:cNvSpPr>
            <a:spLocks noGrp="1"/>
          </p:cNvSpPr>
          <p:nvPr>
            <p:ph idx="1"/>
          </p:nvPr>
        </p:nvSpPr>
        <p:spPr/>
        <p:txBody>
          <a:bodyPr/>
          <a:lstStyle/>
          <a:p>
            <a:r>
              <a:rPr lang="zh-CN" altLang="en-US" dirty="0"/>
              <a:t>推断规则</a:t>
            </a:r>
            <a:endParaRPr lang="en-US" altLang="zh-CN" dirty="0"/>
          </a:p>
          <a:p>
            <a:pPr lvl="1"/>
            <a:r>
              <a:rPr lang="zh-CN" altLang="en-US" dirty="0"/>
              <a:t>主要论断：</a:t>
            </a:r>
            <a:endParaRPr lang="en-US" altLang="zh-CN" dirty="0"/>
          </a:p>
          <a:p>
            <a:pPr lvl="2"/>
            <a:r>
              <a:rPr lang="zh-CN" altLang="en-US" dirty="0"/>
              <a:t>从满足前提条件</a:t>
            </a:r>
            <a:r>
              <a:rPr lang="en-US" altLang="zh-CN" dirty="0"/>
              <a:t>P</a:t>
            </a:r>
            <a:r>
              <a:rPr lang="zh-CN" altLang="en-US" dirty="0"/>
              <a:t>的存储开始，语句</a:t>
            </a:r>
            <a:r>
              <a:rPr lang="en-US" altLang="zh-CN" dirty="0"/>
              <a:t>s</a:t>
            </a:r>
            <a:r>
              <a:rPr lang="zh-CN" altLang="en-US" dirty="0"/>
              <a:t>仅在满足后置条件</a:t>
            </a:r>
            <a:r>
              <a:rPr lang="en-US" altLang="zh-CN" dirty="0"/>
              <a:t>Q</a:t>
            </a:r>
            <a:r>
              <a:rPr lang="zh-CN" altLang="en-US" dirty="0"/>
              <a:t>的存储中终止（部分正确性）。</a:t>
            </a:r>
            <a:endParaRPr lang="en-US" altLang="zh-CN" dirty="0"/>
          </a:p>
          <a:p>
            <a:pPr lvl="2"/>
            <a:endParaRPr lang="en-US" altLang="zh-CN" dirty="0"/>
          </a:p>
          <a:p>
            <a:pPr lvl="2"/>
            <a:r>
              <a:rPr lang="en-US" altLang="zh-CN" dirty="0"/>
              <a:t>P ⊆ </a:t>
            </a:r>
            <a:r>
              <a:rPr lang="en-US" altLang="zh-CN" dirty="0" err="1"/>
              <a:t>Tid</a:t>
            </a:r>
            <a:r>
              <a:rPr lang="en-US" altLang="zh-CN" dirty="0"/>
              <a:t> × Store × Store</a:t>
            </a:r>
            <a:r>
              <a:rPr lang="zh-CN" altLang="en-US" dirty="0"/>
              <a:t>（</a:t>
            </a:r>
            <a:r>
              <a:rPr lang="en-US" altLang="zh-CN" dirty="0"/>
              <a:t> </a:t>
            </a:r>
            <a:r>
              <a:rPr lang="zh-CN" altLang="en-US" dirty="0"/>
              <a:t>关联初始存储 </a:t>
            </a:r>
            <a:r>
              <a:rPr lang="el-GR" altLang="zh-CN" dirty="0"/>
              <a:t>σ0 </a:t>
            </a:r>
            <a:r>
              <a:rPr lang="zh-CN" altLang="en-US" dirty="0"/>
              <a:t>与执行 </a:t>
            </a:r>
            <a:r>
              <a:rPr lang="en-US" altLang="zh-CN" dirty="0"/>
              <a:t>s </a:t>
            </a:r>
            <a:r>
              <a:rPr lang="zh-CN" altLang="en-US" dirty="0"/>
              <a:t>的前存储 </a:t>
            </a:r>
            <a:r>
              <a:rPr lang="el-GR" altLang="zh-CN" dirty="0"/>
              <a:t>σ </a:t>
            </a:r>
            <a:r>
              <a:rPr lang="zh-CN" altLang="en-US" dirty="0"/>
              <a:t>）</a:t>
            </a:r>
            <a:endParaRPr lang="en-US" altLang="zh-CN" dirty="0"/>
          </a:p>
          <a:p>
            <a:pPr lvl="2"/>
            <a:r>
              <a:rPr lang="en-US" altLang="zh-CN" dirty="0"/>
              <a:t>Q ⊆ </a:t>
            </a:r>
            <a:r>
              <a:rPr lang="en-US" altLang="zh-CN" dirty="0" err="1"/>
              <a:t>Tid</a:t>
            </a:r>
            <a:r>
              <a:rPr lang="en-US" altLang="zh-CN" dirty="0"/>
              <a:t> × Store × Store</a:t>
            </a:r>
            <a:r>
              <a:rPr lang="zh-CN" altLang="en-US" dirty="0"/>
              <a:t>（</a:t>
            </a:r>
            <a:r>
              <a:rPr lang="en-US" altLang="zh-CN" dirty="0"/>
              <a:t> </a:t>
            </a:r>
            <a:r>
              <a:rPr lang="zh-CN" altLang="en-US" dirty="0"/>
              <a:t>关联初始存储 </a:t>
            </a:r>
            <a:r>
              <a:rPr lang="el-GR" altLang="zh-CN" dirty="0"/>
              <a:t>σ0 </a:t>
            </a:r>
            <a:r>
              <a:rPr lang="zh-CN" altLang="en-US" dirty="0"/>
              <a:t>与执行 </a:t>
            </a:r>
            <a:r>
              <a:rPr lang="en-US" altLang="zh-CN" dirty="0"/>
              <a:t>s </a:t>
            </a:r>
            <a:r>
              <a:rPr lang="zh-CN" altLang="en-US" dirty="0"/>
              <a:t>的后存储 </a:t>
            </a:r>
            <a:r>
              <a:rPr lang="el-GR" altLang="zh-CN" dirty="0"/>
              <a:t>σ</a:t>
            </a:r>
            <a:r>
              <a:rPr lang="en-US" altLang="zh-CN" dirty="0"/>
              <a:t>’</a:t>
            </a:r>
            <a:r>
              <a:rPr lang="el-GR" altLang="zh-CN" dirty="0"/>
              <a:t> </a:t>
            </a:r>
            <a:r>
              <a:rPr lang="zh-CN" altLang="en-US" dirty="0"/>
              <a:t>）</a:t>
            </a:r>
            <a:endParaRPr lang="en-US" altLang="zh-CN" dirty="0"/>
          </a:p>
          <a:p>
            <a:pPr lvl="2"/>
            <a:endParaRPr lang="en-US" altLang="zh-CN" dirty="0"/>
          </a:p>
          <a:p>
            <a:pPr lvl="2"/>
            <a:endParaRPr lang="en-US" altLang="zh-CN" dirty="0"/>
          </a:p>
          <a:p>
            <a:pPr lvl="2"/>
            <a:endParaRPr lang="en-US" altLang="zh-CN" dirty="0"/>
          </a:p>
          <a:p>
            <a:pPr lvl="2"/>
            <a:endParaRPr lang="zh-CN" altLang="en-US" dirty="0"/>
          </a:p>
        </p:txBody>
      </p:sp>
      <p:pic>
        <p:nvPicPr>
          <p:cNvPr id="9" name="图片 8">
            <a:extLst>
              <a:ext uri="{FF2B5EF4-FFF2-40B4-BE49-F238E27FC236}">
                <a16:creationId xmlns:a16="http://schemas.microsoft.com/office/drawing/2014/main" id="{9B198CC1-30A8-59BE-7CA2-F1620B4DDDD5}"/>
              </a:ext>
            </a:extLst>
          </p:cNvPr>
          <p:cNvPicPr>
            <a:picLocks noChangeAspect="1"/>
          </p:cNvPicPr>
          <p:nvPr/>
        </p:nvPicPr>
        <p:blipFill>
          <a:blip r:embed="rId3"/>
          <a:stretch>
            <a:fillRect/>
          </a:stretch>
        </p:blipFill>
        <p:spPr>
          <a:xfrm>
            <a:off x="4990364" y="3188644"/>
            <a:ext cx="2211271" cy="480711"/>
          </a:xfrm>
          <a:prstGeom prst="rect">
            <a:avLst/>
          </a:prstGeom>
        </p:spPr>
      </p:pic>
      <p:pic>
        <p:nvPicPr>
          <p:cNvPr id="11" name="图片 10">
            <a:extLst>
              <a:ext uri="{FF2B5EF4-FFF2-40B4-BE49-F238E27FC236}">
                <a16:creationId xmlns:a16="http://schemas.microsoft.com/office/drawing/2014/main" id="{DD3BA348-4E08-4D24-3053-0D9A11204C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12314" y="4535012"/>
            <a:ext cx="6367371" cy="1322324"/>
          </a:xfrm>
          <a:prstGeom prst="rect">
            <a:avLst/>
          </a:prstGeom>
        </p:spPr>
      </p:pic>
    </p:spTree>
    <p:extLst>
      <p:ext uri="{BB962C8B-B14F-4D97-AF65-F5344CB8AC3E}">
        <p14:creationId xmlns:p14="http://schemas.microsoft.com/office/powerpoint/2010/main" val="35075982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917BC5-928A-F1B8-CE28-2541C970F605}"/>
              </a:ext>
            </a:extLst>
          </p:cNvPr>
          <p:cNvSpPr>
            <a:spLocks noGrp="1"/>
          </p:cNvSpPr>
          <p:nvPr>
            <p:ph type="title"/>
          </p:nvPr>
        </p:nvSpPr>
        <p:spPr/>
        <p:txBody>
          <a:bodyPr>
            <a:normAutofit fontScale="90000"/>
          </a:bodyPr>
          <a:lstStyle/>
          <a:p>
            <a:r>
              <a:rPr lang="en-US" altLang="zh-CN" dirty="0"/>
              <a:t>Mover Logic: A Concurrent Program Logic for</a:t>
            </a:r>
            <a:br>
              <a:rPr lang="en-US" altLang="zh-CN" dirty="0"/>
            </a:br>
            <a:r>
              <a:rPr lang="en-US" altLang="zh-CN" dirty="0"/>
              <a:t>Reduction and Rely-Guarantee Reasoning</a:t>
            </a:r>
            <a:endParaRPr lang="zh-CN" altLang="en-US" dirty="0"/>
          </a:p>
        </p:txBody>
      </p:sp>
      <p:sp>
        <p:nvSpPr>
          <p:cNvPr id="3" name="内容占位符 2">
            <a:extLst>
              <a:ext uri="{FF2B5EF4-FFF2-40B4-BE49-F238E27FC236}">
                <a16:creationId xmlns:a16="http://schemas.microsoft.com/office/drawing/2014/main" id="{49DD6562-EAAB-9100-530C-74DBF2DE5A08}"/>
              </a:ext>
            </a:extLst>
          </p:cNvPr>
          <p:cNvSpPr>
            <a:spLocks noGrp="1"/>
          </p:cNvSpPr>
          <p:nvPr>
            <p:ph idx="1"/>
          </p:nvPr>
        </p:nvSpPr>
        <p:spPr/>
        <p:txBody>
          <a:bodyPr/>
          <a:lstStyle/>
          <a:p>
            <a:r>
              <a:rPr lang="zh-CN" altLang="en-US" dirty="0"/>
              <a:t>推断规则</a:t>
            </a:r>
          </a:p>
        </p:txBody>
      </p:sp>
      <p:pic>
        <p:nvPicPr>
          <p:cNvPr id="8" name="图片 7">
            <a:extLst>
              <a:ext uri="{FF2B5EF4-FFF2-40B4-BE49-F238E27FC236}">
                <a16:creationId xmlns:a16="http://schemas.microsoft.com/office/drawing/2014/main" id="{BC24EEF8-5B0E-6871-21FA-71D25C9620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7712" y="2015474"/>
            <a:ext cx="5565520" cy="4704352"/>
          </a:xfrm>
          <a:prstGeom prst="rect">
            <a:avLst/>
          </a:prstGeom>
        </p:spPr>
      </p:pic>
      <p:pic>
        <p:nvPicPr>
          <p:cNvPr id="4" name="图片 3">
            <a:extLst>
              <a:ext uri="{FF2B5EF4-FFF2-40B4-BE49-F238E27FC236}">
                <a16:creationId xmlns:a16="http://schemas.microsoft.com/office/drawing/2014/main" id="{15ABD4DB-0CFA-3508-3F85-F0B9DE139F00}"/>
              </a:ext>
            </a:extLst>
          </p:cNvPr>
          <p:cNvPicPr>
            <a:picLocks noChangeAspect="1"/>
          </p:cNvPicPr>
          <p:nvPr/>
        </p:nvPicPr>
        <p:blipFill>
          <a:blip r:embed="rId4"/>
          <a:stretch>
            <a:fillRect/>
          </a:stretch>
        </p:blipFill>
        <p:spPr>
          <a:xfrm>
            <a:off x="8749911" y="1971023"/>
            <a:ext cx="3286185" cy="905526"/>
          </a:xfrm>
          <a:prstGeom prst="rect">
            <a:avLst/>
          </a:prstGeom>
        </p:spPr>
      </p:pic>
      <p:cxnSp>
        <p:nvCxnSpPr>
          <p:cNvPr id="6" name="直接箭头连接符 5">
            <a:extLst>
              <a:ext uri="{FF2B5EF4-FFF2-40B4-BE49-F238E27FC236}">
                <a16:creationId xmlns:a16="http://schemas.microsoft.com/office/drawing/2014/main" id="{9428E86C-0F8D-8123-68A7-C954B80201EE}"/>
              </a:ext>
            </a:extLst>
          </p:cNvPr>
          <p:cNvCxnSpPr/>
          <p:nvPr/>
        </p:nvCxnSpPr>
        <p:spPr>
          <a:xfrm flipV="1">
            <a:off x="7803811" y="2512855"/>
            <a:ext cx="1354149" cy="614253"/>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7" name="矩形 6">
            <a:extLst>
              <a:ext uri="{FF2B5EF4-FFF2-40B4-BE49-F238E27FC236}">
                <a16:creationId xmlns:a16="http://schemas.microsoft.com/office/drawing/2014/main" id="{2D885555-FF9D-7363-28D9-911D4B709852}"/>
              </a:ext>
            </a:extLst>
          </p:cNvPr>
          <p:cNvSpPr/>
          <p:nvPr/>
        </p:nvSpPr>
        <p:spPr>
          <a:xfrm>
            <a:off x="5570162" y="2736220"/>
            <a:ext cx="2170827" cy="82365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a:extLst>
              <a:ext uri="{FF2B5EF4-FFF2-40B4-BE49-F238E27FC236}">
                <a16:creationId xmlns:a16="http://schemas.microsoft.com/office/drawing/2014/main" id="{BECE82D1-FDBC-9AFE-B5A6-284C4684761E}"/>
              </a:ext>
            </a:extLst>
          </p:cNvPr>
          <p:cNvCxnSpPr>
            <a:cxnSpLocks/>
          </p:cNvCxnSpPr>
          <p:nvPr/>
        </p:nvCxnSpPr>
        <p:spPr>
          <a:xfrm flipV="1">
            <a:off x="4325630" y="2240629"/>
            <a:ext cx="1007142" cy="743177"/>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pic>
        <p:nvPicPr>
          <p:cNvPr id="12" name="图片 11">
            <a:extLst>
              <a:ext uri="{FF2B5EF4-FFF2-40B4-BE49-F238E27FC236}">
                <a16:creationId xmlns:a16="http://schemas.microsoft.com/office/drawing/2014/main" id="{7BD9751C-2311-C253-7464-F63217F2622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73395" y="1928318"/>
            <a:ext cx="1804972" cy="383082"/>
          </a:xfrm>
          <a:prstGeom prst="rect">
            <a:avLst/>
          </a:prstGeom>
        </p:spPr>
      </p:pic>
      <p:sp>
        <p:nvSpPr>
          <p:cNvPr id="13" name="矩形 12">
            <a:extLst>
              <a:ext uri="{FF2B5EF4-FFF2-40B4-BE49-F238E27FC236}">
                <a16:creationId xmlns:a16="http://schemas.microsoft.com/office/drawing/2014/main" id="{8ACC4B5A-2A1E-BB92-5324-5A8A08B1466D}"/>
              </a:ext>
            </a:extLst>
          </p:cNvPr>
          <p:cNvSpPr/>
          <p:nvPr/>
        </p:nvSpPr>
        <p:spPr>
          <a:xfrm>
            <a:off x="5479356" y="5311140"/>
            <a:ext cx="2261633" cy="96851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309289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FAF920-9E9F-281E-2DFC-EEF31987FA27}"/>
              </a:ext>
            </a:extLst>
          </p:cNvPr>
          <p:cNvSpPr>
            <a:spLocks noGrp="1"/>
          </p:cNvSpPr>
          <p:nvPr>
            <p:ph type="title"/>
          </p:nvPr>
        </p:nvSpPr>
        <p:spPr/>
        <p:txBody>
          <a:bodyPr>
            <a:normAutofit fontScale="90000"/>
          </a:bodyPr>
          <a:lstStyle/>
          <a:p>
            <a:r>
              <a:rPr lang="en-US" altLang="zh-CN" dirty="0"/>
              <a:t>Mover Logic: A Concurrent Program Logic for</a:t>
            </a:r>
            <a:br>
              <a:rPr lang="en-US" altLang="zh-CN" dirty="0"/>
            </a:br>
            <a:r>
              <a:rPr lang="en-US" altLang="zh-CN" dirty="0"/>
              <a:t>Reduction and Rely-Guarantee Reasoning</a:t>
            </a:r>
            <a:endParaRPr lang="zh-CN" altLang="en-US" dirty="0"/>
          </a:p>
        </p:txBody>
      </p:sp>
      <p:sp>
        <p:nvSpPr>
          <p:cNvPr id="3" name="内容占位符 2">
            <a:extLst>
              <a:ext uri="{FF2B5EF4-FFF2-40B4-BE49-F238E27FC236}">
                <a16:creationId xmlns:a16="http://schemas.microsoft.com/office/drawing/2014/main" id="{34FF453A-D317-31FB-EB44-21F7C28130C7}"/>
              </a:ext>
            </a:extLst>
          </p:cNvPr>
          <p:cNvSpPr>
            <a:spLocks noGrp="1"/>
          </p:cNvSpPr>
          <p:nvPr>
            <p:ph idx="1"/>
          </p:nvPr>
        </p:nvSpPr>
        <p:spPr/>
        <p:txBody>
          <a:bodyPr/>
          <a:lstStyle/>
          <a:p>
            <a:r>
              <a:rPr lang="zh-CN" altLang="en-US" dirty="0"/>
              <a:t>原子函数和非原子函数及其调用</a:t>
            </a:r>
          </a:p>
        </p:txBody>
      </p:sp>
      <p:pic>
        <p:nvPicPr>
          <p:cNvPr id="5" name="图片 4">
            <a:extLst>
              <a:ext uri="{FF2B5EF4-FFF2-40B4-BE49-F238E27FC236}">
                <a16:creationId xmlns:a16="http://schemas.microsoft.com/office/drawing/2014/main" id="{FAC8AF43-5D34-5C42-379D-C22B299582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504465"/>
            <a:ext cx="6096000" cy="3744184"/>
          </a:xfrm>
          <a:prstGeom prst="rect">
            <a:avLst/>
          </a:prstGeom>
        </p:spPr>
      </p:pic>
      <p:pic>
        <p:nvPicPr>
          <p:cNvPr id="7" name="图片 6">
            <a:extLst>
              <a:ext uri="{FF2B5EF4-FFF2-40B4-BE49-F238E27FC236}">
                <a16:creationId xmlns:a16="http://schemas.microsoft.com/office/drawing/2014/main" id="{1E0A1ED7-1EDD-6C29-8F5F-2D2FE33F92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4001294"/>
            <a:ext cx="6074712" cy="2491581"/>
          </a:xfrm>
          <a:prstGeom prst="rect">
            <a:avLst/>
          </a:prstGeom>
        </p:spPr>
      </p:pic>
    </p:spTree>
    <p:extLst>
      <p:ext uri="{BB962C8B-B14F-4D97-AF65-F5344CB8AC3E}">
        <p14:creationId xmlns:p14="http://schemas.microsoft.com/office/powerpoint/2010/main" val="7847045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AB7263-3FE9-B89A-3267-00F2DE47F6A3}"/>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A8244820-B62F-C03A-52EA-E485DF494E5E}"/>
              </a:ext>
            </a:extLst>
          </p:cNvPr>
          <p:cNvSpPr>
            <a:spLocks noGrp="1"/>
          </p:cNvSpPr>
          <p:nvPr>
            <p:ph type="title"/>
          </p:nvPr>
        </p:nvSpPr>
        <p:spPr/>
        <p:txBody>
          <a:bodyPr>
            <a:normAutofit fontScale="90000"/>
          </a:bodyPr>
          <a:lstStyle/>
          <a:p>
            <a:r>
              <a:rPr lang="en-US" altLang="zh-CN" dirty="0"/>
              <a:t>Mover Logic: A Concurrent Program Logic for</a:t>
            </a:r>
            <a:br>
              <a:rPr lang="en-US" altLang="zh-CN" dirty="0"/>
            </a:br>
            <a:r>
              <a:rPr lang="en-US" altLang="zh-CN" dirty="0"/>
              <a:t>Reduction and Rely-Guarantee Reasoning</a:t>
            </a:r>
            <a:endParaRPr lang="zh-CN" altLang="en-US" dirty="0"/>
          </a:p>
        </p:txBody>
      </p:sp>
      <p:pic>
        <p:nvPicPr>
          <p:cNvPr id="4" name="内容占位符 3">
            <a:extLst>
              <a:ext uri="{FF2B5EF4-FFF2-40B4-BE49-F238E27FC236}">
                <a16:creationId xmlns:a16="http://schemas.microsoft.com/office/drawing/2014/main" id="{18BA3BAE-D63F-31AA-2E6E-4E9ECF981E4E}"/>
              </a:ext>
            </a:extLst>
          </p:cNvPr>
          <p:cNvPicPr>
            <a:picLocks noGrp="1" noChangeAspect="1"/>
          </p:cNvPicPr>
          <p:nvPr>
            <p:ph idx="1"/>
          </p:nvPr>
        </p:nvPicPr>
        <p:blipFill>
          <a:blip r:embed="rId3"/>
          <a:stretch>
            <a:fillRect/>
          </a:stretch>
        </p:blipFill>
        <p:spPr>
          <a:xfrm>
            <a:off x="1365630" y="2610625"/>
            <a:ext cx="9451936" cy="3566338"/>
          </a:xfrm>
          <a:prstGeom prst="rect">
            <a:avLst/>
          </a:prstGeom>
        </p:spPr>
      </p:pic>
      <p:sp>
        <p:nvSpPr>
          <p:cNvPr id="5" name="内容占位符 2">
            <a:extLst>
              <a:ext uri="{FF2B5EF4-FFF2-40B4-BE49-F238E27FC236}">
                <a16:creationId xmlns:a16="http://schemas.microsoft.com/office/drawing/2014/main" id="{90B1BD7C-4BCF-3BF2-B83D-1B31D7082E0E}"/>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状态验证</a:t>
            </a:r>
          </a:p>
        </p:txBody>
      </p:sp>
    </p:spTree>
    <p:extLst>
      <p:ext uri="{BB962C8B-B14F-4D97-AF65-F5344CB8AC3E}">
        <p14:creationId xmlns:p14="http://schemas.microsoft.com/office/powerpoint/2010/main" val="3691260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E209B1-BE2C-B971-5BBA-378F2C47DF9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D63E775F-A009-8981-1302-F1EBD93E61DF}"/>
              </a:ext>
            </a:extLst>
          </p:cNvPr>
          <p:cNvSpPr>
            <a:spLocks noGrp="1"/>
          </p:cNvSpPr>
          <p:nvPr>
            <p:ph idx="1"/>
          </p:nvPr>
        </p:nvSpPr>
        <p:spPr/>
        <p:txBody>
          <a:bodyPr/>
          <a:lstStyle/>
          <a:p>
            <a:r>
              <a:rPr lang="en-US" altLang="zh-CN" dirty="0"/>
              <a:t>Mover Logic: A Concurrent Program Logic for Reduction and Rely-Guarantee Reasoning.		ECOOP’24</a:t>
            </a:r>
          </a:p>
          <a:p>
            <a:r>
              <a:rPr lang="en-US" altLang="zh-CN" dirty="0"/>
              <a:t>A Comprehensive Specification and Verification of the L4 Microkernel API		TACAS’24</a:t>
            </a:r>
          </a:p>
          <a:p>
            <a:r>
              <a:rPr lang="en-US" altLang="zh-CN" dirty="0"/>
              <a:t>End-to-End Mechanized Proof of a JIT-Accelerated </a:t>
            </a:r>
            <a:r>
              <a:rPr lang="en-US" altLang="zh-CN" dirty="0" err="1"/>
              <a:t>eBPF</a:t>
            </a:r>
            <a:r>
              <a:rPr lang="en-US" altLang="zh-CN" dirty="0"/>
              <a:t> Virtual Machine for IoT		CAV’24</a:t>
            </a:r>
          </a:p>
          <a:p>
            <a:endParaRPr lang="zh-CN" altLang="en-US" dirty="0"/>
          </a:p>
        </p:txBody>
      </p:sp>
    </p:spTree>
    <p:extLst>
      <p:ext uri="{BB962C8B-B14F-4D97-AF65-F5344CB8AC3E}">
        <p14:creationId xmlns:p14="http://schemas.microsoft.com/office/powerpoint/2010/main" val="22087951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3FD010-A9AE-6036-35AA-E998C382E01B}"/>
              </a:ext>
            </a:extLst>
          </p:cNvPr>
          <p:cNvSpPr>
            <a:spLocks noGrp="1"/>
          </p:cNvSpPr>
          <p:nvPr>
            <p:ph type="title"/>
          </p:nvPr>
        </p:nvSpPr>
        <p:spPr/>
        <p:txBody>
          <a:bodyPr>
            <a:normAutofit fontScale="90000"/>
          </a:bodyPr>
          <a:lstStyle/>
          <a:p>
            <a:r>
              <a:rPr lang="en-US" altLang="zh-CN" dirty="0"/>
              <a:t>Mover Logic: A Concurrent Program Logic for</a:t>
            </a:r>
            <a:br>
              <a:rPr lang="en-US" altLang="zh-CN" dirty="0"/>
            </a:br>
            <a:r>
              <a:rPr lang="en-US" altLang="zh-CN" dirty="0"/>
              <a:t>Reduction and Rely-Guarantee Reasoning</a:t>
            </a:r>
            <a:endParaRPr lang="zh-CN" altLang="en-US" dirty="0"/>
          </a:p>
        </p:txBody>
      </p:sp>
      <p:sp>
        <p:nvSpPr>
          <p:cNvPr id="3" name="内容占位符 2">
            <a:extLst>
              <a:ext uri="{FF2B5EF4-FFF2-40B4-BE49-F238E27FC236}">
                <a16:creationId xmlns:a16="http://schemas.microsoft.com/office/drawing/2014/main" id="{F885F252-F7B0-3A61-12FB-BA072232A8BB}"/>
              </a:ext>
            </a:extLst>
          </p:cNvPr>
          <p:cNvSpPr>
            <a:spLocks noGrp="1"/>
          </p:cNvSpPr>
          <p:nvPr>
            <p:ph idx="1"/>
          </p:nvPr>
        </p:nvSpPr>
        <p:spPr/>
        <p:txBody>
          <a:bodyPr/>
          <a:lstStyle/>
          <a:p>
            <a:r>
              <a:rPr lang="zh-CN" altLang="en-US" dirty="0"/>
              <a:t>可靠性</a:t>
            </a:r>
            <a:endParaRPr lang="en-US" altLang="zh-CN" dirty="0"/>
          </a:p>
          <a:p>
            <a:pPr lvl="1"/>
            <a:r>
              <a:rPr lang="en-US" altLang="zh-CN" dirty="0"/>
              <a:t>Mover logic </a:t>
            </a:r>
            <a:r>
              <a:rPr lang="zh-CN" altLang="en-US" dirty="0"/>
              <a:t>的中心正确性定理是，经过验证的程序不会出错（如断言失败）。</a:t>
            </a:r>
          </a:p>
          <a:p>
            <a:pPr lvl="1"/>
            <a:endParaRPr lang="zh-CN" altLang="en-US" dirty="0"/>
          </a:p>
          <a:p>
            <a:pPr lvl="1"/>
            <a:endParaRPr lang="zh-CN" altLang="en-US" dirty="0"/>
          </a:p>
        </p:txBody>
      </p:sp>
      <p:pic>
        <p:nvPicPr>
          <p:cNvPr id="4" name="图片 3">
            <a:extLst>
              <a:ext uri="{FF2B5EF4-FFF2-40B4-BE49-F238E27FC236}">
                <a16:creationId xmlns:a16="http://schemas.microsoft.com/office/drawing/2014/main" id="{CE29997C-35BB-5D91-8B5A-59575A73352A}"/>
              </a:ext>
            </a:extLst>
          </p:cNvPr>
          <p:cNvPicPr>
            <a:picLocks noChangeAspect="1"/>
          </p:cNvPicPr>
          <p:nvPr/>
        </p:nvPicPr>
        <p:blipFill>
          <a:blip r:embed="rId2"/>
          <a:stretch>
            <a:fillRect/>
          </a:stretch>
        </p:blipFill>
        <p:spPr>
          <a:xfrm>
            <a:off x="2743200" y="3121700"/>
            <a:ext cx="7089838" cy="614599"/>
          </a:xfrm>
          <a:prstGeom prst="rect">
            <a:avLst/>
          </a:prstGeom>
        </p:spPr>
      </p:pic>
    </p:spTree>
    <p:extLst>
      <p:ext uri="{BB962C8B-B14F-4D97-AF65-F5344CB8AC3E}">
        <p14:creationId xmlns:p14="http://schemas.microsoft.com/office/powerpoint/2010/main" val="9348474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FEC783-8214-9D9F-5196-8F66E292B1CE}"/>
              </a:ext>
            </a:extLst>
          </p:cNvPr>
          <p:cNvSpPr>
            <a:spLocks noGrp="1"/>
          </p:cNvSpPr>
          <p:nvPr>
            <p:ph type="title"/>
          </p:nvPr>
        </p:nvSpPr>
        <p:spPr/>
        <p:txBody>
          <a:bodyPr/>
          <a:lstStyle/>
          <a:p>
            <a:endParaRPr lang="zh-CN" altLang="en-US"/>
          </a:p>
        </p:txBody>
      </p:sp>
      <p:pic>
        <p:nvPicPr>
          <p:cNvPr id="4" name="内容占位符 3">
            <a:extLst>
              <a:ext uri="{FF2B5EF4-FFF2-40B4-BE49-F238E27FC236}">
                <a16:creationId xmlns:a16="http://schemas.microsoft.com/office/drawing/2014/main" id="{8B8426B2-3C31-6EA6-F047-1336598D4B66}"/>
              </a:ext>
            </a:extLst>
          </p:cNvPr>
          <p:cNvPicPr>
            <a:picLocks noGrp="1" noChangeAspect="1"/>
          </p:cNvPicPr>
          <p:nvPr>
            <p:ph idx="1"/>
          </p:nvPr>
        </p:nvPicPr>
        <p:blipFill>
          <a:blip r:embed="rId2"/>
          <a:stretch>
            <a:fillRect/>
          </a:stretch>
        </p:blipFill>
        <p:spPr>
          <a:xfrm>
            <a:off x="2170472" y="2280628"/>
            <a:ext cx="7851055" cy="3665813"/>
          </a:xfrm>
          <a:prstGeom prst="rect">
            <a:avLst/>
          </a:prstGeom>
        </p:spPr>
      </p:pic>
    </p:spTree>
    <p:extLst>
      <p:ext uri="{BB962C8B-B14F-4D97-AF65-F5344CB8AC3E}">
        <p14:creationId xmlns:p14="http://schemas.microsoft.com/office/powerpoint/2010/main" val="31181036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442AFE-5D10-5214-7F20-672A6CE9C066}"/>
              </a:ext>
            </a:extLst>
          </p:cNvPr>
          <p:cNvSpPr>
            <a:spLocks noGrp="1"/>
          </p:cNvSpPr>
          <p:nvPr>
            <p:ph type="title"/>
          </p:nvPr>
        </p:nvSpPr>
        <p:spPr/>
        <p:txBody>
          <a:bodyPr>
            <a:normAutofit/>
          </a:bodyPr>
          <a:lstStyle/>
          <a:p>
            <a:r>
              <a:rPr lang="en-US" altLang="zh-CN" dirty="0"/>
              <a:t>End-to-End Mechanized Proof of a JIT-Accelerated </a:t>
            </a:r>
            <a:r>
              <a:rPr lang="en-US" altLang="zh-CN" dirty="0" err="1"/>
              <a:t>eBPF</a:t>
            </a:r>
            <a:r>
              <a:rPr lang="en-US" altLang="zh-CN" dirty="0"/>
              <a:t> Virtual Machine for IoT</a:t>
            </a:r>
            <a:endParaRPr lang="zh-CN" altLang="en-US" dirty="0"/>
          </a:p>
        </p:txBody>
      </p:sp>
      <p:sp>
        <p:nvSpPr>
          <p:cNvPr id="3" name="内容占位符 2">
            <a:extLst>
              <a:ext uri="{FF2B5EF4-FFF2-40B4-BE49-F238E27FC236}">
                <a16:creationId xmlns:a16="http://schemas.microsoft.com/office/drawing/2014/main" id="{D21A9BCD-23FF-9FBD-102E-95DD44232983}"/>
              </a:ext>
            </a:extLst>
          </p:cNvPr>
          <p:cNvSpPr>
            <a:spLocks noGrp="1"/>
          </p:cNvSpPr>
          <p:nvPr>
            <p:ph idx="1"/>
          </p:nvPr>
        </p:nvSpPr>
        <p:spPr/>
        <p:txBody>
          <a:bodyPr>
            <a:normAutofit fontScale="92500" lnSpcReduction="10000"/>
          </a:bodyPr>
          <a:lstStyle/>
          <a:p>
            <a:r>
              <a:rPr lang="zh-CN" altLang="en-US" dirty="0"/>
              <a:t>背景</a:t>
            </a:r>
            <a:endParaRPr lang="en-US" altLang="zh-CN" dirty="0"/>
          </a:p>
          <a:p>
            <a:pPr lvl="1"/>
            <a:r>
              <a:rPr lang="zh-CN" altLang="en-US" dirty="0"/>
              <a:t>现代操作系统已经采用伯克利包过滤器（</a:t>
            </a:r>
            <a:r>
              <a:rPr lang="en-US" altLang="zh-CN" dirty="0"/>
              <a:t>BPF</a:t>
            </a:r>
            <a:r>
              <a:rPr lang="zh-CN" altLang="en-US" dirty="0"/>
              <a:t>）作为动态扩展内核功能的机制，例如</a:t>
            </a:r>
            <a:r>
              <a:rPr lang="en-US" altLang="zh-CN" dirty="0"/>
              <a:t>Linux</a:t>
            </a:r>
            <a:r>
              <a:rPr lang="zh-CN" altLang="en-US" dirty="0"/>
              <a:t>的</a:t>
            </a:r>
            <a:r>
              <a:rPr lang="en-US" altLang="zh-CN" dirty="0" err="1"/>
              <a:t>eBPF</a:t>
            </a:r>
            <a:r>
              <a:rPr lang="zh-CN" altLang="en-US" dirty="0"/>
              <a:t>或</a:t>
            </a:r>
            <a:r>
              <a:rPr lang="en-US" altLang="zh-CN" dirty="0"/>
              <a:t>RIOT</a:t>
            </a:r>
            <a:r>
              <a:rPr lang="zh-CN" altLang="en-US" dirty="0"/>
              <a:t>的</a:t>
            </a:r>
            <a:r>
              <a:rPr lang="en-US" altLang="zh-CN" dirty="0" err="1"/>
              <a:t>rBPF</a:t>
            </a:r>
            <a:r>
              <a:rPr lang="zh-CN" altLang="en-US" dirty="0"/>
              <a:t>。</a:t>
            </a:r>
            <a:endParaRPr lang="en-US" altLang="zh-CN" dirty="0"/>
          </a:p>
          <a:p>
            <a:pPr lvl="1"/>
            <a:r>
              <a:rPr lang="zh-CN" altLang="en-US" dirty="0"/>
              <a:t>然而，</a:t>
            </a:r>
            <a:r>
              <a:rPr lang="en-US" altLang="zh-CN" dirty="0"/>
              <a:t>Linux </a:t>
            </a:r>
            <a:r>
              <a:rPr lang="en-US" altLang="zh-CN" dirty="0" err="1"/>
              <a:t>eBPF</a:t>
            </a:r>
            <a:r>
              <a:rPr lang="zh-CN" altLang="en-US" dirty="0"/>
              <a:t>中为提高性能而引入的即时（</a:t>
            </a:r>
            <a:r>
              <a:rPr lang="en-US" altLang="zh-CN" dirty="0"/>
              <a:t>JIT</a:t>
            </a:r>
            <a:r>
              <a:rPr lang="zh-CN" altLang="en-US" dirty="0"/>
              <a:t>）编译导致了许多关键问题。相反，</a:t>
            </a:r>
            <a:r>
              <a:rPr lang="en-US" altLang="zh-CN" dirty="0"/>
              <a:t>RIOT</a:t>
            </a:r>
            <a:r>
              <a:rPr lang="zh-CN" altLang="en-US" dirty="0"/>
              <a:t>的</a:t>
            </a:r>
            <a:r>
              <a:rPr lang="en-US" altLang="zh-CN" dirty="0" err="1"/>
              <a:t>rBPF</a:t>
            </a:r>
            <a:r>
              <a:rPr lang="zh-CN" altLang="en-US" dirty="0"/>
              <a:t>使用了一个较慢但内存隔离的解释器（虚拟机），它实现了</a:t>
            </a:r>
            <a:r>
              <a:rPr lang="en-US" altLang="zh-CN" dirty="0"/>
              <a:t>BPF</a:t>
            </a:r>
            <a:r>
              <a:rPr lang="zh-CN" altLang="en-US" dirty="0"/>
              <a:t>的防御语义，以性能换取安全。</a:t>
            </a:r>
            <a:endParaRPr lang="en-US" altLang="zh-CN" dirty="0"/>
          </a:p>
          <a:p>
            <a:r>
              <a:rPr lang="zh-CN" altLang="en-US" dirty="0"/>
              <a:t>主要工作</a:t>
            </a:r>
            <a:endParaRPr lang="en-US" altLang="zh-CN" dirty="0"/>
          </a:p>
          <a:p>
            <a:pPr lvl="1"/>
            <a:r>
              <a:rPr lang="zh-CN" altLang="en-US" dirty="0"/>
              <a:t>为了在不牺牲安全性的情况下提高性能，文章为</a:t>
            </a:r>
            <a:r>
              <a:rPr lang="en-US" altLang="zh-CN" dirty="0"/>
              <a:t>RIOT</a:t>
            </a:r>
            <a:r>
              <a:rPr lang="zh-CN" altLang="en-US" dirty="0"/>
              <a:t>的</a:t>
            </a:r>
            <a:r>
              <a:rPr lang="en-US" altLang="zh-CN" dirty="0" err="1"/>
              <a:t>rBPF</a:t>
            </a:r>
            <a:r>
              <a:rPr lang="zh-CN" altLang="en-US" dirty="0"/>
              <a:t>提供了一个经过充分验证的</a:t>
            </a:r>
            <a:r>
              <a:rPr lang="en-US" altLang="zh-CN" dirty="0"/>
              <a:t>JIT</a:t>
            </a:r>
            <a:r>
              <a:rPr lang="zh-CN" altLang="en-US" dirty="0"/>
              <a:t>实现，主要包括：</a:t>
            </a:r>
            <a:endParaRPr lang="en-US" altLang="zh-CN" dirty="0"/>
          </a:p>
          <a:p>
            <a:pPr lvl="2"/>
            <a:r>
              <a:rPr lang="zh-CN" altLang="en-US" dirty="0"/>
              <a:t>一个端到端的精化工作流程，既从抽象规范中证明</a:t>
            </a:r>
            <a:r>
              <a:rPr lang="en-US" altLang="zh-CN" dirty="0"/>
              <a:t>JIT</a:t>
            </a:r>
            <a:r>
              <a:rPr lang="zh-CN" altLang="en-US" dirty="0"/>
              <a:t>的正确性，并且导出经过验证的</a:t>
            </a:r>
            <a:r>
              <a:rPr lang="en-US" altLang="zh-CN" dirty="0"/>
              <a:t>C</a:t>
            </a:r>
            <a:r>
              <a:rPr lang="zh-CN" altLang="en-US" dirty="0"/>
              <a:t>的实现</a:t>
            </a:r>
            <a:endParaRPr lang="en-US" altLang="zh-CN" dirty="0"/>
          </a:p>
          <a:p>
            <a:pPr lvl="2"/>
            <a:r>
              <a:rPr lang="zh-CN" altLang="en-US" dirty="0"/>
              <a:t>用于执行即时编译后的二进制代码的符号</a:t>
            </a:r>
            <a:r>
              <a:rPr lang="en-US" altLang="zh-CN" dirty="0" err="1"/>
              <a:t>CompCert</a:t>
            </a:r>
            <a:r>
              <a:rPr lang="zh-CN" altLang="en-US" dirty="0"/>
              <a:t>解释器</a:t>
            </a:r>
            <a:endParaRPr lang="en-US" altLang="zh-CN" dirty="0"/>
          </a:p>
          <a:p>
            <a:pPr lvl="2"/>
            <a:r>
              <a:rPr lang="zh-CN" altLang="en-US" b="1" dirty="0"/>
              <a:t>第一个</a:t>
            </a:r>
            <a:r>
              <a:rPr lang="zh-CN" altLang="en-US" dirty="0"/>
              <a:t>经过充分验证的用于</a:t>
            </a:r>
            <a:r>
              <a:rPr lang="en-US" altLang="zh-CN" dirty="0" err="1"/>
              <a:t>rBPF</a:t>
            </a:r>
            <a:r>
              <a:rPr lang="zh-CN" altLang="en-US" dirty="0"/>
              <a:t>的</a:t>
            </a:r>
            <a:r>
              <a:rPr lang="en-US" altLang="zh-CN" dirty="0"/>
              <a:t>JIT</a:t>
            </a:r>
            <a:r>
              <a:rPr lang="zh-CN" altLang="en-US" dirty="0"/>
              <a:t>编译器</a:t>
            </a:r>
            <a:endParaRPr lang="en-US" altLang="zh-CN" dirty="0"/>
          </a:p>
          <a:p>
            <a:pPr lvl="2" algn="just"/>
            <a:r>
              <a:rPr lang="zh-CN" altLang="en-US" dirty="0"/>
              <a:t>经过验证的混合</a:t>
            </a:r>
            <a:r>
              <a:rPr lang="en-US" altLang="zh-CN" dirty="0" err="1"/>
              <a:t>rBPF</a:t>
            </a:r>
            <a:r>
              <a:rPr lang="zh-CN" altLang="en-US" dirty="0"/>
              <a:t>虚拟机</a:t>
            </a:r>
          </a:p>
        </p:txBody>
      </p:sp>
    </p:spTree>
    <p:extLst>
      <p:ext uri="{BB962C8B-B14F-4D97-AF65-F5344CB8AC3E}">
        <p14:creationId xmlns:p14="http://schemas.microsoft.com/office/powerpoint/2010/main" val="36918878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71FF9F-4B39-A437-63BE-5E81DE6BBD06}"/>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9F91FDA6-537C-8513-4AD2-D77DB0B03A49}"/>
              </a:ext>
            </a:extLst>
          </p:cNvPr>
          <p:cNvSpPr>
            <a:spLocks noGrp="1"/>
          </p:cNvSpPr>
          <p:nvPr>
            <p:ph type="title"/>
          </p:nvPr>
        </p:nvSpPr>
        <p:spPr/>
        <p:txBody>
          <a:bodyPr>
            <a:normAutofit/>
          </a:bodyPr>
          <a:lstStyle/>
          <a:p>
            <a:r>
              <a:rPr lang="en-US" altLang="zh-CN" dirty="0"/>
              <a:t>End-to-End Mechanized Proof of a JIT-Accelerated </a:t>
            </a:r>
            <a:r>
              <a:rPr lang="en-US" altLang="zh-CN" dirty="0" err="1"/>
              <a:t>eBPF</a:t>
            </a:r>
            <a:r>
              <a:rPr lang="en-US" altLang="zh-CN" dirty="0"/>
              <a:t> Virtual Machine for IoT</a:t>
            </a:r>
            <a:endParaRPr lang="zh-CN" altLang="en-US" dirty="0"/>
          </a:p>
        </p:txBody>
      </p:sp>
      <p:sp>
        <p:nvSpPr>
          <p:cNvPr id="3" name="内容占位符 2">
            <a:extLst>
              <a:ext uri="{FF2B5EF4-FFF2-40B4-BE49-F238E27FC236}">
                <a16:creationId xmlns:a16="http://schemas.microsoft.com/office/drawing/2014/main" id="{C04D0BCB-9973-E995-2133-2F80FBA68222}"/>
              </a:ext>
            </a:extLst>
          </p:cNvPr>
          <p:cNvSpPr>
            <a:spLocks noGrp="1"/>
          </p:cNvSpPr>
          <p:nvPr>
            <p:ph idx="1"/>
          </p:nvPr>
        </p:nvSpPr>
        <p:spPr/>
        <p:txBody>
          <a:bodyPr>
            <a:normAutofit/>
          </a:bodyPr>
          <a:lstStyle/>
          <a:p>
            <a:pPr algn="just"/>
            <a:r>
              <a:rPr lang="zh-CN" altLang="en-US" dirty="0"/>
              <a:t>端到端精化的工作流</a:t>
            </a:r>
            <a:endParaRPr lang="en-US" altLang="zh-CN" dirty="0"/>
          </a:p>
          <a:p>
            <a:pPr lvl="1" algn="just"/>
            <a:r>
              <a:rPr lang="zh-CN" altLang="en-US" dirty="0"/>
              <a:t>虚拟机的端到端正确性保证描述：假设源代码</a:t>
            </a:r>
            <a:r>
              <a:rPr lang="en-US" altLang="zh-CN" dirty="0"/>
              <a:t>s</a:t>
            </a:r>
            <a:r>
              <a:rPr lang="zh-CN" altLang="en-US" dirty="0"/>
              <a:t>根据小步操作语义执行并返回值</a:t>
            </a:r>
            <a:r>
              <a:rPr lang="en-US" altLang="zh-CN" dirty="0"/>
              <a:t>v</a:t>
            </a:r>
            <a:r>
              <a:rPr lang="zh-CN" altLang="en-US" dirty="0"/>
              <a:t>。虚拟机即时将</a:t>
            </a:r>
            <a:r>
              <a:rPr lang="en-US" altLang="zh-CN" dirty="0"/>
              <a:t>s</a:t>
            </a:r>
            <a:r>
              <a:rPr lang="zh-CN" altLang="en-US" dirty="0"/>
              <a:t>的源指令的一个子集编译为二进制代码，生成一个由原始指令和对二进制代码的调用组成的复合程序</a:t>
            </a:r>
            <a:r>
              <a:rPr lang="en-US" altLang="zh-CN" dirty="0"/>
              <a:t>t</a:t>
            </a:r>
            <a:r>
              <a:rPr lang="zh-CN" altLang="en-US" dirty="0"/>
              <a:t>。然后，虚拟机执行程序</a:t>
            </a:r>
            <a:r>
              <a:rPr lang="en-US" altLang="zh-CN" dirty="0"/>
              <a:t>t</a:t>
            </a:r>
            <a:r>
              <a:rPr lang="zh-CN" altLang="en-US" dirty="0"/>
              <a:t>并返回完全相同的值</a:t>
            </a:r>
            <a:r>
              <a:rPr lang="en-US" altLang="zh-CN" dirty="0"/>
              <a:t>v</a:t>
            </a:r>
            <a:r>
              <a:rPr lang="zh-CN" altLang="en-US" dirty="0"/>
              <a:t>。</a:t>
            </a:r>
            <a:endParaRPr lang="en-US" altLang="zh-CN" dirty="0"/>
          </a:p>
          <a:p>
            <a:pPr lvl="1" algn="just"/>
            <a:r>
              <a:rPr lang="zh-CN" altLang="en-US" dirty="0"/>
              <a:t>语义保留：源程序的可见行为是目标程序可见行为的子集（不能破坏正确行为）</a:t>
            </a:r>
          </a:p>
        </p:txBody>
      </p:sp>
      <p:pic>
        <p:nvPicPr>
          <p:cNvPr id="5" name="图片 4">
            <a:extLst>
              <a:ext uri="{FF2B5EF4-FFF2-40B4-BE49-F238E27FC236}">
                <a16:creationId xmlns:a16="http://schemas.microsoft.com/office/drawing/2014/main" id="{3BFE4AB1-2859-9E04-2D7C-CC85132F9A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4978" y="4499781"/>
            <a:ext cx="6299462" cy="2169960"/>
          </a:xfrm>
          <a:prstGeom prst="rect">
            <a:avLst/>
          </a:prstGeom>
        </p:spPr>
      </p:pic>
    </p:spTree>
    <p:extLst>
      <p:ext uri="{BB962C8B-B14F-4D97-AF65-F5344CB8AC3E}">
        <p14:creationId xmlns:p14="http://schemas.microsoft.com/office/powerpoint/2010/main" val="33287652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618C28-824B-63F6-5C33-D7C03B037ADC}"/>
              </a:ext>
            </a:extLst>
          </p:cNvPr>
          <p:cNvSpPr>
            <a:spLocks noGrp="1"/>
          </p:cNvSpPr>
          <p:nvPr>
            <p:ph type="title"/>
          </p:nvPr>
        </p:nvSpPr>
        <p:spPr/>
        <p:txBody>
          <a:bodyPr/>
          <a:lstStyle/>
          <a:p>
            <a:r>
              <a:rPr lang="en-US" altLang="zh-CN" dirty="0"/>
              <a:t>End-to-End Mechanized Proof of a JIT-Accelerated </a:t>
            </a:r>
            <a:r>
              <a:rPr lang="en-US" altLang="zh-CN" dirty="0" err="1"/>
              <a:t>eBPF</a:t>
            </a:r>
            <a:r>
              <a:rPr lang="en-US" altLang="zh-CN" dirty="0"/>
              <a:t> Virtual Machine for IoT</a:t>
            </a:r>
            <a:endParaRPr lang="zh-CN" altLang="en-US" dirty="0"/>
          </a:p>
        </p:txBody>
      </p:sp>
      <p:sp>
        <p:nvSpPr>
          <p:cNvPr id="3" name="内容占位符 2">
            <a:extLst>
              <a:ext uri="{FF2B5EF4-FFF2-40B4-BE49-F238E27FC236}">
                <a16:creationId xmlns:a16="http://schemas.microsoft.com/office/drawing/2014/main" id="{455A9D86-CE5F-1C84-1370-CC1F7ED0EBCF}"/>
              </a:ext>
            </a:extLst>
          </p:cNvPr>
          <p:cNvSpPr>
            <a:spLocks noGrp="1"/>
          </p:cNvSpPr>
          <p:nvPr>
            <p:ph idx="1"/>
          </p:nvPr>
        </p:nvSpPr>
        <p:spPr/>
        <p:txBody>
          <a:bodyPr/>
          <a:lstStyle/>
          <a:p>
            <a:r>
              <a:rPr lang="en-US" altLang="zh-CN" dirty="0"/>
              <a:t>JIT</a:t>
            </a:r>
            <a:r>
              <a:rPr lang="zh-CN" altLang="en-US" dirty="0"/>
              <a:t>编译器结构</a:t>
            </a:r>
          </a:p>
        </p:txBody>
      </p:sp>
      <p:pic>
        <p:nvPicPr>
          <p:cNvPr id="7" name="图片 6">
            <a:extLst>
              <a:ext uri="{FF2B5EF4-FFF2-40B4-BE49-F238E27FC236}">
                <a16:creationId xmlns:a16="http://schemas.microsoft.com/office/drawing/2014/main" id="{7E4AFEC7-BEDB-366B-4568-6F0082B468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2131" y="2310996"/>
            <a:ext cx="7267830" cy="4413999"/>
          </a:xfrm>
          <a:prstGeom prst="rect">
            <a:avLst/>
          </a:prstGeom>
        </p:spPr>
      </p:pic>
    </p:spTree>
    <p:extLst>
      <p:ext uri="{BB962C8B-B14F-4D97-AF65-F5344CB8AC3E}">
        <p14:creationId xmlns:p14="http://schemas.microsoft.com/office/powerpoint/2010/main" val="16127427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37991D-21FD-4D57-6EA6-EE48FDD97B6B}"/>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6E4B2BB7-25D5-9A11-A9B8-52C17CBE26C8}"/>
              </a:ext>
            </a:extLst>
          </p:cNvPr>
          <p:cNvSpPr>
            <a:spLocks noGrp="1"/>
          </p:cNvSpPr>
          <p:nvPr>
            <p:ph type="title"/>
          </p:nvPr>
        </p:nvSpPr>
        <p:spPr/>
        <p:txBody>
          <a:bodyPr>
            <a:normAutofit/>
          </a:bodyPr>
          <a:lstStyle/>
          <a:p>
            <a:r>
              <a:rPr lang="en-US" altLang="zh-CN" dirty="0"/>
              <a:t>End-to-End Mechanized Proof of a JIT-Accelerated </a:t>
            </a:r>
            <a:r>
              <a:rPr lang="en-US" altLang="zh-CN" dirty="0" err="1"/>
              <a:t>eBPF</a:t>
            </a:r>
            <a:r>
              <a:rPr lang="en-US" altLang="zh-CN" dirty="0"/>
              <a:t> Virtual Machine for IoT</a:t>
            </a:r>
            <a:endParaRPr lang="zh-CN" altLang="en-US" dirty="0"/>
          </a:p>
        </p:txBody>
      </p:sp>
      <p:sp>
        <p:nvSpPr>
          <p:cNvPr id="3" name="内容占位符 2">
            <a:extLst>
              <a:ext uri="{FF2B5EF4-FFF2-40B4-BE49-F238E27FC236}">
                <a16:creationId xmlns:a16="http://schemas.microsoft.com/office/drawing/2014/main" id="{A160A085-E7BE-93F9-DD96-42FF588CB301}"/>
              </a:ext>
            </a:extLst>
          </p:cNvPr>
          <p:cNvSpPr>
            <a:spLocks noGrp="1"/>
          </p:cNvSpPr>
          <p:nvPr>
            <p:ph idx="1"/>
          </p:nvPr>
        </p:nvSpPr>
        <p:spPr/>
        <p:txBody>
          <a:bodyPr/>
          <a:lstStyle/>
          <a:p>
            <a:r>
              <a:rPr lang="zh-CN" altLang="en-US" dirty="0"/>
              <a:t>符号化的 </a:t>
            </a:r>
            <a:r>
              <a:rPr lang="en-US" altLang="zh-CN" dirty="0" err="1"/>
              <a:t>CompCert</a:t>
            </a:r>
            <a:r>
              <a:rPr lang="en-US" altLang="zh-CN" dirty="0"/>
              <a:t> ARM</a:t>
            </a:r>
            <a:r>
              <a:rPr lang="zh-CN" altLang="en-US" dirty="0"/>
              <a:t>解释器</a:t>
            </a:r>
            <a:endParaRPr lang="en-US" altLang="zh-CN" dirty="0"/>
          </a:p>
          <a:p>
            <a:pPr lvl="1"/>
            <a:r>
              <a:rPr lang="zh-CN" altLang="en-US" dirty="0"/>
              <a:t>当前的标准</a:t>
            </a:r>
            <a:r>
              <a:rPr lang="en-US" altLang="zh-CN" dirty="0" err="1"/>
              <a:t>CompCert</a:t>
            </a:r>
            <a:r>
              <a:rPr lang="zh-CN" altLang="en-US" dirty="0"/>
              <a:t>后端定义了各种汇编语言以及形式语义。但不能用于前述</a:t>
            </a:r>
            <a:r>
              <a:rPr lang="en-US" altLang="zh-CN" dirty="0"/>
              <a:t>JIT</a:t>
            </a:r>
            <a:r>
              <a:rPr lang="zh-CN" altLang="en-US" dirty="0"/>
              <a:t>编译器，因为</a:t>
            </a:r>
            <a:r>
              <a:rPr lang="en-US" altLang="zh-CN" dirty="0" err="1"/>
              <a:t>JITCompiler</a:t>
            </a:r>
            <a:r>
              <a:rPr lang="zh-CN" altLang="en-US" dirty="0"/>
              <a:t>需要</a:t>
            </a:r>
            <a:r>
              <a:rPr lang="en-US" altLang="zh-CN" dirty="0"/>
              <a:t>ARM</a:t>
            </a:r>
            <a:r>
              <a:rPr lang="zh-CN" altLang="en-US" dirty="0"/>
              <a:t>的二进制语义。且</a:t>
            </a:r>
            <a:r>
              <a:rPr lang="en-US" altLang="zh-CN" dirty="0" err="1"/>
              <a:t>jited</a:t>
            </a:r>
            <a:r>
              <a:rPr lang="zh-CN" altLang="en-US" dirty="0"/>
              <a:t>代码的调用约定超出了现有</a:t>
            </a:r>
            <a:r>
              <a:rPr lang="en-US" altLang="zh-CN" dirty="0" err="1"/>
              <a:t>CompCert</a:t>
            </a:r>
            <a:r>
              <a:rPr lang="en-US" altLang="zh-CN" dirty="0"/>
              <a:t> ARM</a:t>
            </a:r>
            <a:r>
              <a:rPr lang="zh-CN" altLang="en-US" dirty="0"/>
              <a:t>语义的能力。</a:t>
            </a:r>
          </a:p>
        </p:txBody>
      </p:sp>
    </p:spTree>
    <p:extLst>
      <p:ext uri="{BB962C8B-B14F-4D97-AF65-F5344CB8AC3E}">
        <p14:creationId xmlns:p14="http://schemas.microsoft.com/office/powerpoint/2010/main" val="38687412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C4FFCD-336C-A79E-7F98-C431CF423D7D}"/>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9536BC57-05C1-9912-C01B-3E4D5097C86C}"/>
              </a:ext>
            </a:extLst>
          </p:cNvPr>
          <p:cNvSpPr>
            <a:spLocks noGrp="1"/>
          </p:cNvSpPr>
          <p:nvPr>
            <p:ph type="title"/>
          </p:nvPr>
        </p:nvSpPr>
        <p:spPr/>
        <p:txBody>
          <a:bodyPr>
            <a:normAutofit/>
          </a:bodyPr>
          <a:lstStyle/>
          <a:p>
            <a:r>
              <a:rPr lang="en-US" altLang="zh-CN" dirty="0"/>
              <a:t>End-to-End Mechanized Proof of a JIT-Accelerated </a:t>
            </a:r>
            <a:r>
              <a:rPr lang="en-US" altLang="zh-CN" dirty="0" err="1"/>
              <a:t>eBPF</a:t>
            </a:r>
            <a:r>
              <a:rPr lang="en-US" altLang="zh-CN" dirty="0"/>
              <a:t> Virtual Machine for IoT</a:t>
            </a:r>
            <a:endParaRPr lang="zh-CN" altLang="en-US" dirty="0"/>
          </a:p>
        </p:txBody>
      </p:sp>
      <p:sp>
        <p:nvSpPr>
          <p:cNvPr id="3" name="内容占位符 2">
            <a:extLst>
              <a:ext uri="{FF2B5EF4-FFF2-40B4-BE49-F238E27FC236}">
                <a16:creationId xmlns:a16="http://schemas.microsoft.com/office/drawing/2014/main" id="{6977AF0B-3B44-85F8-AC16-28C8D829D711}"/>
              </a:ext>
            </a:extLst>
          </p:cNvPr>
          <p:cNvSpPr>
            <a:spLocks noGrp="1"/>
          </p:cNvSpPr>
          <p:nvPr>
            <p:ph idx="1"/>
          </p:nvPr>
        </p:nvSpPr>
        <p:spPr/>
        <p:txBody>
          <a:bodyPr>
            <a:normAutofit/>
          </a:bodyPr>
          <a:lstStyle/>
          <a:p>
            <a:r>
              <a:rPr lang="zh-CN" altLang="en-US" dirty="0"/>
              <a:t>符号化的 </a:t>
            </a:r>
            <a:r>
              <a:rPr lang="en-US" altLang="zh-CN" dirty="0" err="1"/>
              <a:t>CompCert</a:t>
            </a:r>
            <a:r>
              <a:rPr lang="en-US" altLang="zh-CN" dirty="0"/>
              <a:t> ARM</a:t>
            </a:r>
            <a:r>
              <a:rPr lang="zh-CN" altLang="en-US" dirty="0"/>
              <a:t>解释器</a:t>
            </a:r>
            <a:endParaRPr lang="en-US" altLang="zh-CN" dirty="0"/>
          </a:p>
          <a:p>
            <a:pPr lvl="1"/>
            <a:r>
              <a:rPr lang="zh-CN" altLang="en-US" dirty="0"/>
              <a:t>为了解决上述问题，定义了符号化的 </a:t>
            </a:r>
            <a:r>
              <a:rPr lang="en-US" altLang="zh-CN" dirty="0" err="1"/>
              <a:t>CompCert</a:t>
            </a:r>
            <a:r>
              <a:rPr lang="en-US" altLang="zh-CN" dirty="0"/>
              <a:t> ARM</a:t>
            </a:r>
            <a:r>
              <a:rPr lang="zh-CN" altLang="en-US" dirty="0"/>
              <a:t>解释器</a:t>
            </a:r>
            <a:r>
              <a:rPr lang="en-US" altLang="zh-CN" dirty="0"/>
              <a:t>bin exec</a:t>
            </a:r>
            <a:r>
              <a:rPr lang="zh-CN" altLang="en-US" dirty="0"/>
              <a:t>（）：</a:t>
            </a:r>
            <a:endParaRPr lang="en-US" altLang="zh-CN" dirty="0"/>
          </a:p>
          <a:p>
            <a:pPr lvl="2"/>
            <a:r>
              <a:rPr lang="en-US" altLang="zh-CN" dirty="0"/>
              <a:t>ARM </a:t>
            </a:r>
            <a:r>
              <a:rPr lang="zh-CN" altLang="en-US" dirty="0"/>
              <a:t>解码函数：从二进制指令解析到汇编语义。</a:t>
            </a:r>
            <a:endParaRPr lang="en-US" altLang="zh-CN" dirty="0"/>
          </a:p>
          <a:p>
            <a:pPr lvl="2"/>
            <a:r>
              <a:rPr lang="zh-CN" altLang="en-US" dirty="0"/>
              <a:t>符号化 </a:t>
            </a:r>
            <a:r>
              <a:rPr lang="en-US" altLang="zh-CN" dirty="0"/>
              <a:t>ARM </a:t>
            </a:r>
            <a:r>
              <a:rPr lang="zh-CN" altLang="en-US" dirty="0"/>
              <a:t>语义：提升指令语义和调用约定为符号化形式。</a:t>
            </a:r>
            <a:endParaRPr lang="en-US" altLang="zh-CN" dirty="0"/>
          </a:p>
          <a:p>
            <a:pPr lvl="2"/>
            <a:r>
              <a:rPr lang="zh-CN" altLang="en-US" dirty="0"/>
              <a:t>符号化执行：递归解释 </a:t>
            </a:r>
            <a:r>
              <a:rPr lang="en-US" altLang="zh-CN" dirty="0"/>
              <a:t>ARM </a:t>
            </a:r>
            <a:r>
              <a:rPr lang="zh-CN" altLang="en-US" dirty="0"/>
              <a:t>二进制代码。</a:t>
            </a:r>
            <a:endParaRPr lang="en-US" altLang="zh-CN" dirty="0"/>
          </a:p>
          <a:p>
            <a:pPr lvl="2"/>
            <a:r>
              <a:rPr lang="zh-CN" altLang="en-US" dirty="0"/>
              <a:t>初始化寄存器：用符号值初始化 </a:t>
            </a:r>
            <a:r>
              <a:rPr lang="en-US" altLang="zh-CN" dirty="0"/>
              <a:t>ARM </a:t>
            </a:r>
            <a:r>
              <a:rPr lang="zh-CN" altLang="en-US" dirty="0"/>
              <a:t>寄存器。</a:t>
            </a:r>
            <a:endParaRPr lang="en-US" altLang="zh-CN" dirty="0"/>
          </a:p>
          <a:p>
            <a:pPr lvl="2"/>
            <a:r>
              <a:rPr lang="zh-CN" altLang="en-US" dirty="0"/>
              <a:t>调用约定模拟和验证：检查参数传递、返回值和栈管理。</a:t>
            </a:r>
            <a:endParaRPr lang="en-US" altLang="zh-CN" dirty="0"/>
          </a:p>
          <a:p>
            <a:pPr lvl="2"/>
            <a:r>
              <a:rPr lang="zh-CN" altLang="en-US" dirty="0"/>
              <a:t>从符号化到具体语义的切换：符号化用于验证，具体语义用于代码生成。</a:t>
            </a:r>
            <a:endParaRPr lang="en-US" altLang="zh-CN" dirty="0"/>
          </a:p>
          <a:p>
            <a:pPr lvl="1"/>
            <a:r>
              <a:rPr lang="zh-CN" altLang="en-US" dirty="0"/>
              <a:t>通过以上步骤，实现了对 </a:t>
            </a:r>
            <a:r>
              <a:rPr lang="en-US" altLang="zh-CN" dirty="0"/>
              <a:t>ARM </a:t>
            </a:r>
            <a:r>
              <a:rPr lang="zh-CN" altLang="en-US" dirty="0"/>
              <a:t>二进制代码的动态解析、执行和验证，同时保证了形式化验证的完整性。</a:t>
            </a:r>
          </a:p>
        </p:txBody>
      </p:sp>
    </p:spTree>
    <p:extLst>
      <p:ext uri="{BB962C8B-B14F-4D97-AF65-F5344CB8AC3E}">
        <p14:creationId xmlns:p14="http://schemas.microsoft.com/office/powerpoint/2010/main" val="19828954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8B9D05-CECB-5B9F-E04A-82A7FE1F5F68}"/>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343F0599-4243-57BC-AE9C-173D6A2A3DF3}"/>
              </a:ext>
            </a:extLst>
          </p:cNvPr>
          <p:cNvSpPr>
            <a:spLocks noGrp="1"/>
          </p:cNvSpPr>
          <p:nvPr>
            <p:ph type="title"/>
          </p:nvPr>
        </p:nvSpPr>
        <p:spPr/>
        <p:txBody>
          <a:bodyPr>
            <a:normAutofit/>
          </a:bodyPr>
          <a:lstStyle/>
          <a:p>
            <a:r>
              <a:rPr lang="en-US" altLang="zh-CN" dirty="0"/>
              <a:t>End-to-End Mechanized Proof of a JIT-Accelerated </a:t>
            </a:r>
            <a:r>
              <a:rPr lang="en-US" altLang="zh-CN" dirty="0" err="1"/>
              <a:t>eBPF</a:t>
            </a:r>
            <a:r>
              <a:rPr lang="en-US" altLang="zh-CN" dirty="0"/>
              <a:t> Virtual Machine for IoT</a:t>
            </a:r>
            <a:endParaRPr lang="zh-CN" altLang="en-US" dirty="0"/>
          </a:p>
        </p:txBody>
      </p:sp>
      <p:sp>
        <p:nvSpPr>
          <p:cNvPr id="3" name="内容占位符 2">
            <a:extLst>
              <a:ext uri="{FF2B5EF4-FFF2-40B4-BE49-F238E27FC236}">
                <a16:creationId xmlns:a16="http://schemas.microsoft.com/office/drawing/2014/main" id="{A8F7B39C-9B08-8FC6-7985-E720D33F785E}"/>
              </a:ext>
            </a:extLst>
          </p:cNvPr>
          <p:cNvSpPr>
            <a:spLocks noGrp="1"/>
          </p:cNvSpPr>
          <p:nvPr>
            <p:ph idx="1"/>
          </p:nvPr>
        </p:nvSpPr>
        <p:spPr/>
        <p:txBody>
          <a:bodyPr/>
          <a:lstStyle/>
          <a:p>
            <a:r>
              <a:rPr lang="zh-CN" altLang="en-US" dirty="0"/>
              <a:t>经过验证的</a:t>
            </a:r>
            <a:r>
              <a:rPr lang="en-US" altLang="zh-CN" dirty="0" err="1"/>
              <a:t>rBPF</a:t>
            </a:r>
            <a:r>
              <a:rPr lang="en-US" altLang="zh-CN" dirty="0"/>
              <a:t> JIT</a:t>
            </a:r>
            <a:r>
              <a:rPr lang="zh-CN" altLang="en-US" dirty="0"/>
              <a:t>编译器</a:t>
            </a:r>
            <a:endParaRPr lang="en-US" altLang="zh-CN" dirty="0"/>
          </a:p>
          <a:p>
            <a:pPr lvl="1"/>
            <a:r>
              <a:rPr lang="en-US" altLang="zh-CN" dirty="0"/>
              <a:t>JIT</a:t>
            </a:r>
            <a:r>
              <a:rPr lang="zh-CN" altLang="en-US" dirty="0"/>
              <a:t>设计</a:t>
            </a:r>
            <a:endParaRPr lang="en-US" altLang="zh-CN" dirty="0"/>
          </a:p>
          <a:p>
            <a:pPr lvl="2"/>
            <a:r>
              <a:rPr lang="en-US" altLang="zh-CN" dirty="0"/>
              <a:t>JIT</a:t>
            </a:r>
            <a:r>
              <a:rPr lang="zh-CN" altLang="en-US" dirty="0"/>
              <a:t>编译器专门用于将</a:t>
            </a:r>
            <a:r>
              <a:rPr lang="en-US" altLang="zh-CN" dirty="0" err="1"/>
              <a:t>rBPF</a:t>
            </a:r>
            <a:r>
              <a:rPr lang="en-US" altLang="zh-CN" dirty="0"/>
              <a:t>-Alu</a:t>
            </a:r>
            <a:r>
              <a:rPr lang="zh-CN" altLang="en-US" dirty="0"/>
              <a:t>指令转换为目标二进制代码，目标</a:t>
            </a:r>
            <a:r>
              <a:rPr lang="en-US" altLang="zh-CN" dirty="0" err="1"/>
              <a:t>jited</a:t>
            </a:r>
            <a:r>
              <a:rPr lang="zh-CN" altLang="en-US" dirty="0"/>
              <a:t>二进制序列具有特定的线性结构</a:t>
            </a:r>
            <a:endParaRPr lang="en-US" altLang="zh-CN" dirty="0"/>
          </a:p>
          <a:p>
            <a:pPr lvl="2"/>
            <a:endParaRPr lang="zh-CN" altLang="en-US" dirty="0"/>
          </a:p>
          <a:p>
            <a:endParaRPr lang="zh-CN" altLang="en-US" dirty="0"/>
          </a:p>
        </p:txBody>
      </p:sp>
      <p:pic>
        <p:nvPicPr>
          <p:cNvPr id="5" name="图片 4">
            <a:extLst>
              <a:ext uri="{FF2B5EF4-FFF2-40B4-BE49-F238E27FC236}">
                <a16:creationId xmlns:a16="http://schemas.microsoft.com/office/drawing/2014/main" id="{2D57FCD8-6315-FB4B-85E2-AE00CC618D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8686" y="3429000"/>
            <a:ext cx="7334627" cy="1485976"/>
          </a:xfrm>
          <a:prstGeom prst="rect">
            <a:avLst/>
          </a:prstGeom>
        </p:spPr>
      </p:pic>
    </p:spTree>
    <p:extLst>
      <p:ext uri="{BB962C8B-B14F-4D97-AF65-F5344CB8AC3E}">
        <p14:creationId xmlns:p14="http://schemas.microsoft.com/office/powerpoint/2010/main" val="8875092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A5FE9F-A960-4416-4CA4-8B6FAA3F0ACC}"/>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054B1CD5-9F4E-91BE-CD04-1C3F8E24C909}"/>
              </a:ext>
            </a:extLst>
          </p:cNvPr>
          <p:cNvSpPr>
            <a:spLocks noGrp="1"/>
          </p:cNvSpPr>
          <p:nvPr>
            <p:ph type="title"/>
          </p:nvPr>
        </p:nvSpPr>
        <p:spPr/>
        <p:txBody>
          <a:bodyPr>
            <a:normAutofit/>
          </a:bodyPr>
          <a:lstStyle/>
          <a:p>
            <a:r>
              <a:rPr lang="en-US" altLang="zh-CN" dirty="0"/>
              <a:t>End-to-End Mechanized Proof of a JIT-Accelerated </a:t>
            </a:r>
            <a:r>
              <a:rPr lang="en-US" altLang="zh-CN" dirty="0" err="1"/>
              <a:t>eBPF</a:t>
            </a:r>
            <a:r>
              <a:rPr lang="en-US" altLang="zh-CN" dirty="0"/>
              <a:t> Virtual Machine for IoT</a:t>
            </a:r>
            <a:endParaRPr lang="zh-CN" altLang="en-US" dirty="0"/>
          </a:p>
        </p:txBody>
      </p:sp>
      <p:sp>
        <p:nvSpPr>
          <p:cNvPr id="3" name="内容占位符 2">
            <a:extLst>
              <a:ext uri="{FF2B5EF4-FFF2-40B4-BE49-F238E27FC236}">
                <a16:creationId xmlns:a16="http://schemas.microsoft.com/office/drawing/2014/main" id="{B8276D63-BC58-2593-F2EB-AB2B4116853E}"/>
              </a:ext>
            </a:extLst>
          </p:cNvPr>
          <p:cNvSpPr>
            <a:spLocks noGrp="1"/>
          </p:cNvSpPr>
          <p:nvPr>
            <p:ph idx="1"/>
          </p:nvPr>
        </p:nvSpPr>
        <p:spPr/>
        <p:txBody>
          <a:bodyPr/>
          <a:lstStyle/>
          <a:p>
            <a:r>
              <a:rPr lang="zh-CN" altLang="en-US" dirty="0"/>
              <a:t>经过验证的</a:t>
            </a:r>
            <a:r>
              <a:rPr lang="en-US" altLang="zh-CN" dirty="0" err="1"/>
              <a:t>rBPF</a:t>
            </a:r>
            <a:r>
              <a:rPr lang="en-US" altLang="zh-CN" dirty="0"/>
              <a:t> JIT</a:t>
            </a:r>
            <a:r>
              <a:rPr lang="zh-CN" altLang="en-US" dirty="0"/>
              <a:t>编译器</a:t>
            </a:r>
            <a:endParaRPr lang="en-US" altLang="zh-CN" dirty="0"/>
          </a:p>
          <a:p>
            <a:pPr lvl="1"/>
            <a:r>
              <a:rPr lang="en-US" altLang="zh-CN" dirty="0"/>
              <a:t>JIT</a:t>
            </a:r>
            <a:r>
              <a:rPr lang="zh-CN" altLang="en-US" dirty="0"/>
              <a:t>设计</a:t>
            </a:r>
            <a:endParaRPr lang="en-US" altLang="zh-CN" dirty="0"/>
          </a:p>
          <a:p>
            <a:pPr lvl="2"/>
            <a:r>
              <a:rPr lang="en-US" altLang="zh-CN" i="1" dirty="0"/>
              <a:t>Core </a:t>
            </a:r>
            <a:r>
              <a:rPr lang="zh-CN" altLang="en-US" dirty="0"/>
              <a:t>映射：</a:t>
            </a:r>
            <a:r>
              <a:rPr lang="en-US" altLang="zh-CN" dirty="0" err="1"/>
              <a:t>rBPF</a:t>
            </a:r>
            <a:r>
              <a:rPr lang="en-US" altLang="zh-CN" dirty="0"/>
              <a:t> Alu</a:t>
            </a:r>
            <a:r>
              <a:rPr lang="zh-CN" altLang="en-US" dirty="0"/>
              <a:t>指令包括常见的算术运算，其中目的操作数是通用的</a:t>
            </a:r>
            <a:r>
              <a:rPr lang="en-US" altLang="zh-CN" dirty="0" err="1"/>
              <a:t>rBPF</a:t>
            </a:r>
            <a:r>
              <a:rPr lang="zh-CN" altLang="en-US" dirty="0"/>
              <a:t>寄存器（</a:t>
            </a:r>
            <a:r>
              <a:rPr lang="en-US" altLang="zh-CN" dirty="0"/>
              <a:t>R0 – R9</a:t>
            </a:r>
            <a:r>
              <a:rPr lang="zh-CN" altLang="en-US" dirty="0"/>
              <a:t>），源操作数可以是</a:t>
            </a:r>
            <a:r>
              <a:rPr lang="en-US" altLang="zh-CN" dirty="0" err="1"/>
              <a:t>rBPF</a:t>
            </a:r>
            <a:r>
              <a:rPr lang="zh-CN" altLang="en-US" dirty="0"/>
              <a:t>寄存器（</a:t>
            </a:r>
            <a:r>
              <a:rPr lang="en-US" altLang="zh-CN" dirty="0"/>
              <a:t>R0 – R10</a:t>
            </a:r>
            <a:r>
              <a:rPr lang="zh-CN" altLang="en-US" dirty="0"/>
              <a:t>）或一个</a:t>
            </a:r>
            <a:r>
              <a:rPr lang="en-US" altLang="zh-CN" dirty="0"/>
              <a:t>32</a:t>
            </a:r>
            <a:r>
              <a:rPr lang="zh-CN" altLang="en-US" dirty="0"/>
              <a:t>位立即数。</a:t>
            </a:r>
            <a:endParaRPr lang="en-US" altLang="zh-CN" dirty="0"/>
          </a:p>
        </p:txBody>
      </p:sp>
      <p:pic>
        <p:nvPicPr>
          <p:cNvPr id="6" name="图片 5">
            <a:extLst>
              <a:ext uri="{FF2B5EF4-FFF2-40B4-BE49-F238E27FC236}">
                <a16:creationId xmlns:a16="http://schemas.microsoft.com/office/drawing/2014/main" id="{26FCA18B-E414-9C16-A514-29007FF2EF54}"/>
              </a:ext>
            </a:extLst>
          </p:cNvPr>
          <p:cNvPicPr>
            <a:picLocks noChangeAspect="1"/>
          </p:cNvPicPr>
          <p:nvPr/>
        </p:nvPicPr>
        <p:blipFill>
          <a:blip r:embed="rId2"/>
          <a:stretch>
            <a:fillRect/>
          </a:stretch>
        </p:blipFill>
        <p:spPr>
          <a:xfrm>
            <a:off x="1951745" y="3558503"/>
            <a:ext cx="8598994" cy="1052517"/>
          </a:xfrm>
          <a:prstGeom prst="rect">
            <a:avLst/>
          </a:prstGeom>
        </p:spPr>
      </p:pic>
    </p:spTree>
    <p:extLst>
      <p:ext uri="{BB962C8B-B14F-4D97-AF65-F5344CB8AC3E}">
        <p14:creationId xmlns:p14="http://schemas.microsoft.com/office/powerpoint/2010/main" val="1825712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6E9299-8942-1389-FEB9-D0F82F640CFB}"/>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12D30E8A-F34F-A0F1-0E6E-A27797A743EF}"/>
              </a:ext>
            </a:extLst>
          </p:cNvPr>
          <p:cNvSpPr>
            <a:spLocks noGrp="1"/>
          </p:cNvSpPr>
          <p:nvPr>
            <p:ph type="title"/>
          </p:nvPr>
        </p:nvSpPr>
        <p:spPr/>
        <p:txBody>
          <a:bodyPr>
            <a:normAutofit/>
          </a:bodyPr>
          <a:lstStyle/>
          <a:p>
            <a:r>
              <a:rPr lang="en-US" altLang="zh-CN" dirty="0"/>
              <a:t>End-to-End Mechanized Proof of a JIT-Accelerated </a:t>
            </a:r>
            <a:r>
              <a:rPr lang="en-US" altLang="zh-CN" dirty="0" err="1"/>
              <a:t>eBPF</a:t>
            </a:r>
            <a:r>
              <a:rPr lang="en-US" altLang="zh-CN" dirty="0"/>
              <a:t> Virtual Machine for IoT</a:t>
            </a:r>
            <a:endParaRPr lang="zh-CN" altLang="en-US" dirty="0"/>
          </a:p>
        </p:txBody>
      </p:sp>
      <p:sp>
        <p:nvSpPr>
          <p:cNvPr id="3" name="内容占位符 2">
            <a:extLst>
              <a:ext uri="{FF2B5EF4-FFF2-40B4-BE49-F238E27FC236}">
                <a16:creationId xmlns:a16="http://schemas.microsoft.com/office/drawing/2014/main" id="{966414B9-9E96-46AE-2DAF-B82EAE11DFBB}"/>
              </a:ext>
            </a:extLst>
          </p:cNvPr>
          <p:cNvSpPr>
            <a:spLocks noGrp="1"/>
          </p:cNvSpPr>
          <p:nvPr>
            <p:ph idx="1"/>
          </p:nvPr>
        </p:nvSpPr>
        <p:spPr/>
        <p:txBody>
          <a:bodyPr/>
          <a:lstStyle/>
          <a:p>
            <a:r>
              <a:rPr lang="zh-CN" altLang="en-US" dirty="0"/>
              <a:t>经过验证的</a:t>
            </a:r>
            <a:r>
              <a:rPr lang="en-US" altLang="zh-CN" dirty="0" err="1"/>
              <a:t>rBPF</a:t>
            </a:r>
            <a:r>
              <a:rPr lang="en-US" altLang="zh-CN" dirty="0"/>
              <a:t> JIT</a:t>
            </a:r>
            <a:r>
              <a:rPr lang="zh-CN" altLang="en-US" dirty="0"/>
              <a:t>编译器</a:t>
            </a:r>
            <a:endParaRPr lang="en-US" altLang="zh-CN" dirty="0"/>
          </a:p>
          <a:p>
            <a:pPr lvl="1"/>
            <a:r>
              <a:rPr lang="en-US" altLang="zh-CN" dirty="0"/>
              <a:t>JIT</a:t>
            </a:r>
            <a:r>
              <a:rPr lang="zh-CN" altLang="en-US" dirty="0"/>
              <a:t>设计</a:t>
            </a:r>
            <a:endParaRPr lang="en-US" altLang="zh-CN" dirty="0"/>
          </a:p>
          <a:p>
            <a:pPr lvl="2"/>
            <a:r>
              <a:rPr lang="zh-CN" altLang="en-US" dirty="0"/>
              <a:t>例子</a:t>
            </a:r>
            <a:endParaRPr lang="en-US" altLang="zh-CN" dirty="0"/>
          </a:p>
        </p:txBody>
      </p:sp>
      <p:pic>
        <p:nvPicPr>
          <p:cNvPr id="4" name="图片 3">
            <a:extLst>
              <a:ext uri="{FF2B5EF4-FFF2-40B4-BE49-F238E27FC236}">
                <a16:creationId xmlns:a16="http://schemas.microsoft.com/office/drawing/2014/main" id="{54F2EFA7-1C55-3898-DC11-278C660F6C0E}"/>
              </a:ext>
            </a:extLst>
          </p:cNvPr>
          <p:cNvPicPr>
            <a:picLocks noChangeAspect="1"/>
          </p:cNvPicPr>
          <p:nvPr/>
        </p:nvPicPr>
        <p:blipFill>
          <a:blip r:embed="rId3"/>
          <a:stretch>
            <a:fillRect/>
          </a:stretch>
        </p:blipFill>
        <p:spPr>
          <a:xfrm>
            <a:off x="3566646" y="2623362"/>
            <a:ext cx="7041188" cy="4234638"/>
          </a:xfrm>
          <a:prstGeom prst="rect">
            <a:avLst/>
          </a:prstGeom>
        </p:spPr>
      </p:pic>
    </p:spTree>
    <p:extLst>
      <p:ext uri="{BB962C8B-B14F-4D97-AF65-F5344CB8AC3E}">
        <p14:creationId xmlns:p14="http://schemas.microsoft.com/office/powerpoint/2010/main" val="3928002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4F775C-5D90-E546-00AB-5F4C30F91C49}"/>
              </a:ext>
            </a:extLst>
          </p:cNvPr>
          <p:cNvSpPr>
            <a:spLocks noGrp="1"/>
          </p:cNvSpPr>
          <p:nvPr>
            <p:ph type="title"/>
          </p:nvPr>
        </p:nvSpPr>
        <p:spPr/>
        <p:txBody>
          <a:bodyPr/>
          <a:lstStyle/>
          <a:p>
            <a:endParaRPr lang="zh-CN" altLang="en-US" dirty="0"/>
          </a:p>
        </p:txBody>
      </p:sp>
      <p:pic>
        <p:nvPicPr>
          <p:cNvPr id="4" name="内容占位符 3">
            <a:extLst>
              <a:ext uri="{FF2B5EF4-FFF2-40B4-BE49-F238E27FC236}">
                <a16:creationId xmlns:a16="http://schemas.microsoft.com/office/drawing/2014/main" id="{354A8583-81E4-09C7-B89A-6705B08F764E}"/>
              </a:ext>
            </a:extLst>
          </p:cNvPr>
          <p:cNvPicPr>
            <a:picLocks noGrp="1" noChangeAspect="1"/>
          </p:cNvPicPr>
          <p:nvPr>
            <p:ph idx="1"/>
          </p:nvPr>
        </p:nvPicPr>
        <p:blipFill>
          <a:blip r:embed="rId3"/>
          <a:stretch>
            <a:fillRect/>
          </a:stretch>
        </p:blipFill>
        <p:spPr>
          <a:xfrm>
            <a:off x="2109877" y="1934204"/>
            <a:ext cx="7972245" cy="2989592"/>
          </a:xfrm>
          <a:prstGeom prst="rect">
            <a:avLst/>
          </a:prstGeom>
        </p:spPr>
      </p:pic>
    </p:spTree>
    <p:extLst>
      <p:ext uri="{BB962C8B-B14F-4D97-AF65-F5344CB8AC3E}">
        <p14:creationId xmlns:p14="http://schemas.microsoft.com/office/powerpoint/2010/main" val="3548317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7F959E-5850-8F55-7338-02D49E9A0CE6}"/>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E23C34C0-F857-5D83-F6AF-9567F83BD6B1}"/>
              </a:ext>
            </a:extLst>
          </p:cNvPr>
          <p:cNvSpPr>
            <a:spLocks noGrp="1"/>
          </p:cNvSpPr>
          <p:nvPr>
            <p:ph type="title"/>
          </p:nvPr>
        </p:nvSpPr>
        <p:spPr/>
        <p:txBody>
          <a:bodyPr>
            <a:normAutofit/>
          </a:bodyPr>
          <a:lstStyle/>
          <a:p>
            <a:r>
              <a:rPr lang="en-US" altLang="zh-CN" dirty="0"/>
              <a:t>End-to-End Mechanized Proof of a JIT-Accelerated </a:t>
            </a:r>
            <a:r>
              <a:rPr lang="en-US" altLang="zh-CN" dirty="0" err="1"/>
              <a:t>eBPF</a:t>
            </a:r>
            <a:r>
              <a:rPr lang="en-US" altLang="zh-CN" dirty="0"/>
              <a:t> Virtual Machine for IoT</a:t>
            </a:r>
            <a:endParaRPr lang="zh-CN" altLang="en-US" dirty="0"/>
          </a:p>
        </p:txBody>
      </p:sp>
      <p:sp>
        <p:nvSpPr>
          <p:cNvPr id="3" name="内容占位符 2">
            <a:extLst>
              <a:ext uri="{FF2B5EF4-FFF2-40B4-BE49-F238E27FC236}">
                <a16:creationId xmlns:a16="http://schemas.microsoft.com/office/drawing/2014/main" id="{4F9F258A-0A28-03CF-77A4-35F387439F3C}"/>
              </a:ext>
            </a:extLst>
          </p:cNvPr>
          <p:cNvSpPr>
            <a:spLocks noGrp="1"/>
          </p:cNvSpPr>
          <p:nvPr>
            <p:ph idx="1"/>
          </p:nvPr>
        </p:nvSpPr>
        <p:spPr/>
        <p:txBody>
          <a:bodyPr/>
          <a:lstStyle/>
          <a:p>
            <a:r>
              <a:rPr lang="zh-CN" altLang="en-US" dirty="0"/>
              <a:t>经过验证的</a:t>
            </a:r>
            <a:r>
              <a:rPr lang="en-US" altLang="zh-CN" dirty="0" err="1"/>
              <a:t>rBPF</a:t>
            </a:r>
            <a:r>
              <a:rPr lang="en-US" altLang="zh-CN" dirty="0"/>
              <a:t> JIT</a:t>
            </a:r>
            <a:r>
              <a:rPr lang="zh-CN" altLang="en-US" dirty="0"/>
              <a:t>编译器</a:t>
            </a:r>
            <a:endParaRPr lang="en-US" altLang="zh-CN" dirty="0"/>
          </a:p>
          <a:p>
            <a:pPr lvl="1"/>
            <a:r>
              <a:rPr lang="en-US" altLang="zh-CN" dirty="0"/>
              <a:t>JIT</a:t>
            </a:r>
            <a:r>
              <a:rPr lang="zh-CN" altLang="en-US" dirty="0"/>
              <a:t>正确性</a:t>
            </a:r>
            <a:endParaRPr lang="en-US" altLang="zh-CN" dirty="0"/>
          </a:p>
          <a:p>
            <a:pPr lvl="2"/>
            <a:r>
              <a:rPr lang="zh-CN" altLang="en-US" dirty="0"/>
              <a:t>文中使用标准的</a:t>
            </a:r>
            <a:r>
              <a:rPr lang="en-US" altLang="zh-CN" dirty="0" err="1"/>
              <a:t>CompCert</a:t>
            </a:r>
            <a:r>
              <a:rPr lang="zh-CN" altLang="en-US" dirty="0"/>
              <a:t>框架来证明</a:t>
            </a:r>
            <a:r>
              <a:rPr lang="en-US" altLang="zh-CN" dirty="0"/>
              <a:t>JIT</a:t>
            </a:r>
            <a:r>
              <a:rPr lang="zh-CN" altLang="en-US" dirty="0"/>
              <a:t>编译器的正确性。该证明最初将源</a:t>
            </a:r>
            <a:r>
              <a:rPr lang="en-US" altLang="zh-CN" dirty="0" err="1"/>
              <a:t>rBPF</a:t>
            </a:r>
            <a:r>
              <a:rPr lang="zh-CN" altLang="en-US" dirty="0"/>
              <a:t>语义细化为中间模型（经过分析），随后细化为目标</a:t>
            </a:r>
            <a:r>
              <a:rPr lang="en-US" altLang="zh-CN" dirty="0"/>
              <a:t>HAVM</a:t>
            </a:r>
            <a:r>
              <a:rPr lang="zh-CN" altLang="en-US" dirty="0"/>
              <a:t>语义。</a:t>
            </a:r>
            <a:endParaRPr lang="en-US" altLang="zh-CN" dirty="0"/>
          </a:p>
          <a:p>
            <a:pPr lvl="2"/>
            <a:r>
              <a:rPr lang="en-US" altLang="zh-CN" dirty="0" err="1"/>
              <a:t>rBPF</a:t>
            </a:r>
            <a:r>
              <a:rPr lang="zh-CN" altLang="en-US" dirty="0"/>
              <a:t>机器状态：</a:t>
            </a:r>
            <a:r>
              <a:rPr lang="en-US" altLang="zh-CN" dirty="0"/>
              <a:t> (R,M)</a:t>
            </a:r>
            <a:r>
              <a:rPr lang="zh-CN" altLang="en-US" dirty="0"/>
              <a:t>，包括</a:t>
            </a:r>
            <a:r>
              <a:rPr lang="en-US" altLang="zh-CN" dirty="0" err="1"/>
              <a:t>CompCert</a:t>
            </a:r>
            <a:r>
              <a:rPr lang="zh-CN" altLang="en-US" dirty="0"/>
              <a:t>内存模型</a:t>
            </a:r>
            <a:r>
              <a:rPr lang="en-US" altLang="zh-CN" dirty="0"/>
              <a:t>M</a:t>
            </a:r>
            <a:r>
              <a:rPr lang="zh-CN" altLang="en-US" dirty="0"/>
              <a:t>和寄存器映射</a:t>
            </a:r>
            <a:r>
              <a:rPr lang="en-US" altLang="zh-CN" dirty="0"/>
              <a:t>R</a:t>
            </a:r>
          </a:p>
          <a:p>
            <a:pPr lvl="2"/>
            <a:r>
              <a:rPr lang="en-US" altLang="zh-CN" dirty="0" err="1"/>
              <a:t>rBPF</a:t>
            </a:r>
            <a:r>
              <a:rPr lang="zh-CN" altLang="en-US" dirty="0"/>
              <a:t>转移语义</a:t>
            </a:r>
            <a:r>
              <a:rPr lang="en-US" altLang="zh-CN" dirty="0" err="1"/>
              <a:t>step_rBPF</a:t>
            </a:r>
            <a:r>
              <a:rPr lang="en-US" altLang="zh-CN" dirty="0"/>
              <a:t> </a:t>
            </a:r>
            <a:r>
              <a:rPr lang="zh-CN" altLang="en-US" dirty="0"/>
              <a:t>：单步执行中算术指令的转换规则</a:t>
            </a:r>
            <a:r>
              <a:rPr lang="en-US" altLang="zh-CN" dirty="0"/>
              <a:t>:</a:t>
            </a:r>
          </a:p>
          <a:p>
            <a:pPr lvl="2"/>
            <a:endParaRPr lang="en-US" altLang="zh-CN" dirty="0"/>
          </a:p>
          <a:p>
            <a:pPr marL="914400" lvl="2" indent="0">
              <a:buNone/>
            </a:pPr>
            <a:endParaRPr lang="en-US" altLang="zh-CN" dirty="0"/>
          </a:p>
          <a:p>
            <a:pPr marL="914400" lvl="2" indent="0">
              <a:buNone/>
            </a:pPr>
            <a:endParaRPr lang="en-US" altLang="zh-CN" dirty="0"/>
          </a:p>
          <a:p>
            <a:pPr lvl="2"/>
            <a:r>
              <a:rPr lang="zh-CN" altLang="en-US" dirty="0"/>
              <a:t>分析器转移语义</a:t>
            </a:r>
            <a:r>
              <a:rPr lang="en-US" altLang="zh-CN" dirty="0" err="1"/>
              <a:t>step_A</a:t>
            </a:r>
            <a:r>
              <a:rPr lang="en-US" altLang="zh-CN" dirty="0"/>
              <a:t> </a:t>
            </a:r>
            <a:r>
              <a:rPr lang="zh-CN" altLang="en-US" dirty="0"/>
              <a:t>：分析器从输入的</a:t>
            </a:r>
            <a:r>
              <a:rPr lang="en-US" altLang="zh-CN" dirty="0" err="1"/>
              <a:t>rBPF</a:t>
            </a:r>
            <a:r>
              <a:rPr lang="zh-CN" altLang="en-US" dirty="0"/>
              <a:t>二进制代码生成分析结果列表</a:t>
            </a:r>
            <a:r>
              <a:rPr lang="en-US" altLang="zh-CN" dirty="0"/>
              <a:t>BL</a:t>
            </a:r>
            <a:r>
              <a:rPr lang="zh-CN" altLang="en-US" dirty="0"/>
              <a:t>、包括入口点和</a:t>
            </a:r>
            <a:r>
              <a:rPr lang="en-US" altLang="zh-CN" dirty="0" err="1"/>
              <a:t>rBPF</a:t>
            </a:r>
            <a:r>
              <a:rPr lang="en-US" altLang="zh-CN" dirty="0"/>
              <a:t>-Alu</a:t>
            </a:r>
            <a:r>
              <a:rPr lang="zh-CN" altLang="en-US" dirty="0"/>
              <a:t>指令列表的二元组。</a:t>
            </a:r>
          </a:p>
          <a:p>
            <a:pPr lvl="2"/>
            <a:endParaRPr lang="zh-CN" altLang="en-US" dirty="0"/>
          </a:p>
          <a:p>
            <a:pPr lvl="2"/>
            <a:endParaRPr lang="en-US" altLang="zh-CN" dirty="0"/>
          </a:p>
        </p:txBody>
      </p:sp>
      <p:pic>
        <p:nvPicPr>
          <p:cNvPr id="5" name="图片 4">
            <a:extLst>
              <a:ext uri="{FF2B5EF4-FFF2-40B4-BE49-F238E27FC236}">
                <a16:creationId xmlns:a16="http://schemas.microsoft.com/office/drawing/2014/main" id="{D4459C60-0C1F-7FCF-C7D8-8EDDE21906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2679" y="4068937"/>
            <a:ext cx="5230742" cy="695534"/>
          </a:xfrm>
          <a:prstGeom prst="rect">
            <a:avLst/>
          </a:prstGeom>
        </p:spPr>
      </p:pic>
      <p:pic>
        <p:nvPicPr>
          <p:cNvPr id="7" name="图片 6">
            <a:extLst>
              <a:ext uri="{FF2B5EF4-FFF2-40B4-BE49-F238E27FC236}">
                <a16:creationId xmlns:a16="http://schemas.microsoft.com/office/drawing/2014/main" id="{4F7418FB-40F2-BE38-6775-C420D6E991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2786" y="5732110"/>
            <a:ext cx="4743291" cy="760765"/>
          </a:xfrm>
          <a:prstGeom prst="rect">
            <a:avLst/>
          </a:prstGeom>
        </p:spPr>
      </p:pic>
    </p:spTree>
    <p:extLst>
      <p:ext uri="{BB962C8B-B14F-4D97-AF65-F5344CB8AC3E}">
        <p14:creationId xmlns:p14="http://schemas.microsoft.com/office/powerpoint/2010/main" val="40117473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29D5DC-D0E3-E2BC-E664-7F8BFE28A721}"/>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C580824A-F1E4-82D3-5766-9F49968223F4}"/>
              </a:ext>
            </a:extLst>
          </p:cNvPr>
          <p:cNvSpPr>
            <a:spLocks noGrp="1"/>
          </p:cNvSpPr>
          <p:nvPr>
            <p:ph type="title"/>
          </p:nvPr>
        </p:nvSpPr>
        <p:spPr/>
        <p:txBody>
          <a:bodyPr>
            <a:normAutofit/>
          </a:bodyPr>
          <a:lstStyle/>
          <a:p>
            <a:r>
              <a:rPr lang="en-US" altLang="zh-CN" dirty="0"/>
              <a:t>End-to-End Mechanized Proof of a JIT-Accelerated </a:t>
            </a:r>
            <a:r>
              <a:rPr lang="en-US" altLang="zh-CN" dirty="0" err="1"/>
              <a:t>eBPF</a:t>
            </a:r>
            <a:r>
              <a:rPr lang="en-US" altLang="zh-CN" dirty="0"/>
              <a:t> Virtual Machine for IoT</a:t>
            </a:r>
            <a:endParaRPr lang="zh-CN" altLang="en-US" dirty="0"/>
          </a:p>
        </p:txBody>
      </p:sp>
      <p:sp>
        <p:nvSpPr>
          <p:cNvPr id="3" name="内容占位符 2">
            <a:extLst>
              <a:ext uri="{FF2B5EF4-FFF2-40B4-BE49-F238E27FC236}">
                <a16:creationId xmlns:a16="http://schemas.microsoft.com/office/drawing/2014/main" id="{0FB4AF22-F791-BFB0-92A1-799CF76962BB}"/>
              </a:ext>
            </a:extLst>
          </p:cNvPr>
          <p:cNvSpPr>
            <a:spLocks noGrp="1"/>
          </p:cNvSpPr>
          <p:nvPr>
            <p:ph idx="1"/>
          </p:nvPr>
        </p:nvSpPr>
        <p:spPr/>
        <p:txBody>
          <a:bodyPr/>
          <a:lstStyle/>
          <a:p>
            <a:r>
              <a:rPr lang="zh-CN" altLang="en-US" dirty="0"/>
              <a:t>经过验证的</a:t>
            </a:r>
            <a:r>
              <a:rPr lang="en-US" altLang="zh-CN" dirty="0" err="1"/>
              <a:t>rBPF</a:t>
            </a:r>
            <a:r>
              <a:rPr lang="en-US" altLang="zh-CN" dirty="0"/>
              <a:t> JIT</a:t>
            </a:r>
            <a:r>
              <a:rPr lang="zh-CN" altLang="en-US" dirty="0"/>
              <a:t>编译器</a:t>
            </a:r>
            <a:endParaRPr lang="en-US" altLang="zh-CN" dirty="0"/>
          </a:p>
          <a:p>
            <a:pPr lvl="1"/>
            <a:r>
              <a:rPr lang="en-US" altLang="zh-CN" dirty="0"/>
              <a:t>JIT</a:t>
            </a:r>
            <a:r>
              <a:rPr lang="zh-CN" altLang="en-US" dirty="0"/>
              <a:t>正确性</a:t>
            </a:r>
            <a:endParaRPr lang="en-US" altLang="zh-CN" dirty="0"/>
          </a:p>
          <a:p>
            <a:pPr lvl="2"/>
            <a:r>
              <a:rPr lang="zh-CN" altLang="en-US" dirty="0"/>
              <a:t>文中证明了，对于精化机器的一个步骤“</a:t>
            </a:r>
            <a:r>
              <a:rPr lang="en-US" altLang="zh-CN" dirty="0" err="1"/>
              <a:t>step_A</a:t>
            </a:r>
            <a:r>
              <a:rPr lang="en-US" altLang="zh-CN" dirty="0"/>
              <a:t>”</a:t>
            </a:r>
            <a:r>
              <a:rPr lang="zh-CN" altLang="en-US" dirty="0"/>
              <a:t>，</a:t>
            </a:r>
            <a:r>
              <a:rPr lang="en-US" altLang="zh-CN" dirty="0"/>
              <a:t>TS_A</a:t>
            </a:r>
            <a:r>
              <a:rPr lang="zh-CN" altLang="en-US" dirty="0"/>
              <a:t>与源机器</a:t>
            </a:r>
            <a:r>
              <a:rPr lang="en-US" altLang="zh-CN" dirty="0" err="1"/>
              <a:t>TS_rBPF</a:t>
            </a:r>
            <a:r>
              <a:rPr lang="zh-CN" altLang="en-US" dirty="0"/>
              <a:t>的步骤闭包“</a:t>
            </a:r>
            <a:r>
              <a:rPr lang="en-US" altLang="zh-CN" dirty="0" err="1"/>
              <a:t>step_rBPF</a:t>
            </a:r>
            <a:r>
              <a:rPr lang="en-US" altLang="zh-CN" dirty="0"/>
              <a:t>*”</a:t>
            </a:r>
            <a:r>
              <a:rPr lang="zh-CN" altLang="en-US" dirty="0"/>
              <a:t>具有后向模拟关系。</a:t>
            </a:r>
            <a:endParaRPr lang="en-US" altLang="zh-CN" dirty="0"/>
          </a:p>
          <a:p>
            <a:pPr lvl="2"/>
            <a:endParaRPr lang="en-US" altLang="zh-CN" dirty="0"/>
          </a:p>
          <a:p>
            <a:pPr lvl="2"/>
            <a:endParaRPr lang="en-US" altLang="zh-CN" dirty="0"/>
          </a:p>
          <a:p>
            <a:pPr lvl="2"/>
            <a:endParaRPr lang="en-US" altLang="zh-CN" dirty="0"/>
          </a:p>
          <a:p>
            <a:pPr lvl="2"/>
            <a:endParaRPr lang="en-US" altLang="zh-CN" dirty="0"/>
          </a:p>
          <a:p>
            <a:pPr lvl="2"/>
            <a:r>
              <a:rPr lang="en-US" altLang="zh-CN" dirty="0"/>
              <a:t>HAVM</a:t>
            </a:r>
            <a:r>
              <a:rPr lang="zh-CN" altLang="en-US" dirty="0"/>
              <a:t>转移语义：</a:t>
            </a:r>
            <a:r>
              <a:rPr lang="en-US" altLang="zh-CN" dirty="0"/>
              <a:t>Combiner</a:t>
            </a:r>
            <a:r>
              <a:rPr lang="zh-CN" altLang="en-US" dirty="0"/>
              <a:t>模块调用</a:t>
            </a:r>
            <a:r>
              <a:rPr lang="en-US" altLang="zh-CN" dirty="0"/>
              <a:t>JITALU</a:t>
            </a:r>
            <a:r>
              <a:rPr lang="zh-CN" altLang="en-US" dirty="0"/>
              <a:t>，根据分析结果生成所有二进制代码列表，并将所有</a:t>
            </a:r>
            <a:r>
              <a:rPr lang="en-US" altLang="zh-CN" dirty="0" err="1"/>
              <a:t>jited</a:t>
            </a:r>
            <a:r>
              <a:rPr lang="zh-CN" altLang="en-US" dirty="0"/>
              <a:t>代码组合成一个列表。与源语义相比，目标语义只改变了算术规则。转换函数</a:t>
            </a:r>
            <a:r>
              <a:rPr lang="en-US" altLang="zh-CN" dirty="0"/>
              <a:t>T_ARM</a:t>
            </a:r>
            <a:r>
              <a:rPr lang="zh-CN" altLang="en-US" dirty="0"/>
              <a:t>调用符号</a:t>
            </a:r>
            <a:r>
              <a:rPr lang="en-US" altLang="zh-CN" dirty="0"/>
              <a:t>ARM</a:t>
            </a:r>
            <a:r>
              <a:rPr lang="zh-CN" altLang="en-US" dirty="0"/>
              <a:t>解释器</a:t>
            </a:r>
            <a:r>
              <a:rPr lang="en-US" altLang="zh-CN" dirty="0"/>
              <a:t>bin exec</a:t>
            </a:r>
            <a:r>
              <a:rPr lang="zh-CN" altLang="en-US" dirty="0"/>
              <a:t>（）来执行</a:t>
            </a:r>
            <a:r>
              <a:rPr lang="en-US" altLang="zh-CN" dirty="0" err="1"/>
              <a:t>jited</a:t>
            </a:r>
            <a:r>
              <a:rPr lang="zh-CN" altLang="en-US" dirty="0"/>
              <a:t>代码。</a:t>
            </a:r>
          </a:p>
          <a:p>
            <a:pPr lvl="2"/>
            <a:endParaRPr lang="zh-CN" altLang="en-US" dirty="0"/>
          </a:p>
          <a:p>
            <a:pPr lvl="2"/>
            <a:endParaRPr lang="en-US" altLang="zh-CN" dirty="0"/>
          </a:p>
        </p:txBody>
      </p:sp>
      <p:pic>
        <p:nvPicPr>
          <p:cNvPr id="4" name="图片 3">
            <a:extLst>
              <a:ext uri="{FF2B5EF4-FFF2-40B4-BE49-F238E27FC236}">
                <a16:creationId xmlns:a16="http://schemas.microsoft.com/office/drawing/2014/main" id="{CF3533FF-94E1-BC3B-5608-EDC4C8BDEC6A}"/>
              </a:ext>
            </a:extLst>
          </p:cNvPr>
          <p:cNvPicPr>
            <a:picLocks noChangeAspect="1"/>
          </p:cNvPicPr>
          <p:nvPr/>
        </p:nvPicPr>
        <p:blipFill>
          <a:blip r:embed="rId3"/>
          <a:stretch>
            <a:fillRect/>
          </a:stretch>
        </p:blipFill>
        <p:spPr>
          <a:xfrm>
            <a:off x="2472588" y="3429000"/>
            <a:ext cx="7246824" cy="981524"/>
          </a:xfrm>
          <a:prstGeom prst="rect">
            <a:avLst/>
          </a:prstGeom>
        </p:spPr>
      </p:pic>
      <p:pic>
        <p:nvPicPr>
          <p:cNvPr id="6" name="图片 5">
            <a:extLst>
              <a:ext uri="{FF2B5EF4-FFF2-40B4-BE49-F238E27FC236}">
                <a16:creationId xmlns:a16="http://schemas.microsoft.com/office/drawing/2014/main" id="{F77EB850-831B-AE1F-AFA2-0FC1CF38B0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23431" y="5734129"/>
            <a:ext cx="7115050" cy="885667"/>
          </a:xfrm>
          <a:prstGeom prst="rect">
            <a:avLst/>
          </a:prstGeom>
        </p:spPr>
      </p:pic>
    </p:spTree>
    <p:extLst>
      <p:ext uri="{BB962C8B-B14F-4D97-AF65-F5344CB8AC3E}">
        <p14:creationId xmlns:p14="http://schemas.microsoft.com/office/powerpoint/2010/main" val="10294106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2E8054-A96E-0E20-B1D8-C8A274AE4DAD}"/>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436945A1-6640-32E5-B36A-92DDC024688C}"/>
              </a:ext>
            </a:extLst>
          </p:cNvPr>
          <p:cNvSpPr>
            <a:spLocks noGrp="1"/>
          </p:cNvSpPr>
          <p:nvPr>
            <p:ph type="title"/>
          </p:nvPr>
        </p:nvSpPr>
        <p:spPr/>
        <p:txBody>
          <a:bodyPr>
            <a:normAutofit/>
          </a:bodyPr>
          <a:lstStyle/>
          <a:p>
            <a:r>
              <a:rPr lang="en-US" altLang="zh-CN" dirty="0"/>
              <a:t>End-to-End Mechanized Proof of a JIT-Accelerated </a:t>
            </a:r>
            <a:r>
              <a:rPr lang="en-US" altLang="zh-CN" dirty="0" err="1"/>
              <a:t>eBPF</a:t>
            </a:r>
            <a:r>
              <a:rPr lang="en-US" altLang="zh-CN" dirty="0"/>
              <a:t> Virtual Machine for IoT</a:t>
            </a:r>
            <a:endParaRPr lang="zh-CN" altLang="en-US" dirty="0"/>
          </a:p>
        </p:txBody>
      </p:sp>
      <p:sp>
        <p:nvSpPr>
          <p:cNvPr id="3" name="内容占位符 2">
            <a:extLst>
              <a:ext uri="{FF2B5EF4-FFF2-40B4-BE49-F238E27FC236}">
                <a16:creationId xmlns:a16="http://schemas.microsoft.com/office/drawing/2014/main" id="{58DB88C7-3B53-9D44-2E02-FF61D069F22B}"/>
              </a:ext>
            </a:extLst>
          </p:cNvPr>
          <p:cNvSpPr>
            <a:spLocks noGrp="1"/>
          </p:cNvSpPr>
          <p:nvPr>
            <p:ph idx="1"/>
          </p:nvPr>
        </p:nvSpPr>
        <p:spPr/>
        <p:txBody>
          <a:bodyPr/>
          <a:lstStyle/>
          <a:p>
            <a:r>
              <a:rPr lang="zh-CN" altLang="en-US" dirty="0"/>
              <a:t>经过验证的</a:t>
            </a:r>
            <a:r>
              <a:rPr lang="en-US" altLang="zh-CN" dirty="0" err="1"/>
              <a:t>rBPF</a:t>
            </a:r>
            <a:r>
              <a:rPr lang="en-US" altLang="zh-CN" dirty="0"/>
              <a:t> JIT</a:t>
            </a:r>
            <a:r>
              <a:rPr lang="zh-CN" altLang="en-US" dirty="0"/>
              <a:t>编译器</a:t>
            </a:r>
            <a:endParaRPr lang="en-US" altLang="zh-CN" dirty="0"/>
          </a:p>
          <a:p>
            <a:pPr lvl="1"/>
            <a:r>
              <a:rPr lang="en-US" altLang="zh-CN" dirty="0"/>
              <a:t>JIT</a:t>
            </a:r>
            <a:r>
              <a:rPr lang="zh-CN" altLang="en-US" dirty="0"/>
              <a:t>正确性</a:t>
            </a:r>
            <a:endParaRPr lang="en-US" altLang="zh-CN" dirty="0"/>
          </a:p>
          <a:p>
            <a:pPr lvl="2"/>
            <a:r>
              <a:rPr lang="zh-CN" altLang="en-US" dirty="0"/>
              <a:t>文中还证明了：</a:t>
            </a:r>
            <a:r>
              <a:rPr lang="en-US" altLang="zh-CN" dirty="0"/>
              <a:t> TS_A</a:t>
            </a:r>
            <a:r>
              <a:rPr lang="zh-CN" altLang="en-US" dirty="0"/>
              <a:t>的一个步骤“</a:t>
            </a:r>
            <a:r>
              <a:rPr lang="en-US" altLang="zh-CN" dirty="0" err="1"/>
              <a:t>stepA</a:t>
            </a:r>
            <a:r>
              <a:rPr lang="en-US" altLang="zh-CN" dirty="0"/>
              <a:t>”</a:t>
            </a:r>
            <a:r>
              <a:rPr lang="zh-CN" altLang="en-US" dirty="0"/>
              <a:t>与目标机器</a:t>
            </a:r>
            <a:r>
              <a:rPr lang="en-US" altLang="zh-CN" dirty="0"/>
              <a:t>TS_HAVM</a:t>
            </a:r>
            <a:r>
              <a:rPr lang="zh-CN" altLang="en-US" dirty="0"/>
              <a:t>的一个步“</a:t>
            </a:r>
            <a:r>
              <a:rPr lang="en-US" altLang="zh-CN" dirty="0" err="1"/>
              <a:t>step_HAVM</a:t>
            </a:r>
            <a:r>
              <a:rPr lang="en-US" altLang="zh-CN" dirty="0"/>
              <a:t>”</a:t>
            </a:r>
            <a:r>
              <a:rPr lang="zh-CN" altLang="en-US" dirty="0"/>
              <a:t>具有正向模拟关系。</a:t>
            </a:r>
            <a:endParaRPr lang="en-US" altLang="zh-CN" dirty="0"/>
          </a:p>
          <a:p>
            <a:pPr lvl="2"/>
            <a:endParaRPr lang="en-US" altLang="zh-CN" dirty="0"/>
          </a:p>
          <a:p>
            <a:pPr lvl="2"/>
            <a:endParaRPr lang="en-US" altLang="zh-CN" dirty="0"/>
          </a:p>
          <a:p>
            <a:pPr lvl="2"/>
            <a:endParaRPr lang="en-US" altLang="zh-CN" dirty="0"/>
          </a:p>
          <a:p>
            <a:pPr lvl="2"/>
            <a:endParaRPr lang="en-US" altLang="zh-CN" dirty="0"/>
          </a:p>
          <a:p>
            <a:pPr lvl="2"/>
            <a:r>
              <a:rPr lang="zh-CN" altLang="en-US" dirty="0"/>
              <a:t>从引理</a:t>
            </a:r>
            <a:r>
              <a:rPr lang="en-US" altLang="zh-CN" dirty="0"/>
              <a:t>2</a:t>
            </a:r>
            <a:r>
              <a:rPr lang="zh-CN" altLang="en-US" dirty="0"/>
              <a:t>和引理</a:t>
            </a:r>
            <a:r>
              <a:rPr lang="en-US" altLang="zh-CN" dirty="0"/>
              <a:t>3</a:t>
            </a:r>
            <a:r>
              <a:rPr lang="zh-CN" altLang="en-US" dirty="0"/>
              <a:t>可以证明</a:t>
            </a:r>
            <a:r>
              <a:rPr lang="en-US" altLang="zh-CN" dirty="0" err="1"/>
              <a:t>JITCompiler</a:t>
            </a:r>
            <a:r>
              <a:rPr lang="zh-CN" altLang="en-US" dirty="0"/>
              <a:t>是正确的，因为引理</a:t>
            </a:r>
            <a:r>
              <a:rPr lang="en-US" altLang="zh-CN" dirty="0"/>
              <a:t>3</a:t>
            </a:r>
            <a:r>
              <a:rPr lang="zh-CN" altLang="en-US" dirty="0"/>
              <a:t>中的正向模拟可以重建为反向证明，并从目标到源组合成完整的模拟证明。</a:t>
            </a:r>
            <a:endParaRPr lang="en-US" altLang="zh-CN" dirty="0"/>
          </a:p>
          <a:p>
            <a:pPr lvl="2"/>
            <a:r>
              <a:rPr lang="zh-CN" altLang="en-US" dirty="0"/>
              <a:t>最终通过逐步精化的方法，包括移除中间表示、优化数据结构等，将 </a:t>
            </a:r>
            <a:r>
              <a:rPr lang="en-US" altLang="zh-CN" dirty="0" err="1"/>
              <a:t>JITCompiler</a:t>
            </a:r>
            <a:r>
              <a:rPr lang="en-US" altLang="zh-CN" dirty="0"/>
              <a:t> </a:t>
            </a:r>
            <a:r>
              <a:rPr lang="zh-CN" altLang="en-US" dirty="0"/>
              <a:t>以及</a:t>
            </a:r>
            <a:r>
              <a:rPr lang="en-US" altLang="zh-CN" dirty="0"/>
              <a:t>HAVM (Hybrid Abstract Virtual Machine)</a:t>
            </a:r>
            <a:r>
              <a:rPr lang="zh-CN" altLang="en-US" dirty="0"/>
              <a:t>从理论模型优化为高效的 </a:t>
            </a:r>
            <a:r>
              <a:rPr lang="en-US" altLang="zh-CN" dirty="0"/>
              <a:t>C </a:t>
            </a:r>
            <a:r>
              <a:rPr lang="zh-CN" altLang="en-US" dirty="0"/>
              <a:t>实现。</a:t>
            </a:r>
          </a:p>
          <a:p>
            <a:pPr lvl="2"/>
            <a:endParaRPr lang="zh-CN" altLang="en-US" dirty="0"/>
          </a:p>
          <a:p>
            <a:pPr lvl="2"/>
            <a:endParaRPr lang="en-US" altLang="zh-CN" dirty="0"/>
          </a:p>
        </p:txBody>
      </p:sp>
      <p:pic>
        <p:nvPicPr>
          <p:cNvPr id="5" name="图片 4">
            <a:extLst>
              <a:ext uri="{FF2B5EF4-FFF2-40B4-BE49-F238E27FC236}">
                <a16:creationId xmlns:a16="http://schemas.microsoft.com/office/drawing/2014/main" id="{32B0DD64-0A1A-8479-C330-543C26C552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4966" y="3302147"/>
            <a:ext cx="8122067" cy="1035103"/>
          </a:xfrm>
          <a:prstGeom prst="rect">
            <a:avLst/>
          </a:prstGeom>
        </p:spPr>
      </p:pic>
    </p:spTree>
    <p:extLst>
      <p:ext uri="{BB962C8B-B14F-4D97-AF65-F5344CB8AC3E}">
        <p14:creationId xmlns:p14="http://schemas.microsoft.com/office/powerpoint/2010/main" val="11803170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F91C74-BCA2-108D-E452-213EA54BFD9B}"/>
              </a:ext>
            </a:extLst>
          </p:cNvPr>
          <p:cNvSpPr>
            <a:spLocks noGrp="1"/>
          </p:cNvSpPr>
          <p:nvPr>
            <p:ph type="title"/>
          </p:nvPr>
        </p:nvSpPr>
        <p:spPr/>
        <p:txBody>
          <a:bodyPr/>
          <a:lstStyle/>
          <a:p>
            <a:r>
              <a:rPr lang="en-US" altLang="zh-CN" dirty="0"/>
              <a:t>End-to-End Mechanized Proof of a JIT-Accelerated </a:t>
            </a:r>
            <a:r>
              <a:rPr lang="en-US" altLang="zh-CN" dirty="0" err="1"/>
              <a:t>eBPF</a:t>
            </a:r>
            <a:r>
              <a:rPr lang="en-US" altLang="zh-CN" dirty="0"/>
              <a:t> Virtual Machine for IoT</a:t>
            </a:r>
            <a:endParaRPr lang="zh-CN" altLang="en-US" dirty="0"/>
          </a:p>
        </p:txBody>
      </p:sp>
      <p:sp>
        <p:nvSpPr>
          <p:cNvPr id="3" name="内容占位符 2">
            <a:extLst>
              <a:ext uri="{FF2B5EF4-FFF2-40B4-BE49-F238E27FC236}">
                <a16:creationId xmlns:a16="http://schemas.microsoft.com/office/drawing/2014/main" id="{B960E56F-9B04-B831-A268-83B9EBA9CB29}"/>
              </a:ext>
            </a:extLst>
          </p:cNvPr>
          <p:cNvSpPr>
            <a:spLocks noGrp="1"/>
          </p:cNvSpPr>
          <p:nvPr>
            <p:ph idx="1"/>
          </p:nvPr>
        </p:nvSpPr>
        <p:spPr/>
        <p:txBody>
          <a:bodyPr/>
          <a:lstStyle/>
          <a:p>
            <a:r>
              <a:rPr lang="zh-CN" altLang="en-US" dirty="0"/>
              <a:t>实验评估</a:t>
            </a:r>
            <a:endParaRPr lang="en-US" altLang="zh-CN" dirty="0"/>
          </a:p>
          <a:p>
            <a:pPr lvl="1"/>
            <a:r>
              <a:rPr lang="zh-CN" altLang="en-US" dirty="0"/>
              <a:t>配置：在</a:t>
            </a:r>
            <a:r>
              <a:rPr lang="en-US" altLang="zh-CN" dirty="0"/>
              <a:t>nrf52840dk</a:t>
            </a:r>
            <a:r>
              <a:rPr lang="zh-CN" altLang="en-US" dirty="0"/>
              <a:t>开发板上进行，使用</a:t>
            </a:r>
            <a:r>
              <a:rPr lang="en-US" altLang="zh-CN" dirty="0"/>
              <a:t>Arm Cortex-M4</a:t>
            </a:r>
            <a:r>
              <a:rPr lang="zh-CN" altLang="en-US" dirty="0"/>
              <a:t>微控制器，采用</a:t>
            </a:r>
            <a:r>
              <a:rPr lang="en-US" altLang="zh-CN" dirty="0"/>
              <a:t>32</a:t>
            </a:r>
            <a:r>
              <a:rPr lang="zh-CN" altLang="en-US" dirty="0"/>
              <a:t>位架构（</a:t>
            </a:r>
            <a:r>
              <a:rPr lang="en-US" altLang="zh-CN" dirty="0"/>
              <a:t>Arm-v7m</a:t>
            </a:r>
            <a:r>
              <a:rPr lang="zh-CN" altLang="en-US" dirty="0"/>
              <a:t>）。实验基准代码使用</a:t>
            </a:r>
            <a:r>
              <a:rPr lang="en-US" altLang="zh-CN" dirty="0"/>
              <a:t>Arm GNU</a:t>
            </a:r>
            <a:r>
              <a:rPr lang="zh-CN" altLang="en-US" dirty="0"/>
              <a:t>工具链版本</a:t>
            </a:r>
            <a:r>
              <a:rPr lang="en-US" altLang="zh-CN" dirty="0"/>
              <a:t>12.2</a:t>
            </a:r>
            <a:r>
              <a:rPr lang="zh-CN" altLang="en-US" dirty="0"/>
              <a:t>编译，启用了级别</a:t>
            </a:r>
            <a:r>
              <a:rPr lang="en-US" altLang="zh-CN" dirty="0"/>
              <a:t>2</a:t>
            </a:r>
            <a:r>
              <a:rPr lang="zh-CN" altLang="en-US" dirty="0"/>
              <a:t>优化的</a:t>
            </a:r>
            <a:r>
              <a:rPr lang="en-US" altLang="zh-CN" dirty="0"/>
              <a:t>GCC</a:t>
            </a:r>
            <a:r>
              <a:rPr lang="zh-CN" altLang="en-US" dirty="0"/>
              <a:t>选项</a:t>
            </a:r>
            <a:r>
              <a:rPr lang="en-US" altLang="zh-CN" dirty="0"/>
              <a:t>-</a:t>
            </a:r>
            <a:r>
              <a:rPr lang="en-US" altLang="zh-CN" dirty="0" err="1"/>
              <a:t>foptimize</a:t>
            </a:r>
            <a:r>
              <a:rPr lang="zh-CN" altLang="en-US" dirty="0"/>
              <a:t>同级调用来优化所有尾部递归调用，进而限制堆栈使用，还启用</a:t>
            </a:r>
            <a:r>
              <a:rPr lang="en-US" altLang="zh-CN" dirty="0"/>
              <a:t>-</a:t>
            </a:r>
            <a:r>
              <a:rPr lang="en-US" altLang="zh-CN" dirty="0" err="1"/>
              <a:t>flaign</a:t>
            </a:r>
            <a:r>
              <a:rPr lang="en-US" altLang="zh-CN" dirty="0"/>
              <a:t> functions=16</a:t>
            </a:r>
            <a:r>
              <a:rPr lang="zh-CN" altLang="en-US" dirty="0"/>
              <a:t>，以减少设备上指令缓存引起的性能变化。</a:t>
            </a:r>
            <a:endParaRPr lang="en-US" altLang="zh-CN" dirty="0"/>
          </a:p>
          <a:p>
            <a:pPr lvl="1"/>
            <a:r>
              <a:rPr lang="zh-CN" altLang="en-US" dirty="0"/>
              <a:t>将</a:t>
            </a:r>
            <a:r>
              <a:rPr lang="en-US" altLang="zh-CN" dirty="0"/>
              <a:t>HAVM</a:t>
            </a:r>
            <a:r>
              <a:rPr lang="zh-CN" altLang="en-US" dirty="0"/>
              <a:t>实现与</a:t>
            </a:r>
            <a:r>
              <a:rPr lang="en-US" altLang="zh-CN" dirty="0" err="1"/>
              <a:t>CertrBPF</a:t>
            </a:r>
            <a:r>
              <a:rPr lang="zh-CN" altLang="en-US" dirty="0"/>
              <a:t>和</a:t>
            </a:r>
            <a:r>
              <a:rPr lang="en-US" altLang="zh-CN" dirty="0"/>
              <a:t>Vanilla </a:t>
            </a:r>
            <a:r>
              <a:rPr lang="en-US" altLang="zh-CN" dirty="0" err="1"/>
              <a:t>rBPF</a:t>
            </a:r>
            <a:r>
              <a:rPr lang="zh-CN" altLang="en-US" dirty="0"/>
              <a:t>进行比较：</a:t>
            </a:r>
          </a:p>
        </p:txBody>
      </p:sp>
      <p:pic>
        <p:nvPicPr>
          <p:cNvPr id="5" name="图片 4">
            <a:extLst>
              <a:ext uri="{FF2B5EF4-FFF2-40B4-BE49-F238E27FC236}">
                <a16:creationId xmlns:a16="http://schemas.microsoft.com/office/drawing/2014/main" id="{0E224953-1627-3E7F-906D-1878B2CF1F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9502" y="4795988"/>
            <a:ext cx="8560240" cy="1987652"/>
          </a:xfrm>
          <a:prstGeom prst="rect">
            <a:avLst/>
          </a:prstGeom>
        </p:spPr>
      </p:pic>
    </p:spTree>
    <p:extLst>
      <p:ext uri="{BB962C8B-B14F-4D97-AF65-F5344CB8AC3E}">
        <p14:creationId xmlns:p14="http://schemas.microsoft.com/office/powerpoint/2010/main" val="28606500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29BDF3-DC57-B2A7-53F6-A44F3D3FB360}"/>
              </a:ext>
            </a:extLst>
          </p:cNvPr>
          <p:cNvSpPr>
            <a:spLocks noGrp="1"/>
          </p:cNvSpPr>
          <p:nvPr>
            <p:ph type="title"/>
          </p:nvPr>
        </p:nvSpPr>
        <p:spPr/>
        <p:txBody>
          <a:bodyPr/>
          <a:lstStyle/>
          <a:p>
            <a:endParaRPr lang="zh-CN" altLang="en-US"/>
          </a:p>
        </p:txBody>
      </p:sp>
      <p:pic>
        <p:nvPicPr>
          <p:cNvPr id="5" name="内容占位符 4">
            <a:extLst>
              <a:ext uri="{FF2B5EF4-FFF2-40B4-BE49-F238E27FC236}">
                <a16:creationId xmlns:a16="http://schemas.microsoft.com/office/drawing/2014/main" id="{16A209A0-53D0-D992-42B8-218E8183A1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2851" y="1914796"/>
            <a:ext cx="8706297" cy="3962604"/>
          </a:xfrm>
        </p:spPr>
      </p:pic>
    </p:spTree>
    <p:extLst>
      <p:ext uri="{BB962C8B-B14F-4D97-AF65-F5344CB8AC3E}">
        <p14:creationId xmlns:p14="http://schemas.microsoft.com/office/powerpoint/2010/main" val="7539526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AB04F7-699F-189D-24EB-3C0EE9B5067E}"/>
              </a:ext>
            </a:extLst>
          </p:cNvPr>
          <p:cNvSpPr>
            <a:spLocks noGrp="1"/>
          </p:cNvSpPr>
          <p:nvPr>
            <p:ph type="title"/>
          </p:nvPr>
        </p:nvSpPr>
        <p:spPr/>
        <p:txBody>
          <a:bodyPr>
            <a:normAutofit fontScale="90000"/>
          </a:bodyPr>
          <a:lstStyle/>
          <a:p>
            <a:r>
              <a:rPr lang="en-US" altLang="zh-CN" dirty="0"/>
              <a:t>A Comprehensive Specification and Verification</a:t>
            </a:r>
            <a:br>
              <a:rPr lang="en-US" altLang="zh-CN" dirty="0"/>
            </a:br>
            <a:r>
              <a:rPr lang="en-US" altLang="zh-CN" dirty="0"/>
              <a:t>of the L4 Microkernel API</a:t>
            </a:r>
            <a:endParaRPr lang="zh-CN" altLang="en-US" dirty="0"/>
          </a:p>
        </p:txBody>
      </p:sp>
      <p:sp>
        <p:nvSpPr>
          <p:cNvPr id="3" name="内容占位符 2">
            <a:extLst>
              <a:ext uri="{FF2B5EF4-FFF2-40B4-BE49-F238E27FC236}">
                <a16:creationId xmlns:a16="http://schemas.microsoft.com/office/drawing/2014/main" id="{7F7FC8A0-7164-0E10-9DC7-B207206A4D6C}"/>
              </a:ext>
            </a:extLst>
          </p:cNvPr>
          <p:cNvSpPr>
            <a:spLocks noGrp="1"/>
          </p:cNvSpPr>
          <p:nvPr>
            <p:ph idx="1"/>
          </p:nvPr>
        </p:nvSpPr>
        <p:spPr/>
        <p:txBody>
          <a:bodyPr/>
          <a:lstStyle/>
          <a:p>
            <a:r>
              <a:rPr lang="zh-CN" altLang="en-US" dirty="0"/>
              <a:t>主要工作</a:t>
            </a:r>
            <a:endParaRPr lang="en-US" altLang="zh-CN" dirty="0"/>
          </a:p>
          <a:p>
            <a:pPr lvl="1"/>
            <a:r>
              <a:rPr lang="zh-CN" altLang="en-US" dirty="0"/>
              <a:t>我们在</a:t>
            </a:r>
            <a:r>
              <a:rPr lang="en-US" altLang="zh-CN" dirty="0"/>
              <a:t>Isabelle/HOL</a:t>
            </a:r>
            <a:r>
              <a:rPr lang="zh-CN" altLang="en-US" dirty="0"/>
              <a:t>中对</a:t>
            </a:r>
            <a:r>
              <a:rPr lang="en-US" altLang="zh-CN" dirty="0"/>
              <a:t>L4 API</a:t>
            </a:r>
            <a:r>
              <a:rPr lang="zh-CN" altLang="en-US" dirty="0"/>
              <a:t>进行了正式验证，具体实施基于</a:t>
            </a:r>
            <a:r>
              <a:rPr lang="en-US" altLang="zh-CN" dirty="0"/>
              <a:t>L4Ka::Pistachio</a:t>
            </a:r>
            <a:r>
              <a:rPr lang="zh-CN" altLang="en-US" dirty="0"/>
              <a:t>的发布版本。</a:t>
            </a:r>
            <a:endParaRPr lang="en-US" altLang="zh-CN" dirty="0"/>
          </a:p>
          <a:p>
            <a:pPr lvl="2"/>
            <a:r>
              <a:rPr lang="zh-CN" altLang="en-US" dirty="0"/>
              <a:t>提出了一个全面的</a:t>
            </a:r>
            <a:r>
              <a:rPr lang="en-US" altLang="zh-CN" dirty="0"/>
              <a:t>L4 API</a:t>
            </a:r>
            <a:r>
              <a:rPr lang="zh-CN" altLang="en-US" dirty="0"/>
              <a:t>形式化规范，可以重用于微内核支持的架构上的所有实现。</a:t>
            </a:r>
            <a:endParaRPr lang="en-US" altLang="zh-CN" dirty="0"/>
          </a:p>
          <a:p>
            <a:pPr lvl="2"/>
            <a:r>
              <a:rPr lang="zh-CN" altLang="en-US" dirty="0"/>
              <a:t>形式化了</a:t>
            </a:r>
            <a:r>
              <a:rPr lang="en-US" altLang="zh-CN" dirty="0"/>
              <a:t>350</a:t>
            </a:r>
            <a:r>
              <a:rPr lang="zh-CN" altLang="en-US" dirty="0"/>
              <a:t>个功能正确性和</a:t>
            </a:r>
            <a:r>
              <a:rPr lang="en-US" altLang="zh-CN" dirty="0"/>
              <a:t>39</a:t>
            </a:r>
            <a:r>
              <a:rPr lang="zh-CN" altLang="en-US" dirty="0"/>
              <a:t>个安全属性。地址空间上的安全属性覆盖了</a:t>
            </a:r>
            <a:r>
              <a:rPr lang="en-US" altLang="zh-CN" dirty="0"/>
              <a:t>Klein</a:t>
            </a:r>
            <a:r>
              <a:rPr lang="zh-CN" altLang="en-US" dirty="0"/>
              <a:t>模型中的所有不变量，同时，该模型中提出了一系列新的关键不变量。</a:t>
            </a:r>
            <a:endParaRPr lang="en-US" altLang="zh-CN" dirty="0"/>
          </a:p>
          <a:p>
            <a:pPr lvl="2"/>
            <a:r>
              <a:rPr lang="zh-CN" altLang="en-US" dirty="0"/>
              <a:t>使用</a:t>
            </a:r>
            <a:r>
              <a:rPr lang="en-US" altLang="zh-CN" dirty="0"/>
              <a:t>Isabelle/HOL</a:t>
            </a:r>
            <a:r>
              <a:rPr lang="zh-CN" altLang="en-US" dirty="0"/>
              <a:t>来证明规范满足这些性质，这提高了</a:t>
            </a:r>
            <a:r>
              <a:rPr lang="en-US" altLang="zh-CN" dirty="0"/>
              <a:t>L4 API</a:t>
            </a:r>
            <a:r>
              <a:rPr lang="zh-CN" altLang="en-US" dirty="0"/>
              <a:t>的正确性和可靠性。此外，在这个阶段，我们提出了几个重写规则和推理步骤来提高证明效率</a:t>
            </a:r>
            <a:endParaRPr lang="en-US" altLang="zh-CN" dirty="0"/>
          </a:p>
          <a:p>
            <a:pPr lvl="2"/>
            <a:r>
              <a:rPr lang="zh-CN" altLang="en-US" dirty="0"/>
              <a:t>修复</a:t>
            </a:r>
            <a:r>
              <a:rPr lang="en-US" altLang="zh-CN" dirty="0"/>
              <a:t>L4</a:t>
            </a:r>
            <a:r>
              <a:rPr lang="zh-CN" altLang="en-US" dirty="0"/>
              <a:t>参考手册和微内核的源代码中共</a:t>
            </a:r>
            <a:r>
              <a:rPr lang="en-US" altLang="zh-CN" dirty="0"/>
              <a:t>10</a:t>
            </a:r>
            <a:r>
              <a:rPr lang="zh-CN" altLang="en-US" dirty="0"/>
              <a:t>个错误。</a:t>
            </a:r>
          </a:p>
        </p:txBody>
      </p:sp>
    </p:spTree>
    <p:extLst>
      <p:ext uri="{BB962C8B-B14F-4D97-AF65-F5344CB8AC3E}">
        <p14:creationId xmlns:p14="http://schemas.microsoft.com/office/powerpoint/2010/main" val="12183933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123026-F5C7-EC66-6F0D-4A10FCDB0A74}"/>
              </a:ext>
            </a:extLst>
          </p:cNvPr>
          <p:cNvSpPr>
            <a:spLocks noGrp="1"/>
          </p:cNvSpPr>
          <p:nvPr>
            <p:ph type="title"/>
          </p:nvPr>
        </p:nvSpPr>
        <p:spPr/>
        <p:txBody>
          <a:bodyPr>
            <a:normAutofit fontScale="90000"/>
          </a:bodyPr>
          <a:lstStyle/>
          <a:p>
            <a:r>
              <a:rPr lang="en-US" altLang="zh-CN" dirty="0"/>
              <a:t>A Comprehensive Specification and Verification</a:t>
            </a:r>
            <a:br>
              <a:rPr lang="en-US" altLang="zh-CN" dirty="0"/>
            </a:br>
            <a:r>
              <a:rPr lang="en-US" altLang="zh-CN" dirty="0"/>
              <a:t>of the L4 Microkernel API</a:t>
            </a:r>
            <a:endParaRPr lang="zh-CN" altLang="en-US" dirty="0"/>
          </a:p>
        </p:txBody>
      </p:sp>
      <p:sp>
        <p:nvSpPr>
          <p:cNvPr id="3" name="内容占位符 2">
            <a:extLst>
              <a:ext uri="{FF2B5EF4-FFF2-40B4-BE49-F238E27FC236}">
                <a16:creationId xmlns:a16="http://schemas.microsoft.com/office/drawing/2014/main" id="{C12AC7F3-30F9-06A8-83F4-D923408D2D6D}"/>
              </a:ext>
            </a:extLst>
          </p:cNvPr>
          <p:cNvSpPr>
            <a:spLocks noGrp="1"/>
          </p:cNvSpPr>
          <p:nvPr>
            <p:ph idx="1"/>
          </p:nvPr>
        </p:nvSpPr>
        <p:spPr/>
        <p:txBody>
          <a:bodyPr/>
          <a:lstStyle/>
          <a:p>
            <a:r>
              <a:rPr lang="en-US" altLang="zh-CN" dirty="0"/>
              <a:t>L4 API</a:t>
            </a:r>
            <a:r>
              <a:rPr lang="zh-CN" altLang="en-US" dirty="0"/>
              <a:t>形式化规范</a:t>
            </a:r>
            <a:endParaRPr lang="en-US" altLang="zh-CN" dirty="0"/>
          </a:p>
          <a:p>
            <a:pPr lvl="1"/>
            <a:r>
              <a:rPr lang="zh-CN" altLang="en-US" dirty="0"/>
              <a:t>首先定义常量和类型，然后给出状态和初始状态的定义，接下来根据不同模块状态转换，最后提供高可重用性的参数化抽象模型。</a:t>
            </a:r>
          </a:p>
        </p:txBody>
      </p:sp>
      <p:pic>
        <p:nvPicPr>
          <p:cNvPr id="5" name="图片 4">
            <a:extLst>
              <a:ext uri="{FF2B5EF4-FFF2-40B4-BE49-F238E27FC236}">
                <a16:creationId xmlns:a16="http://schemas.microsoft.com/office/drawing/2014/main" id="{65E37E22-1C6D-E1EF-3E47-BD8FBD6C6F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0449" y="3275175"/>
            <a:ext cx="4004335" cy="3467460"/>
          </a:xfrm>
          <a:prstGeom prst="rect">
            <a:avLst/>
          </a:prstGeom>
        </p:spPr>
      </p:pic>
      <p:pic>
        <p:nvPicPr>
          <p:cNvPr id="6" name="图片 5">
            <a:extLst>
              <a:ext uri="{FF2B5EF4-FFF2-40B4-BE49-F238E27FC236}">
                <a16:creationId xmlns:a16="http://schemas.microsoft.com/office/drawing/2014/main" id="{276A905D-C77C-BF32-9118-FC7475EAB6BF}"/>
              </a:ext>
            </a:extLst>
          </p:cNvPr>
          <p:cNvPicPr>
            <a:picLocks noChangeAspect="1"/>
          </p:cNvPicPr>
          <p:nvPr/>
        </p:nvPicPr>
        <p:blipFill>
          <a:blip r:embed="rId4"/>
          <a:stretch>
            <a:fillRect/>
          </a:stretch>
        </p:blipFill>
        <p:spPr>
          <a:xfrm>
            <a:off x="5707035" y="3187934"/>
            <a:ext cx="6079015" cy="3548180"/>
          </a:xfrm>
          <a:prstGeom prst="rect">
            <a:avLst/>
          </a:prstGeom>
        </p:spPr>
      </p:pic>
    </p:spTree>
    <p:extLst>
      <p:ext uri="{BB962C8B-B14F-4D97-AF65-F5344CB8AC3E}">
        <p14:creationId xmlns:p14="http://schemas.microsoft.com/office/powerpoint/2010/main" val="5327762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D21890-5BCB-156A-3D9D-CDB273E32A0A}"/>
              </a:ext>
            </a:extLst>
          </p:cNvPr>
          <p:cNvSpPr>
            <a:spLocks noGrp="1"/>
          </p:cNvSpPr>
          <p:nvPr>
            <p:ph type="title"/>
          </p:nvPr>
        </p:nvSpPr>
        <p:spPr/>
        <p:txBody>
          <a:bodyPr>
            <a:normAutofit fontScale="90000"/>
          </a:bodyPr>
          <a:lstStyle/>
          <a:p>
            <a:r>
              <a:rPr lang="en-US" altLang="zh-CN" dirty="0"/>
              <a:t>A Comprehensive Specification and Verification</a:t>
            </a:r>
            <a:br>
              <a:rPr lang="en-US" altLang="zh-CN" dirty="0"/>
            </a:br>
            <a:r>
              <a:rPr lang="en-US" altLang="zh-CN" dirty="0"/>
              <a:t>of the L4 Microkernel API</a:t>
            </a:r>
            <a:endParaRPr lang="zh-CN" altLang="en-US" dirty="0"/>
          </a:p>
        </p:txBody>
      </p:sp>
      <p:sp>
        <p:nvSpPr>
          <p:cNvPr id="3" name="内容占位符 2">
            <a:extLst>
              <a:ext uri="{FF2B5EF4-FFF2-40B4-BE49-F238E27FC236}">
                <a16:creationId xmlns:a16="http://schemas.microsoft.com/office/drawing/2014/main" id="{55A8363C-809F-765C-D807-503F2EF8696F}"/>
              </a:ext>
            </a:extLst>
          </p:cNvPr>
          <p:cNvSpPr>
            <a:spLocks noGrp="1"/>
          </p:cNvSpPr>
          <p:nvPr>
            <p:ph idx="1"/>
          </p:nvPr>
        </p:nvSpPr>
        <p:spPr/>
        <p:txBody>
          <a:bodyPr/>
          <a:lstStyle/>
          <a:p>
            <a:r>
              <a:rPr lang="zh-CN" altLang="en-US" dirty="0"/>
              <a:t>功能正确性和安全性的形式化</a:t>
            </a:r>
            <a:endParaRPr lang="en-US" altLang="zh-CN" dirty="0"/>
          </a:p>
          <a:p>
            <a:pPr lvl="1"/>
            <a:r>
              <a:rPr lang="zh-CN" altLang="en-US" dirty="0"/>
              <a:t>文章总共形式化了</a:t>
            </a:r>
            <a:r>
              <a:rPr lang="en-US" altLang="zh-CN" dirty="0"/>
              <a:t>350</a:t>
            </a:r>
            <a:r>
              <a:rPr lang="zh-CN" altLang="en-US" dirty="0"/>
              <a:t>个功能正确性和</a:t>
            </a:r>
            <a:r>
              <a:rPr lang="en-US" altLang="zh-CN" dirty="0"/>
              <a:t>39</a:t>
            </a:r>
            <a:r>
              <a:rPr lang="zh-CN" altLang="en-US" dirty="0"/>
              <a:t>个安全属性。</a:t>
            </a:r>
            <a:endParaRPr lang="en-US" altLang="zh-CN" dirty="0"/>
          </a:p>
          <a:p>
            <a:pPr lvl="2"/>
            <a:r>
              <a:rPr lang="zh-CN" altLang="en-US" dirty="0"/>
              <a:t>功能正确性意味着程序对给定的输入有正确的输出。</a:t>
            </a:r>
            <a:endParaRPr lang="en-US" altLang="zh-CN" dirty="0"/>
          </a:p>
          <a:p>
            <a:pPr lvl="2"/>
            <a:endParaRPr lang="en-US" altLang="zh-CN" dirty="0"/>
          </a:p>
          <a:p>
            <a:pPr lvl="2"/>
            <a:endParaRPr lang="en-US" altLang="zh-CN" dirty="0"/>
          </a:p>
          <a:p>
            <a:pPr lvl="2"/>
            <a:endParaRPr lang="en-US" altLang="zh-CN" dirty="0"/>
          </a:p>
          <a:p>
            <a:pPr lvl="2"/>
            <a:r>
              <a:rPr lang="zh-CN" altLang="en-US" dirty="0"/>
              <a:t>安全属性表示在整个状态空间中没有不安全的状态，可表示为一系列不变量。</a:t>
            </a:r>
            <a:endParaRPr lang="en-US" altLang="zh-CN" dirty="0"/>
          </a:p>
          <a:p>
            <a:pPr lvl="2"/>
            <a:endParaRPr lang="zh-CN" altLang="en-US" dirty="0"/>
          </a:p>
          <a:p>
            <a:pPr lvl="2"/>
            <a:endParaRPr lang="zh-CN" altLang="en-US" dirty="0"/>
          </a:p>
        </p:txBody>
      </p:sp>
      <p:pic>
        <p:nvPicPr>
          <p:cNvPr id="7" name="图片 6">
            <a:extLst>
              <a:ext uri="{FF2B5EF4-FFF2-40B4-BE49-F238E27FC236}">
                <a16:creationId xmlns:a16="http://schemas.microsoft.com/office/drawing/2014/main" id="{740FA6FC-9EC1-0310-96B8-95199D7966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7150" y="3115517"/>
            <a:ext cx="6007761" cy="794873"/>
          </a:xfrm>
          <a:prstGeom prst="rect">
            <a:avLst/>
          </a:prstGeom>
        </p:spPr>
      </p:pic>
      <p:pic>
        <p:nvPicPr>
          <p:cNvPr id="9" name="图片 8">
            <a:extLst>
              <a:ext uri="{FF2B5EF4-FFF2-40B4-BE49-F238E27FC236}">
                <a16:creationId xmlns:a16="http://schemas.microsoft.com/office/drawing/2014/main" id="{2129D110-5834-C63A-508B-6087476D34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87150" y="4673733"/>
            <a:ext cx="5812506" cy="727585"/>
          </a:xfrm>
          <a:prstGeom prst="rect">
            <a:avLst/>
          </a:prstGeom>
        </p:spPr>
      </p:pic>
    </p:spTree>
    <p:extLst>
      <p:ext uri="{BB962C8B-B14F-4D97-AF65-F5344CB8AC3E}">
        <p14:creationId xmlns:p14="http://schemas.microsoft.com/office/powerpoint/2010/main" val="42037425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93E491-3519-ABAC-909D-28640A30F8D1}"/>
              </a:ext>
            </a:extLst>
          </p:cNvPr>
          <p:cNvSpPr>
            <a:spLocks noGrp="1"/>
          </p:cNvSpPr>
          <p:nvPr>
            <p:ph type="title"/>
          </p:nvPr>
        </p:nvSpPr>
        <p:spPr/>
        <p:txBody>
          <a:bodyPr>
            <a:normAutofit fontScale="90000"/>
          </a:bodyPr>
          <a:lstStyle/>
          <a:p>
            <a:r>
              <a:rPr lang="en-US" altLang="zh-CN" dirty="0"/>
              <a:t>A Comprehensive Specification and Verification</a:t>
            </a:r>
            <a:br>
              <a:rPr lang="en-US" altLang="zh-CN" dirty="0"/>
            </a:br>
            <a:r>
              <a:rPr lang="en-US" altLang="zh-CN" dirty="0"/>
              <a:t>of the L4 Microkernel API</a:t>
            </a:r>
            <a:endParaRPr lang="zh-CN" altLang="en-US" dirty="0"/>
          </a:p>
        </p:txBody>
      </p:sp>
      <p:sp>
        <p:nvSpPr>
          <p:cNvPr id="3" name="内容占位符 2">
            <a:extLst>
              <a:ext uri="{FF2B5EF4-FFF2-40B4-BE49-F238E27FC236}">
                <a16:creationId xmlns:a16="http://schemas.microsoft.com/office/drawing/2014/main" id="{464C2C9B-DC8B-1669-C300-230A157206DD}"/>
              </a:ext>
            </a:extLst>
          </p:cNvPr>
          <p:cNvSpPr>
            <a:spLocks noGrp="1"/>
          </p:cNvSpPr>
          <p:nvPr>
            <p:ph idx="1"/>
          </p:nvPr>
        </p:nvSpPr>
        <p:spPr/>
        <p:txBody>
          <a:bodyPr/>
          <a:lstStyle/>
          <a:p>
            <a:r>
              <a:rPr lang="zh-CN" altLang="en-US" dirty="0"/>
              <a:t>形式化验证</a:t>
            </a:r>
            <a:endParaRPr lang="en-US" altLang="zh-CN" dirty="0"/>
          </a:p>
          <a:p>
            <a:pPr lvl="1"/>
            <a:r>
              <a:rPr lang="zh-CN" altLang="en-US" dirty="0"/>
              <a:t>证明工作包含三部分：功能正确性、安全属性和抽象模型与具体模型之间的精化。</a:t>
            </a:r>
            <a:endParaRPr lang="en-US" altLang="zh-CN" dirty="0"/>
          </a:p>
          <a:p>
            <a:pPr lvl="1"/>
            <a:r>
              <a:rPr lang="zh-CN" altLang="en-US" dirty="0"/>
              <a:t>同时提出几个重写规则和推理步骤。</a:t>
            </a:r>
          </a:p>
        </p:txBody>
      </p:sp>
    </p:spTree>
    <p:extLst>
      <p:ext uri="{BB962C8B-B14F-4D97-AF65-F5344CB8AC3E}">
        <p14:creationId xmlns:p14="http://schemas.microsoft.com/office/powerpoint/2010/main" val="19571482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4FB874-9C28-ED55-F2CC-419AAA3A796D}"/>
              </a:ext>
            </a:extLst>
          </p:cNvPr>
          <p:cNvSpPr>
            <a:spLocks noGrp="1"/>
          </p:cNvSpPr>
          <p:nvPr>
            <p:ph type="title"/>
          </p:nvPr>
        </p:nvSpPr>
        <p:spPr/>
        <p:txBody>
          <a:bodyPr>
            <a:normAutofit fontScale="90000"/>
          </a:bodyPr>
          <a:lstStyle/>
          <a:p>
            <a:r>
              <a:rPr lang="en-US" altLang="zh-CN" dirty="0"/>
              <a:t>A Comprehensive Specification and Verification</a:t>
            </a:r>
            <a:br>
              <a:rPr lang="en-US" altLang="zh-CN" dirty="0"/>
            </a:br>
            <a:r>
              <a:rPr lang="en-US" altLang="zh-CN" dirty="0"/>
              <a:t>of the L4 Microkernel API</a:t>
            </a:r>
            <a:endParaRPr lang="zh-CN" altLang="en-US" dirty="0"/>
          </a:p>
        </p:txBody>
      </p:sp>
      <p:sp>
        <p:nvSpPr>
          <p:cNvPr id="3" name="内容占位符 2">
            <a:extLst>
              <a:ext uri="{FF2B5EF4-FFF2-40B4-BE49-F238E27FC236}">
                <a16:creationId xmlns:a16="http://schemas.microsoft.com/office/drawing/2014/main" id="{BCBC3BD7-8269-9333-DAAC-EA2C20CBEDA8}"/>
              </a:ext>
            </a:extLst>
          </p:cNvPr>
          <p:cNvSpPr>
            <a:spLocks noGrp="1"/>
          </p:cNvSpPr>
          <p:nvPr>
            <p:ph idx="1"/>
          </p:nvPr>
        </p:nvSpPr>
        <p:spPr/>
        <p:txBody>
          <a:bodyPr/>
          <a:lstStyle/>
          <a:p>
            <a:r>
              <a:rPr lang="zh-CN" altLang="en-US" dirty="0"/>
              <a:t>证明工作</a:t>
            </a:r>
            <a:endParaRPr lang="en-US" altLang="zh-CN" dirty="0"/>
          </a:p>
          <a:p>
            <a:pPr lvl="1"/>
            <a:r>
              <a:rPr lang="zh-CN" altLang="en-US" dirty="0"/>
              <a:t>工作包括大约</a:t>
            </a:r>
            <a:r>
              <a:rPr lang="en-US" altLang="zh-CN" dirty="0"/>
              <a:t>1.5K</a:t>
            </a:r>
            <a:r>
              <a:rPr lang="zh-CN" altLang="en-US" dirty="0"/>
              <a:t>行的规范代码和约</a:t>
            </a:r>
            <a:r>
              <a:rPr lang="en-US" altLang="zh-CN" dirty="0"/>
              <a:t>29K</a:t>
            </a:r>
            <a:r>
              <a:rPr lang="zh-CN" altLang="en-US" dirty="0"/>
              <a:t>行的证明，大约需要</a:t>
            </a:r>
            <a:r>
              <a:rPr lang="en-US" altLang="zh-CN" dirty="0"/>
              <a:t>15</a:t>
            </a:r>
            <a:r>
              <a:rPr lang="zh-CN" altLang="en-US" dirty="0"/>
              <a:t>个人月。</a:t>
            </a:r>
          </a:p>
        </p:txBody>
      </p:sp>
      <p:pic>
        <p:nvPicPr>
          <p:cNvPr id="4" name="图片 3">
            <a:extLst>
              <a:ext uri="{FF2B5EF4-FFF2-40B4-BE49-F238E27FC236}">
                <a16:creationId xmlns:a16="http://schemas.microsoft.com/office/drawing/2014/main" id="{C91FE0F1-1CCB-2A90-73F9-07C42542D09E}"/>
              </a:ext>
            </a:extLst>
          </p:cNvPr>
          <p:cNvPicPr>
            <a:picLocks noChangeAspect="1"/>
          </p:cNvPicPr>
          <p:nvPr/>
        </p:nvPicPr>
        <p:blipFill>
          <a:blip r:embed="rId2"/>
          <a:stretch>
            <a:fillRect/>
          </a:stretch>
        </p:blipFill>
        <p:spPr>
          <a:xfrm>
            <a:off x="1986594" y="3299852"/>
            <a:ext cx="8218811" cy="2818411"/>
          </a:xfrm>
          <a:prstGeom prst="rect">
            <a:avLst/>
          </a:prstGeom>
        </p:spPr>
      </p:pic>
    </p:spTree>
    <p:extLst>
      <p:ext uri="{BB962C8B-B14F-4D97-AF65-F5344CB8AC3E}">
        <p14:creationId xmlns:p14="http://schemas.microsoft.com/office/powerpoint/2010/main" val="3372449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EC1C3B-48A4-B9DE-021E-50EC0773D99D}"/>
              </a:ext>
            </a:extLst>
          </p:cNvPr>
          <p:cNvSpPr>
            <a:spLocks noGrp="1"/>
          </p:cNvSpPr>
          <p:nvPr>
            <p:ph type="title"/>
          </p:nvPr>
        </p:nvSpPr>
        <p:spPr/>
        <p:txBody>
          <a:bodyPr>
            <a:normAutofit fontScale="90000"/>
          </a:bodyPr>
          <a:lstStyle/>
          <a:p>
            <a:r>
              <a:rPr lang="en-US" altLang="zh-CN" dirty="0"/>
              <a:t>Mover Logic: A Concurrent Program Logic for</a:t>
            </a:r>
            <a:br>
              <a:rPr lang="en-US" altLang="zh-CN" dirty="0"/>
            </a:br>
            <a:r>
              <a:rPr lang="en-US" altLang="zh-CN" dirty="0"/>
              <a:t>Reduction and Rely-Guarantee Reasoning</a:t>
            </a:r>
            <a:endParaRPr lang="zh-CN" altLang="en-US" dirty="0"/>
          </a:p>
        </p:txBody>
      </p:sp>
      <p:sp>
        <p:nvSpPr>
          <p:cNvPr id="3" name="内容占位符 2">
            <a:extLst>
              <a:ext uri="{FF2B5EF4-FFF2-40B4-BE49-F238E27FC236}">
                <a16:creationId xmlns:a16="http://schemas.microsoft.com/office/drawing/2014/main" id="{1C1B7C04-6F44-3AF5-A37F-A911777761DC}"/>
              </a:ext>
            </a:extLst>
          </p:cNvPr>
          <p:cNvSpPr>
            <a:spLocks noGrp="1"/>
          </p:cNvSpPr>
          <p:nvPr>
            <p:ph idx="1"/>
          </p:nvPr>
        </p:nvSpPr>
        <p:spPr/>
        <p:txBody>
          <a:bodyPr/>
          <a:lstStyle/>
          <a:p>
            <a:r>
              <a:rPr lang="zh-CN" altLang="en-US" dirty="0"/>
              <a:t>背景</a:t>
            </a:r>
            <a:endParaRPr lang="en-US" altLang="zh-CN" dirty="0"/>
          </a:p>
          <a:p>
            <a:pPr lvl="1"/>
            <a:r>
              <a:rPr lang="en-US" altLang="zh-CN" dirty="0"/>
              <a:t>RG</a:t>
            </a:r>
            <a:r>
              <a:rPr lang="zh-CN" altLang="en-US" dirty="0"/>
              <a:t>可复用性和可扩展性弱</a:t>
            </a:r>
            <a:endParaRPr lang="en-US" altLang="zh-CN" dirty="0"/>
          </a:p>
          <a:p>
            <a:pPr lvl="2"/>
            <a:r>
              <a:rPr lang="zh-CN" altLang="en-US" dirty="0"/>
              <a:t>代码库中</a:t>
            </a:r>
            <a:r>
              <a:rPr lang="en-US" altLang="zh-CN" dirty="0"/>
              <a:t>add</a:t>
            </a:r>
            <a:r>
              <a:rPr lang="zh-CN" altLang="en-US" dirty="0"/>
              <a:t>（）的规范与来自特定客户端的</a:t>
            </a:r>
            <a:r>
              <a:rPr lang="en-US" altLang="zh-CN" dirty="0"/>
              <a:t>even</a:t>
            </a:r>
            <a:r>
              <a:rPr lang="zh-CN" altLang="en-US" dirty="0"/>
              <a:t>（</a:t>
            </a:r>
            <a:r>
              <a:rPr lang="en-US" altLang="zh-CN" dirty="0"/>
              <a:t>x</a:t>
            </a:r>
            <a:r>
              <a:rPr lang="zh-CN" altLang="en-US" dirty="0"/>
              <a:t>）数据不变量紧密耦合在一起。不同的客户端需要修改和重新验证计数器库，这使得模块化验证更具挑战性，可扩展性更低。</a:t>
            </a:r>
          </a:p>
        </p:txBody>
      </p:sp>
    </p:spTree>
    <p:extLst>
      <p:ext uri="{BB962C8B-B14F-4D97-AF65-F5344CB8AC3E}">
        <p14:creationId xmlns:p14="http://schemas.microsoft.com/office/powerpoint/2010/main" val="40749060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D47545-B867-8D15-3E0A-088434EC5C59}"/>
              </a:ext>
            </a:extLst>
          </p:cNvPr>
          <p:cNvSpPr>
            <a:spLocks noGrp="1"/>
          </p:cNvSpPr>
          <p:nvPr>
            <p:ph type="title"/>
          </p:nvPr>
        </p:nvSpPr>
        <p:spPr/>
        <p:txBody>
          <a:bodyPr>
            <a:normAutofit fontScale="90000"/>
          </a:bodyPr>
          <a:lstStyle/>
          <a:p>
            <a:r>
              <a:rPr lang="en-US" altLang="zh-CN" dirty="0"/>
              <a:t>A Comprehensive Specification and Verification</a:t>
            </a:r>
            <a:br>
              <a:rPr lang="en-US" altLang="zh-CN" dirty="0"/>
            </a:br>
            <a:r>
              <a:rPr lang="en-US" altLang="zh-CN" dirty="0"/>
              <a:t>of the L4 Microkernel API</a:t>
            </a:r>
            <a:endParaRPr lang="zh-CN" altLang="en-US" dirty="0"/>
          </a:p>
        </p:txBody>
      </p:sp>
      <p:sp>
        <p:nvSpPr>
          <p:cNvPr id="3" name="内容占位符 2">
            <a:extLst>
              <a:ext uri="{FF2B5EF4-FFF2-40B4-BE49-F238E27FC236}">
                <a16:creationId xmlns:a16="http://schemas.microsoft.com/office/drawing/2014/main" id="{207ACFC2-B461-1C7B-5225-D6E0457F54A0}"/>
              </a:ext>
            </a:extLst>
          </p:cNvPr>
          <p:cNvSpPr>
            <a:spLocks noGrp="1"/>
          </p:cNvSpPr>
          <p:nvPr>
            <p:ph idx="1"/>
          </p:nvPr>
        </p:nvSpPr>
        <p:spPr/>
        <p:txBody>
          <a:bodyPr/>
          <a:lstStyle/>
          <a:p>
            <a:r>
              <a:rPr lang="zh-CN" altLang="en-US" dirty="0"/>
              <a:t>问题修复</a:t>
            </a:r>
            <a:endParaRPr lang="en-US" altLang="zh-CN" dirty="0"/>
          </a:p>
          <a:p>
            <a:pPr lvl="1"/>
            <a:r>
              <a:rPr lang="zh-CN" altLang="en-US" dirty="0"/>
              <a:t>在规范和验证过程中发现了</a:t>
            </a:r>
            <a:r>
              <a:rPr lang="en-US" altLang="zh-CN" dirty="0"/>
              <a:t>10</a:t>
            </a:r>
            <a:r>
              <a:rPr lang="zh-CN" altLang="en-US" dirty="0"/>
              <a:t>个违反功能正确性和安全性的错误，可分为</a:t>
            </a:r>
            <a:r>
              <a:rPr lang="en-US" altLang="zh-CN" dirty="0"/>
              <a:t>6</a:t>
            </a:r>
            <a:r>
              <a:rPr lang="zh-CN" altLang="en-US" dirty="0"/>
              <a:t>类</a:t>
            </a:r>
            <a:endParaRPr lang="en-US" altLang="zh-CN" dirty="0"/>
          </a:p>
          <a:p>
            <a:pPr lvl="2"/>
            <a:r>
              <a:rPr lang="zh-CN" altLang="en-US" dirty="0"/>
              <a:t>越界访问：在源代码中添加一个条件表达式，限制目标线程标识符</a:t>
            </a:r>
            <a:r>
              <a:rPr lang="en-US" altLang="zh-CN" dirty="0" err="1"/>
              <a:t>dest-tid</a:t>
            </a:r>
            <a:r>
              <a:rPr lang="zh-CN" altLang="en-US" dirty="0"/>
              <a:t>的范围。</a:t>
            </a:r>
            <a:endParaRPr lang="en-US" altLang="zh-CN" dirty="0"/>
          </a:p>
          <a:p>
            <a:pPr lvl="2"/>
            <a:r>
              <a:rPr lang="zh-CN" altLang="en-US" dirty="0"/>
              <a:t>非法删除：源代码允许特权线程删除任何非特权线程，可能会导致异常发生。</a:t>
            </a:r>
            <a:endParaRPr lang="en-US" altLang="zh-CN" dirty="0"/>
          </a:p>
          <a:p>
            <a:pPr lvl="2"/>
            <a:r>
              <a:rPr lang="zh-CN" altLang="en-US" dirty="0"/>
              <a:t>缺乏有效性检查：系统调用</a:t>
            </a:r>
            <a:r>
              <a:rPr lang="en-US" altLang="zh-CN" dirty="0" err="1"/>
              <a:t>ThreadControl</a:t>
            </a:r>
            <a:r>
              <a:rPr lang="zh-CN" altLang="en-US" dirty="0"/>
              <a:t>不检查参数调度器</a:t>
            </a:r>
            <a:r>
              <a:rPr lang="en-US" altLang="zh-CN" dirty="0" err="1"/>
              <a:t>tid</a:t>
            </a:r>
            <a:r>
              <a:rPr lang="zh-CN" altLang="en-US" dirty="0"/>
              <a:t>的标识符是否有效。</a:t>
            </a:r>
            <a:endParaRPr lang="en-US" altLang="zh-CN" dirty="0"/>
          </a:p>
          <a:p>
            <a:pPr lvl="2"/>
            <a:r>
              <a:rPr lang="zh-CN" altLang="en-US" dirty="0"/>
              <a:t>定义不完善：在对激活线程的功能进行建模时，激活操作失败的情况没有得到处理。</a:t>
            </a:r>
            <a:endParaRPr lang="en-US" altLang="zh-CN" dirty="0"/>
          </a:p>
          <a:p>
            <a:pPr lvl="2"/>
            <a:r>
              <a:rPr lang="zh-CN" altLang="en-US" dirty="0"/>
              <a:t>初始化不完整：源代码的头文件</a:t>
            </a:r>
            <a:r>
              <a:rPr lang="en-US" altLang="zh-CN" dirty="0" err="1"/>
              <a:t>schedule.h</a:t>
            </a:r>
            <a:r>
              <a:rPr lang="zh-CN" altLang="en-US" dirty="0"/>
              <a:t>中，初始化函数</a:t>
            </a:r>
            <a:r>
              <a:rPr lang="en-US" altLang="zh-CN" dirty="0" err="1"/>
              <a:t>init</a:t>
            </a:r>
            <a:r>
              <a:rPr lang="zh-CN" altLang="en-US" dirty="0"/>
              <a:t>不会初始化最后一个优先级队列。</a:t>
            </a:r>
            <a:endParaRPr lang="en-US" altLang="zh-CN" dirty="0"/>
          </a:p>
          <a:p>
            <a:pPr lvl="2"/>
            <a:r>
              <a:rPr lang="zh-CN" altLang="en-US" dirty="0"/>
              <a:t>实现不一致：源代码实现方式和手册相违背。</a:t>
            </a:r>
            <a:endParaRPr lang="en-US" altLang="zh-CN" dirty="0"/>
          </a:p>
          <a:p>
            <a:pPr lvl="1"/>
            <a:r>
              <a:rPr lang="zh-CN" altLang="en-US" dirty="0"/>
              <a:t>未来工作：把对</a:t>
            </a:r>
            <a:r>
              <a:rPr lang="en-US" altLang="zh-CN" dirty="0"/>
              <a:t>API</a:t>
            </a:r>
            <a:r>
              <a:rPr lang="zh-CN" altLang="en-US" dirty="0"/>
              <a:t>的验证扩展到整个源代码。</a:t>
            </a:r>
          </a:p>
        </p:txBody>
      </p:sp>
    </p:spTree>
    <p:extLst>
      <p:ext uri="{BB962C8B-B14F-4D97-AF65-F5344CB8AC3E}">
        <p14:creationId xmlns:p14="http://schemas.microsoft.com/office/powerpoint/2010/main" val="8290407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26B575-B62D-07DA-2821-BC4550420001}"/>
              </a:ext>
            </a:extLst>
          </p:cNvPr>
          <p:cNvSpPr>
            <a:spLocks noGrp="1"/>
          </p:cNvSpPr>
          <p:nvPr>
            <p:ph type="title"/>
          </p:nvPr>
        </p:nvSpPr>
        <p:spPr/>
        <p:txBody>
          <a:bodyPr/>
          <a:lstStyle/>
          <a:p>
            <a:r>
              <a:rPr lang="zh-CN" altLang="en-US" dirty="0"/>
              <a:t>学习路线</a:t>
            </a:r>
          </a:p>
        </p:txBody>
      </p:sp>
      <p:sp>
        <p:nvSpPr>
          <p:cNvPr id="3" name="内容占位符 2">
            <a:extLst>
              <a:ext uri="{FF2B5EF4-FFF2-40B4-BE49-F238E27FC236}">
                <a16:creationId xmlns:a16="http://schemas.microsoft.com/office/drawing/2014/main" id="{CBBF5FDE-C574-3E9A-2008-24298E40231C}"/>
              </a:ext>
            </a:extLst>
          </p:cNvPr>
          <p:cNvSpPr>
            <a:spLocks noGrp="1"/>
          </p:cNvSpPr>
          <p:nvPr>
            <p:ph idx="1"/>
          </p:nvPr>
        </p:nvSpPr>
        <p:spPr>
          <a:xfrm>
            <a:off x="838200" y="1825624"/>
            <a:ext cx="10515600" cy="4859261"/>
          </a:xfrm>
        </p:spPr>
        <p:txBody>
          <a:bodyPr>
            <a:normAutofit/>
          </a:bodyPr>
          <a:lstStyle/>
          <a:p>
            <a:r>
              <a:rPr lang="zh-CN" altLang="en-US" dirty="0"/>
              <a:t>霍尔逻辑：</a:t>
            </a:r>
            <a:r>
              <a:rPr lang="en-US" altLang="zh-CN" dirty="0"/>
              <a:t>SF</a:t>
            </a:r>
          </a:p>
          <a:p>
            <a:r>
              <a:rPr lang="en-US" altLang="zh-CN" dirty="0"/>
              <a:t>OG-RG</a:t>
            </a:r>
            <a:r>
              <a:rPr lang="zh-CN" altLang="en-US" dirty="0"/>
              <a:t>：</a:t>
            </a:r>
            <a:r>
              <a:rPr lang="en-US" altLang="zh-CN" dirty="0"/>
              <a:t> Verification of Parallel Programs with the </a:t>
            </a:r>
            <a:r>
              <a:rPr lang="en-US" altLang="zh-CN" dirty="0" err="1"/>
              <a:t>Owicki</a:t>
            </a:r>
            <a:r>
              <a:rPr lang="en-US" altLang="zh-CN" dirty="0"/>
              <a:t>-Gries and Rely-Guarantee Methods in Isabelle </a:t>
            </a:r>
            <a:r>
              <a:rPr lang="zh-CN" altLang="en-US" dirty="0"/>
              <a:t>以及</a:t>
            </a:r>
            <a:r>
              <a:rPr lang="en-US" altLang="zh-CN" dirty="0"/>
              <a:t>Isabelle</a:t>
            </a:r>
            <a:r>
              <a:rPr lang="zh-CN" altLang="en-US" dirty="0"/>
              <a:t>库</a:t>
            </a:r>
            <a:endParaRPr lang="en-US" altLang="zh-CN" dirty="0"/>
          </a:p>
          <a:p>
            <a:r>
              <a:rPr lang="zh-CN" altLang="en-US" dirty="0"/>
              <a:t>多层精化，函数正确性：</a:t>
            </a:r>
            <a:endParaRPr lang="en-US" altLang="zh-CN" dirty="0"/>
          </a:p>
          <a:p>
            <a:pPr lvl="1"/>
            <a:r>
              <a:rPr lang="en-US" altLang="zh-CN" dirty="0"/>
              <a:t>seL4: Formal Verification of an OS Kernel	SOSP’09</a:t>
            </a:r>
          </a:p>
          <a:p>
            <a:pPr lvl="1"/>
            <a:r>
              <a:rPr lang="en-US" altLang="zh-CN" dirty="0"/>
              <a:t>A Comprehensive Specification and Verification of the L4 Microkernel API	TACAS’24</a:t>
            </a:r>
          </a:p>
          <a:p>
            <a:r>
              <a:rPr lang="en-US" altLang="zh-CN" dirty="0"/>
              <a:t>OG</a:t>
            </a:r>
            <a:r>
              <a:rPr lang="zh-CN" altLang="en-US" dirty="0"/>
              <a:t>实践：</a:t>
            </a:r>
            <a:endParaRPr lang="en-US" altLang="zh-CN" dirty="0"/>
          </a:p>
          <a:p>
            <a:pPr lvl="1"/>
            <a:r>
              <a:rPr lang="en-US" altLang="zh-CN" dirty="0" err="1"/>
              <a:t>eChronos</a:t>
            </a:r>
            <a:r>
              <a:rPr lang="en-US" altLang="zh-CN" dirty="0"/>
              <a:t> </a:t>
            </a:r>
            <a:r>
              <a:rPr lang="zh-CN" altLang="en-US" dirty="0"/>
              <a:t>的验证 </a:t>
            </a:r>
            <a:r>
              <a:rPr lang="en-US" altLang="zh-CN" dirty="0"/>
              <a:t>ITP</a:t>
            </a:r>
            <a:r>
              <a:rPr lang="zh-CN" altLang="en-US" dirty="0"/>
              <a:t>‘</a:t>
            </a:r>
            <a:r>
              <a:rPr lang="en-US" altLang="zh-CN" dirty="0"/>
              <a:t>16</a:t>
            </a:r>
          </a:p>
          <a:p>
            <a:r>
              <a:rPr lang="en-US" altLang="zh-CN" dirty="0" err="1"/>
              <a:t>CertikOS</a:t>
            </a:r>
            <a:endParaRPr lang="en-US" altLang="zh-CN" dirty="0"/>
          </a:p>
          <a:p>
            <a:endParaRPr lang="zh-CN" altLang="en-US" dirty="0"/>
          </a:p>
        </p:txBody>
      </p:sp>
    </p:spTree>
    <p:extLst>
      <p:ext uri="{BB962C8B-B14F-4D97-AF65-F5344CB8AC3E}">
        <p14:creationId xmlns:p14="http://schemas.microsoft.com/office/powerpoint/2010/main" val="4150100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59DE89-FC6C-7F8B-2449-6AFFF9FC6C96}"/>
              </a:ext>
            </a:extLst>
          </p:cNvPr>
          <p:cNvSpPr>
            <a:spLocks noGrp="1"/>
          </p:cNvSpPr>
          <p:nvPr>
            <p:ph type="title"/>
          </p:nvPr>
        </p:nvSpPr>
        <p:spPr/>
        <p:txBody>
          <a:bodyPr/>
          <a:lstStyle/>
          <a:p>
            <a:r>
              <a:rPr lang="zh-CN" altLang="en-US" dirty="0"/>
              <a:t>学习路线</a:t>
            </a:r>
          </a:p>
        </p:txBody>
      </p:sp>
      <p:sp>
        <p:nvSpPr>
          <p:cNvPr id="3" name="内容占位符 2">
            <a:extLst>
              <a:ext uri="{FF2B5EF4-FFF2-40B4-BE49-F238E27FC236}">
                <a16:creationId xmlns:a16="http://schemas.microsoft.com/office/drawing/2014/main" id="{8DDED519-BF82-B1E4-3721-03E3FD37C182}"/>
              </a:ext>
            </a:extLst>
          </p:cNvPr>
          <p:cNvSpPr>
            <a:spLocks noGrp="1"/>
          </p:cNvSpPr>
          <p:nvPr>
            <p:ph idx="1"/>
          </p:nvPr>
        </p:nvSpPr>
        <p:spPr>
          <a:xfrm>
            <a:off x="838200" y="1825625"/>
            <a:ext cx="10515600" cy="4948038"/>
          </a:xfrm>
        </p:spPr>
        <p:txBody>
          <a:bodyPr>
            <a:normAutofit/>
          </a:bodyPr>
          <a:lstStyle/>
          <a:p>
            <a:r>
              <a:rPr lang="en-US" altLang="zh-CN" dirty="0"/>
              <a:t>Feng</a:t>
            </a:r>
            <a:r>
              <a:rPr lang="zh-CN" altLang="en-US" dirty="0"/>
              <a:t>等</a:t>
            </a:r>
            <a:r>
              <a:rPr lang="en-US" altLang="zh-CN" dirty="0"/>
              <a:t>08~16</a:t>
            </a:r>
            <a:r>
              <a:rPr lang="zh-CN" altLang="en-US" dirty="0"/>
              <a:t>年工作（模拟，并发精化，所有权转移语义，关系型并发分离逻辑，</a:t>
            </a:r>
            <a:r>
              <a:rPr lang="en-US" altLang="zh-CN" dirty="0"/>
              <a:t>LRG</a:t>
            </a:r>
            <a:r>
              <a:rPr lang="zh-CN" altLang="en-US" dirty="0"/>
              <a:t>，</a:t>
            </a:r>
            <a:r>
              <a:rPr lang="en-US" altLang="zh-CN" dirty="0"/>
              <a:t>Deny-Guarantee……</a:t>
            </a:r>
            <a:r>
              <a:rPr lang="zh-CN" altLang="en-US" dirty="0"/>
              <a:t>）</a:t>
            </a:r>
            <a:r>
              <a:rPr lang="en-US" altLang="zh-CN" dirty="0"/>
              <a:t>:</a:t>
            </a:r>
          </a:p>
          <a:p>
            <a:pPr lvl="1"/>
            <a:r>
              <a:rPr lang="en-US" altLang="zh-CN" dirty="0"/>
              <a:t>Certifying Low-Level Programs with Hardware Interrupts and Preemptive Threads. 	PLDI’08</a:t>
            </a:r>
          </a:p>
          <a:p>
            <a:pPr lvl="1"/>
            <a:r>
              <a:rPr lang="en-US" altLang="zh-CN" dirty="0"/>
              <a:t>Local rely-guarantee reasoning. 	POPL’09</a:t>
            </a:r>
          </a:p>
          <a:p>
            <a:pPr lvl="1"/>
            <a:r>
              <a:rPr lang="en-US" altLang="zh-CN" dirty="0"/>
              <a:t>A rely-guarantee-based simulation for verifying concurrent program transformations 	POPL’12</a:t>
            </a:r>
          </a:p>
          <a:p>
            <a:pPr lvl="1"/>
            <a:r>
              <a:rPr lang="en-US" altLang="zh-CN" dirty="0"/>
              <a:t>Modular Verification of Linearizability with Non-Fixed Linearization Points 	PLDI’13</a:t>
            </a:r>
          </a:p>
          <a:p>
            <a:pPr lvl="1"/>
            <a:r>
              <a:rPr lang="en-US" altLang="zh-CN" dirty="0"/>
              <a:t>Compositional Verification of Termination-Preserving Refinement of Concurrent Programs 		CSL-LICS’14</a:t>
            </a:r>
          </a:p>
          <a:p>
            <a:pPr lvl="1"/>
            <a:r>
              <a:rPr lang="en-US" altLang="zh-CN" dirty="0"/>
              <a:t>A Program Logic for Concurrent Objects under Fair Scheduling 	POPL’16</a:t>
            </a:r>
          </a:p>
          <a:p>
            <a:pPr lvl="1"/>
            <a:r>
              <a:rPr lang="en-US" altLang="zh-CN" dirty="0"/>
              <a:t>A Practical Verification Framework for Preemptive OS Kernels  	CAV’16</a:t>
            </a:r>
          </a:p>
          <a:p>
            <a:endParaRPr lang="zh-CN" altLang="en-US" dirty="0"/>
          </a:p>
        </p:txBody>
      </p:sp>
    </p:spTree>
    <p:extLst>
      <p:ext uri="{BB962C8B-B14F-4D97-AF65-F5344CB8AC3E}">
        <p14:creationId xmlns:p14="http://schemas.microsoft.com/office/powerpoint/2010/main" val="523047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E1CF27-D503-C5EE-9AF6-107010B20940}"/>
              </a:ext>
            </a:extLst>
          </p:cNvPr>
          <p:cNvSpPr>
            <a:spLocks noGrp="1"/>
          </p:cNvSpPr>
          <p:nvPr>
            <p:ph type="title"/>
          </p:nvPr>
        </p:nvSpPr>
        <p:spPr/>
        <p:txBody>
          <a:bodyPr>
            <a:normAutofit fontScale="90000"/>
          </a:bodyPr>
          <a:lstStyle/>
          <a:p>
            <a:r>
              <a:rPr lang="en-US" altLang="zh-CN" dirty="0"/>
              <a:t>Mover Logic: A Concurrent Program Logic for</a:t>
            </a:r>
            <a:br>
              <a:rPr lang="en-US" altLang="zh-CN" dirty="0"/>
            </a:br>
            <a:r>
              <a:rPr lang="en-US" altLang="zh-CN" dirty="0"/>
              <a:t>Reduction and Rely-Guarantee Reasoning</a:t>
            </a:r>
            <a:endParaRPr lang="zh-CN" altLang="en-US" dirty="0"/>
          </a:p>
        </p:txBody>
      </p:sp>
      <p:sp>
        <p:nvSpPr>
          <p:cNvPr id="3" name="内容占位符 2">
            <a:extLst>
              <a:ext uri="{FF2B5EF4-FFF2-40B4-BE49-F238E27FC236}">
                <a16:creationId xmlns:a16="http://schemas.microsoft.com/office/drawing/2014/main" id="{CA30795D-E5A8-ED8B-2C1B-8B45B4DF657D}"/>
              </a:ext>
            </a:extLst>
          </p:cNvPr>
          <p:cNvSpPr>
            <a:spLocks noGrp="1"/>
          </p:cNvSpPr>
          <p:nvPr>
            <p:ph idx="1"/>
          </p:nvPr>
        </p:nvSpPr>
        <p:spPr>
          <a:xfrm>
            <a:off x="2731374" y="2378019"/>
            <a:ext cx="8030155" cy="3761626"/>
          </a:xfrm>
        </p:spPr>
        <p:txBody>
          <a:bodyPr/>
          <a:lstStyle/>
          <a:p>
            <a:r>
              <a:rPr lang="en-US" altLang="zh-CN" dirty="0"/>
              <a:t>  </a:t>
            </a:r>
            <a:endParaRPr lang="zh-CN" altLang="en-US" dirty="0"/>
          </a:p>
        </p:txBody>
      </p:sp>
      <p:pic>
        <p:nvPicPr>
          <p:cNvPr id="4" name="图片 3">
            <a:extLst>
              <a:ext uri="{FF2B5EF4-FFF2-40B4-BE49-F238E27FC236}">
                <a16:creationId xmlns:a16="http://schemas.microsoft.com/office/drawing/2014/main" id="{9BBB1C26-28CD-8220-FEDA-B1044E54A87B}"/>
              </a:ext>
            </a:extLst>
          </p:cNvPr>
          <p:cNvPicPr>
            <a:picLocks noChangeAspect="1"/>
          </p:cNvPicPr>
          <p:nvPr/>
        </p:nvPicPr>
        <p:blipFill>
          <a:blip r:embed="rId3"/>
          <a:stretch>
            <a:fillRect/>
          </a:stretch>
        </p:blipFill>
        <p:spPr>
          <a:xfrm>
            <a:off x="0" y="2282549"/>
            <a:ext cx="3777937" cy="4538133"/>
          </a:xfrm>
          <a:prstGeom prst="rect">
            <a:avLst/>
          </a:prstGeom>
        </p:spPr>
      </p:pic>
      <p:pic>
        <p:nvPicPr>
          <p:cNvPr id="6" name="图片 5">
            <a:extLst>
              <a:ext uri="{FF2B5EF4-FFF2-40B4-BE49-F238E27FC236}">
                <a16:creationId xmlns:a16="http://schemas.microsoft.com/office/drawing/2014/main" id="{42F3A8EF-A43C-8A8A-1C8C-7A304C9604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77937" y="2547806"/>
            <a:ext cx="4012604" cy="4183700"/>
          </a:xfrm>
          <a:prstGeom prst="rect">
            <a:avLst/>
          </a:prstGeom>
        </p:spPr>
      </p:pic>
      <p:pic>
        <p:nvPicPr>
          <p:cNvPr id="8" name="图片 7">
            <a:extLst>
              <a:ext uri="{FF2B5EF4-FFF2-40B4-BE49-F238E27FC236}">
                <a16:creationId xmlns:a16="http://schemas.microsoft.com/office/drawing/2014/main" id="{558D7244-CA12-478D-6D1F-69758B980FA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24472" y="2487333"/>
            <a:ext cx="3939323" cy="4304646"/>
          </a:xfrm>
          <a:prstGeom prst="rect">
            <a:avLst/>
          </a:prstGeom>
        </p:spPr>
      </p:pic>
    </p:spTree>
    <p:extLst>
      <p:ext uri="{BB962C8B-B14F-4D97-AF65-F5344CB8AC3E}">
        <p14:creationId xmlns:p14="http://schemas.microsoft.com/office/powerpoint/2010/main" val="84191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4AF910-494B-B891-FF98-FB399FB1C5DD}"/>
              </a:ext>
            </a:extLst>
          </p:cNvPr>
          <p:cNvSpPr>
            <a:spLocks noGrp="1"/>
          </p:cNvSpPr>
          <p:nvPr>
            <p:ph type="title"/>
          </p:nvPr>
        </p:nvSpPr>
        <p:spPr/>
        <p:txBody>
          <a:bodyPr>
            <a:normAutofit fontScale="90000"/>
          </a:bodyPr>
          <a:lstStyle/>
          <a:p>
            <a:r>
              <a:rPr lang="en-US" altLang="zh-CN" dirty="0"/>
              <a:t>Mover Logic: A Concurrent Program Logic for</a:t>
            </a:r>
            <a:br>
              <a:rPr lang="en-US" altLang="zh-CN" dirty="0"/>
            </a:br>
            <a:r>
              <a:rPr lang="en-US" altLang="zh-CN" dirty="0"/>
              <a:t>Reduction and Rely-Guarantee Reasoning</a:t>
            </a:r>
            <a:endParaRPr lang="zh-CN" altLang="en-US" dirty="0"/>
          </a:p>
        </p:txBody>
      </p:sp>
      <p:sp>
        <p:nvSpPr>
          <p:cNvPr id="3" name="内容占位符 2">
            <a:extLst>
              <a:ext uri="{FF2B5EF4-FFF2-40B4-BE49-F238E27FC236}">
                <a16:creationId xmlns:a16="http://schemas.microsoft.com/office/drawing/2014/main" id="{28FDBDF7-F58E-1CCF-6BE4-34FBA7057BC0}"/>
              </a:ext>
            </a:extLst>
          </p:cNvPr>
          <p:cNvSpPr>
            <a:spLocks noGrp="1"/>
          </p:cNvSpPr>
          <p:nvPr>
            <p:ph idx="1"/>
          </p:nvPr>
        </p:nvSpPr>
        <p:spPr>
          <a:xfrm>
            <a:off x="838200" y="1825624"/>
            <a:ext cx="10515600" cy="4978131"/>
          </a:xfrm>
        </p:spPr>
        <p:txBody>
          <a:bodyPr>
            <a:normAutofit/>
          </a:bodyPr>
          <a:lstStyle/>
          <a:p>
            <a:r>
              <a:rPr lang="en-US" altLang="zh-CN" dirty="0"/>
              <a:t>Lipton’s Theory of Reduction</a:t>
            </a:r>
          </a:p>
          <a:p>
            <a:pPr lvl="1"/>
            <a:r>
              <a:rPr lang="zh-CN" altLang="en-US" dirty="0"/>
              <a:t>用于对一个线程的步骤与另一个线程并发步骤之间的交互方式进行分类。</a:t>
            </a:r>
            <a:endParaRPr lang="en-US" altLang="zh-CN" dirty="0"/>
          </a:p>
          <a:p>
            <a:pPr lvl="2"/>
            <a:r>
              <a:rPr lang="zh-CN" altLang="en-US" b="1" dirty="0"/>
              <a:t>右动子（</a:t>
            </a:r>
            <a:r>
              <a:rPr lang="en-US" altLang="zh-CN" b="1" dirty="0"/>
              <a:t>right-mover</a:t>
            </a:r>
            <a:r>
              <a:rPr lang="zh-CN" altLang="en-US" b="1" dirty="0"/>
              <a:t>） </a:t>
            </a:r>
            <a:r>
              <a:rPr lang="zh-CN" altLang="en-US" dirty="0"/>
              <a:t>：操作可以在交错执行中向右移动而不改变程序行为。锁获取是一个</a:t>
            </a:r>
            <a:r>
              <a:rPr lang="en-US" altLang="zh-CN" dirty="0"/>
              <a:t>right-mover </a:t>
            </a:r>
            <a:r>
              <a:rPr lang="zh-CN" altLang="en-US" dirty="0"/>
              <a:t>，因为来自另一个线程的任何后续步骤都无法修改该锁。</a:t>
            </a:r>
            <a:endParaRPr lang="en-US" altLang="zh-CN" dirty="0"/>
          </a:p>
          <a:p>
            <a:pPr lvl="2"/>
            <a:r>
              <a:rPr lang="zh-CN" altLang="en-US" b="1" dirty="0"/>
              <a:t>左动子（</a:t>
            </a:r>
            <a:r>
              <a:rPr lang="en-US" altLang="zh-CN" b="1" dirty="0"/>
              <a:t>left-mover</a:t>
            </a:r>
            <a:r>
              <a:rPr lang="zh-CN" altLang="en-US" b="1" dirty="0"/>
              <a:t>）</a:t>
            </a:r>
            <a:r>
              <a:rPr lang="zh-CN" altLang="en-US" dirty="0"/>
              <a:t>：操作可以向左移动，而不改变程序行为。锁释放是</a:t>
            </a:r>
            <a:r>
              <a:rPr lang="en-US" altLang="zh-CN" dirty="0"/>
              <a:t>left-mover</a:t>
            </a:r>
            <a:r>
              <a:rPr lang="zh-CN" altLang="en-US" dirty="0"/>
              <a:t>，因为任何前面的步骤都无法修改该锁。</a:t>
            </a:r>
            <a:endParaRPr lang="en-US" altLang="zh-CN" dirty="0"/>
          </a:p>
          <a:p>
            <a:pPr lvl="2"/>
            <a:r>
              <a:rPr lang="zh-CN" altLang="en-US" b="1" dirty="0"/>
              <a:t>双动子（</a:t>
            </a:r>
            <a:r>
              <a:rPr lang="en-US" altLang="zh-CN" b="1" dirty="0"/>
              <a:t>both-mover</a:t>
            </a:r>
            <a:r>
              <a:rPr lang="zh-CN" altLang="en-US" b="1" dirty="0"/>
              <a:t>）</a:t>
            </a:r>
            <a:r>
              <a:rPr lang="zh-CN" altLang="en-US" dirty="0"/>
              <a:t>：操作既可以向左移动，也可以向右移动，即完全可交换。无竞争内存访问是</a:t>
            </a:r>
            <a:r>
              <a:rPr lang="en-US" altLang="zh-CN" dirty="0"/>
              <a:t>both-mover</a:t>
            </a:r>
            <a:r>
              <a:rPr lang="zh-CN" altLang="en-US" dirty="0"/>
              <a:t>，因为没有并发、冲突的访问。</a:t>
            </a:r>
            <a:endParaRPr lang="en-US" altLang="zh-CN" dirty="0"/>
          </a:p>
          <a:p>
            <a:pPr lvl="2"/>
            <a:r>
              <a:rPr lang="zh-CN" altLang="en-US" b="1" dirty="0"/>
              <a:t>非动子（</a:t>
            </a:r>
            <a:r>
              <a:rPr lang="en-US" altLang="zh-CN" b="1" dirty="0"/>
              <a:t>non-mover</a:t>
            </a:r>
            <a:r>
              <a:rPr lang="zh-CN" altLang="en-US" b="1" dirty="0"/>
              <a:t>）</a:t>
            </a:r>
            <a:r>
              <a:rPr lang="zh-CN" altLang="en-US" dirty="0"/>
              <a:t>：操作无法与其他线程的操作交换顺序。共享变量的访问是</a:t>
            </a:r>
            <a:r>
              <a:rPr lang="en-US" altLang="zh-CN" dirty="0"/>
              <a:t>non-mover</a:t>
            </a:r>
            <a:r>
              <a:rPr lang="zh-CN" altLang="en-US" dirty="0"/>
              <a:t>。</a:t>
            </a:r>
            <a:endParaRPr lang="en-US" altLang="zh-CN" dirty="0"/>
          </a:p>
          <a:p>
            <a:pPr marL="457200" lvl="1" indent="0">
              <a:buNone/>
            </a:pPr>
            <a:endParaRPr lang="zh-CN" altLang="en-US" dirty="0"/>
          </a:p>
        </p:txBody>
      </p:sp>
    </p:spTree>
    <p:extLst>
      <p:ext uri="{BB962C8B-B14F-4D97-AF65-F5344CB8AC3E}">
        <p14:creationId xmlns:p14="http://schemas.microsoft.com/office/powerpoint/2010/main" val="776030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FAC387-3535-7DC8-3FC3-8ECBDDB5D7D7}"/>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241D5821-6AC7-4352-0794-829C7E8A77B8}"/>
              </a:ext>
            </a:extLst>
          </p:cNvPr>
          <p:cNvSpPr>
            <a:spLocks noGrp="1"/>
          </p:cNvSpPr>
          <p:nvPr>
            <p:ph type="title"/>
          </p:nvPr>
        </p:nvSpPr>
        <p:spPr/>
        <p:txBody>
          <a:bodyPr>
            <a:normAutofit fontScale="90000"/>
          </a:bodyPr>
          <a:lstStyle/>
          <a:p>
            <a:r>
              <a:rPr lang="en-US" altLang="zh-CN" dirty="0"/>
              <a:t>Mover Logic: A Concurrent Program Logic for</a:t>
            </a:r>
            <a:br>
              <a:rPr lang="en-US" altLang="zh-CN" dirty="0"/>
            </a:br>
            <a:r>
              <a:rPr lang="en-US" altLang="zh-CN" dirty="0"/>
              <a:t>Reduction and Rely-Guarantee Reasoning</a:t>
            </a:r>
            <a:endParaRPr lang="zh-CN" altLang="en-US" dirty="0"/>
          </a:p>
        </p:txBody>
      </p:sp>
      <p:sp>
        <p:nvSpPr>
          <p:cNvPr id="3" name="内容占位符 2">
            <a:extLst>
              <a:ext uri="{FF2B5EF4-FFF2-40B4-BE49-F238E27FC236}">
                <a16:creationId xmlns:a16="http://schemas.microsoft.com/office/drawing/2014/main" id="{DD777D67-0B10-F6F7-E1F6-A5F72A4848AA}"/>
              </a:ext>
            </a:extLst>
          </p:cNvPr>
          <p:cNvSpPr>
            <a:spLocks noGrp="1"/>
          </p:cNvSpPr>
          <p:nvPr>
            <p:ph idx="1"/>
          </p:nvPr>
        </p:nvSpPr>
        <p:spPr>
          <a:xfrm>
            <a:off x="838200" y="1825624"/>
            <a:ext cx="10515600" cy="4978131"/>
          </a:xfrm>
        </p:spPr>
        <p:txBody>
          <a:bodyPr>
            <a:normAutofit/>
          </a:bodyPr>
          <a:lstStyle/>
          <a:p>
            <a:r>
              <a:rPr lang="en-US" altLang="zh-CN" dirty="0"/>
              <a:t>Lipton’s Theory of Reduction</a:t>
            </a:r>
          </a:p>
          <a:p>
            <a:pPr lvl="1"/>
            <a:r>
              <a:rPr lang="zh-CN" altLang="en-US" dirty="0"/>
              <a:t>用于对一个线程的步骤与另一个线程并发步骤之间的交互方式进行分类。</a:t>
            </a:r>
            <a:endParaRPr lang="en-US" altLang="zh-CN" dirty="0"/>
          </a:p>
          <a:p>
            <a:pPr lvl="2"/>
            <a:r>
              <a:rPr lang="zh-CN" altLang="en-US" dirty="0"/>
              <a:t>如果一个线程执行的一系列步骤可表示为</a:t>
            </a:r>
            <a:r>
              <a:rPr lang="en-US" altLang="zh-CN" dirty="0"/>
              <a:t>R*[n]L*,</a:t>
            </a:r>
            <a:r>
              <a:rPr lang="zh-CN" altLang="en-US" dirty="0"/>
              <a:t>那么是可约的</a:t>
            </a:r>
            <a:r>
              <a:rPr lang="en-US" altLang="zh-CN" dirty="0"/>
              <a:t>(</a:t>
            </a:r>
            <a:r>
              <a:rPr lang="en-US" altLang="zh-CN" i="1" dirty="0"/>
              <a:t>reducible</a:t>
            </a:r>
            <a:r>
              <a:rPr lang="en-US" altLang="zh-CN" dirty="0"/>
              <a:t>) ,</a:t>
            </a:r>
            <a:r>
              <a:rPr lang="zh-CN" altLang="en-US" dirty="0"/>
              <a:t>从而在交错执行中转化为类似于原子操作的线性序列。</a:t>
            </a:r>
            <a:endParaRPr lang="en-US" altLang="zh-CN" dirty="0"/>
          </a:p>
          <a:p>
            <a:pPr lvl="1"/>
            <a:endParaRPr lang="zh-CN" altLang="en-US" dirty="0"/>
          </a:p>
        </p:txBody>
      </p:sp>
      <p:pic>
        <p:nvPicPr>
          <p:cNvPr id="4" name="图片 3">
            <a:extLst>
              <a:ext uri="{FF2B5EF4-FFF2-40B4-BE49-F238E27FC236}">
                <a16:creationId xmlns:a16="http://schemas.microsoft.com/office/drawing/2014/main" id="{973F279C-7D19-64A5-6ED4-35D30FC5AA07}"/>
              </a:ext>
            </a:extLst>
          </p:cNvPr>
          <p:cNvPicPr>
            <a:picLocks noChangeAspect="1"/>
          </p:cNvPicPr>
          <p:nvPr/>
        </p:nvPicPr>
        <p:blipFill>
          <a:blip r:embed="rId3"/>
          <a:stretch>
            <a:fillRect/>
          </a:stretch>
        </p:blipFill>
        <p:spPr>
          <a:xfrm>
            <a:off x="1361268" y="3637018"/>
            <a:ext cx="9469464" cy="2054753"/>
          </a:xfrm>
          <a:prstGeom prst="rect">
            <a:avLst/>
          </a:prstGeom>
        </p:spPr>
      </p:pic>
    </p:spTree>
    <p:extLst>
      <p:ext uri="{BB962C8B-B14F-4D97-AF65-F5344CB8AC3E}">
        <p14:creationId xmlns:p14="http://schemas.microsoft.com/office/powerpoint/2010/main" val="2246848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1BA187-5A64-184D-ABA0-A185B640DA01}"/>
              </a:ext>
            </a:extLst>
          </p:cNvPr>
          <p:cNvSpPr>
            <a:spLocks noGrp="1"/>
          </p:cNvSpPr>
          <p:nvPr>
            <p:ph type="title"/>
          </p:nvPr>
        </p:nvSpPr>
        <p:spPr/>
        <p:txBody>
          <a:bodyPr>
            <a:normAutofit fontScale="90000"/>
          </a:bodyPr>
          <a:lstStyle/>
          <a:p>
            <a:r>
              <a:rPr lang="en-US" altLang="zh-CN" dirty="0"/>
              <a:t>Mover Logic: A Concurrent Program Logic for</a:t>
            </a:r>
            <a:br>
              <a:rPr lang="en-US" altLang="zh-CN" dirty="0"/>
            </a:br>
            <a:r>
              <a:rPr lang="en-US" altLang="zh-CN" dirty="0"/>
              <a:t>Reduction and Rely-Guarantee Reasoning</a:t>
            </a:r>
            <a:endParaRPr lang="zh-CN" altLang="en-US" dirty="0"/>
          </a:p>
        </p:txBody>
      </p:sp>
      <p:sp>
        <p:nvSpPr>
          <p:cNvPr id="3" name="内容占位符 2">
            <a:extLst>
              <a:ext uri="{FF2B5EF4-FFF2-40B4-BE49-F238E27FC236}">
                <a16:creationId xmlns:a16="http://schemas.microsoft.com/office/drawing/2014/main" id="{D7A2A253-08FA-EFCC-0FFE-A4FBCDD6F9FC}"/>
              </a:ext>
            </a:extLst>
          </p:cNvPr>
          <p:cNvSpPr>
            <a:spLocks noGrp="1"/>
          </p:cNvSpPr>
          <p:nvPr>
            <p:ph idx="1"/>
          </p:nvPr>
        </p:nvSpPr>
        <p:spPr>
          <a:xfrm>
            <a:off x="838200" y="1825624"/>
            <a:ext cx="7747861" cy="5032376"/>
          </a:xfrm>
        </p:spPr>
        <p:txBody>
          <a:bodyPr>
            <a:normAutofit/>
          </a:bodyPr>
          <a:lstStyle/>
          <a:p>
            <a:r>
              <a:rPr lang="en-US" altLang="zh-CN" dirty="0"/>
              <a:t>Mover Logic</a:t>
            </a:r>
          </a:p>
          <a:p>
            <a:pPr lvl="2"/>
            <a:r>
              <a:rPr lang="en-US" altLang="zh-CN" b="1" dirty="0"/>
              <a:t>Mover Logic</a:t>
            </a:r>
            <a:r>
              <a:rPr lang="zh-CN" altLang="en-US" dirty="0"/>
              <a:t>扩展了</a:t>
            </a:r>
            <a:r>
              <a:rPr lang="en-US" altLang="zh-CN" dirty="0"/>
              <a:t>RG</a:t>
            </a:r>
            <a:r>
              <a:rPr lang="zh-CN" altLang="en-US" dirty="0"/>
              <a:t>，以验证某些功能是原子性的，从而可以分配比</a:t>
            </a:r>
            <a:r>
              <a:rPr lang="en-US" altLang="zh-CN" dirty="0"/>
              <a:t>RG</a:t>
            </a:r>
            <a:r>
              <a:rPr lang="zh-CN" altLang="en-US" dirty="0"/>
              <a:t>更精确（但不稳定）的后置条件。</a:t>
            </a:r>
            <a:endParaRPr lang="en-US" altLang="zh-CN" dirty="0"/>
          </a:p>
          <a:p>
            <a:pPr lvl="2"/>
            <a:r>
              <a:rPr lang="zh-CN" altLang="en-US" dirty="0"/>
              <a:t>线程</a:t>
            </a:r>
            <a:r>
              <a:rPr lang="en-US" altLang="zh-CN" dirty="0"/>
              <a:t>guarantee</a:t>
            </a:r>
            <a:r>
              <a:rPr lang="zh-CN" altLang="en-US" dirty="0"/>
              <a:t>不需要总结被调用者</a:t>
            </a:r>
            <a:r>
              <a:rPr lang="en-US" altLang="zh-CN" dirty="0"/>
              <a:t>add</a:t>
            </a:r>
            <a:r>
              <a:rPr lang="zh-CN" altLang="en-US" dirty="0"/>
              <a:t>（）中的各个步骤，从而也不会破坏不变式，但是其总结了</a:t>
            </a:r>
            <a:r>
              <a:rPr lang="en-US" altLang="zh-CN" dirty="0"/>
              <a:t>add</a:t>
            </a:r>
            <a:r>
              <a:rPr lang="zh-CN" altLang="en-US" dirty="0"/>
              <a:t>（）的整个原子效应，它保留了偶数（</a:t>
            </a:r>
            <a:r>
              <a:rPr lang="en-US" altLang="zh-CN" dirty="0"/>
              <a:t>x</a:t>
            </a:r>
            <a:r>
              <a:rPr lang="zh-CN" altLang="en-US" dirty="0"/>
              <a:t>）不变量。</a:t>
            </a:r>
            <a:endParaRPr lang="en-US" altLang="zh-CN" dirty="0"/>
          </a:p>
          <a:p>
            <a:pPr lvl="1"/>
            <a:r>
              <a:rPr lang="en-US" altLang="zh-CN" sz="2000" dirty="0"/>
              <a:t>Mover Logic</a:t>
            </a:r>
            <a:r>
              <a:rPr lang="zh-CN" altLang="en-US" sz="2000" dirty="0"/>
              <a:t>通过重排操作顺序，只需要检查</a:t>
            </a:r>
            <a:r>
              <a:rPr lang="en-US" altLang="zh-CN" sz="2000" dirty="0"/>
              <a:t>yield </a:t>
            </a:r>
            <a:r>
              <a:rPr lang="zh-CN" altLang="en-US" sz="2000" dirty="0"/>
              <a:t>处的不变量在依赖假设下是稳定的。使得库规范与客户端的数据不变量解耦合，也把客户端规范与库同步规范解耦合，从而增强可拓展性。</a:t>
            </a:r>
          </a:p>
        </p:txBody>
      </p:sp>
      <p:pic>
        <p:nvPicPr>
          <p:cNvPr id="4" name="图片 3">
            <a:extLst>
              <a:ext uri="{FF2B5EF4-FFF2-40B4-BE49-F238E27FC236}">
                <a16:creationId xmlns:a16="http://schemas.microsoft.com/office/drawing/2014/main" id="{96D0E727-133E-9EC8-BAEC-28DEBC474B53}"/>
              </a:ext>
            </a:extLst>
          </p:cNvPr>
          <p:cNvPicPr>
            <a:picLocks noChangeAspect="1"/>
          </p:cNvPicPr>
          <p:nvPr/>
        </p:nvPicPr>
        <p:blipFill>
          <a:blip r:embed="rId3"/>
          <a:stretch>
            <a:fillRect/>
          </a:stretch>
        </p:blipFill>
        <p:spPr>
          <a:xfrm>
            <a:off x="8712727" y="1814001"/>
            <a:ext cx="2246883" cy="4858719"/>
          </a:xfrm>
          <a:prstGeom prst="rect">
            <a:avLst/>
          </a:prstGeom>
        </p:spPr>
      </p:pic>
    </p:spTree>
    <p:extLst>
      <p:ext uri="{BB962C8B-B14F-4D97-AF65-F5344CB8AC3E}">
        <p14:creationId xmlns:p14="http://schemas.microsoft.com/office/powerpoint/2010/main" val="2421803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BC9A75-06B6-2132-CDF6-986E19005C9D}"/>
              </a:ext>
            </a:extLst>
          </p:cNvPr>
          <p:cNvSpPr>
            <a:spLocks noGrp="1"/>
          </p:cNvSpPr>
          <p:nvPr>
            <p:ph type="title"/>
          </p:nvPr>
        </p:nvSpPr>
        <p:spPr/>
        <p:txBody>
          <a:bodyPr>
            <a:normAutofit fontScale="90000"/>
          </a:bodyPr>
          <a:lstStyle/>
          <a:p>
            <a:r>
              <a:rPr lang="en-US" altLang="zh-CN" dirty="0"/>
              <a:t>Mover Logic: A Concurrent Program Logic for</a:t>
            </a:r>
            <a:br>
              <a:rPr lang="en-US" altLang="zh-CN" dirty="0"/>
            </a:br>
            <a:r>
              <a:rPr lang="en-US" altLang="zh-CN" dirty="0"/>
              <a:t>Reduction and Rely-Guarantee Reasoning</a:t>
            </a:r>
            <a:endParaRPr lang="zh-CN" altLang="en-US" dirty="0"/>
          </a:p>
        </p:txBody>
      </p:sp>
      <p:sp>
        <p:nvSpPr>
          <p:cNvPr id="3" name="内容占位符 2">
            <a:extLst>
              <a:ext uri="{FF2B5EF4-FFF2-40B4-BE49-F238E27FC236}">
                <a16:creationId xmlns:a16="http://schemas.microsoft.com/office/drawing/2014/main" id="{4C26CA2D-D3CE-0FD6-1ECE-54A2A9B604D2}"/>
              </a:ext>
            </a:extLst>
          </p:cNvPr>
          <p:cNvSpPr>
            <a:spLocks noGrp="1"/>
          </p:cNvSpPr>
          <p:nvPr>
            <p:ph idx="1"/>
          </p:nvPr>
        </p:nvSpPr>
        <p:spPr/>
        <p:txBody>
          <a:bodyPr/>
          <a:lstStyle/>
          <a:p>
            <a:r>
              <a:rPr lang="en-US" altLang="zh-CN" dirty="0"/>
              <a:t>Mover Logic Language</a:t>
            </a:r>
          </a:p>
          <a:p>
            <a:pPr lvl="1"/>
            <a:r>
              <a:rPr lang="zh-CN" altLang="en-US" dirty="0"/>
              <a:t>语法</a:t>
            </a:r>
          </a:p>
        </p:txBody>
      </p:sp>
      <p:pic>
        <p:nvPicPr>
          <p:cNvPr id="6" name="图片 5">
            <a:extLst>
              <a:ext uri="{FF2B5EF4-FFF2-40B4-BE49-F238E27FC236}">
                <a16:creationId xmlns:a16="http://schemas.microsoft.com/office/drawing/2014/main" id="{B30E6613-532E-639D-7D6B-8DD747B5E015}"/>
              </a:ext>
            </a:extLst>
          </p:cNvPr>
          <p:cNvPicPr>
            <a:picLocks noChangeAspect="1"/>
          </p:cNvPicPr>
          <p:nvPr/>
        </p:nvPicPr>
        <p:blipFill>
          <a:blip r:embed="rId2"/>
          <a:stretch>
            <a:fillRect/>
          </a:stretch>
        </p:blipFill>
        <p:spPr>
          <a:xfrm>
            <a:off x="0" y="2778175"/>
            <a:ext cx="7891220" cy="3471732"/>
          </a:xfrm>
          <a:prstGeom prst="rect">
            <a:avLst/>
          </a:prstGeom>
        </p:spPr>
      </p:pic>
      <p:pic>
        <p:nvPicPr>
          <p:cNvPr id="7" name="图片 6">
            <a:extLst>
              <a:ext uri="{FF2B5EF4-FFF2-40B4-BE49-F238E27FC236}">
                <a16:creationId xmlns:a16="http://schemas.microsoft.com/office/drawing/2014/main" id="{CDB5C2F5-6538-AEC9-1980-B1E2F0ADAE25}"/>
              </a:ext>
            </a:extLst>
          </p:cNvPr>
          <p:cNvPicPr>
            <a:picLocks noChangeAspect="1"/>
          </p:cNvPicPr>
          <p:nvPr/>
        </p:nvPicPr>
        <p:blipFill>
          <a:blip r:embed="rId3"/>
          <a:stretch>
            <a:fillRect/>
          </a:stretch>
        </p:blipFill>
        <p:spPr>
          <a:xfrm>
            <a:off x="6210355" y="4060641"/>
            <a:ext cx="4823574" cy="503610"/>
          </a:xfrm>
          <a:prstGeom prst="rect">
            <a:avLst/>
          </a:prstGeom>
        </p:spPr>
      </p:pic>
      <p:pic>
        <p:nvPicPr>
          <p:cNvPr id="8" name="图片 7">
            <a:extLst>
              <a:ext uri="{FF2B5EF4-FFF2-40B4-BE49-F238E27FC236}">
                <a16:creationId xmlns:a16="http://schemas.microsoft.com/office/drawing/2014/main" id="{C8E8C563-4D4B-23F9-A668-4C8E284B94DC}"/>
              </a:ext>
            </a:extLst>
          </p:cNvPr>
          <p:cNvPicPr>
            <a:picLocks noChangeAspect="1"/>
          </p:cNvPicPr>
          <p:nvPr/>
        </p:nvPicPr>
        <p:blipFill>
          <a:blip r:embed="rId4"/>
          <a:stretch>
            <a:fillRect/>
          </a:stretch>
        </p:blipFill>
        <p:spPr>
          <a:xfrm>
            <a:off x="6210355" y="4699188"/>
            <a:ext cx="3731434" cy="484827"/>
          </a:xfrm>
          <a:prstGeom prst="rect">
            <a:avLst/>
          </a:prstGeom>
        </p:spPr>
      </p:pic>
      <p:cxnSp>
        <p:nvCxnSpPr>
          <p:cNvPr id="10" name="直接箭头连接符 9">
            <a:extLst>
              <a:ext uri="{FF2B5EF4-FFF2-40B4-BE49-F238E27FC236}">
                <a16:creationId xmlns:a16="http://schemas.microsoft.com/office/drawing/2014/main" id="{161826D0-0DBE-31FE-00F5-7CCDDB4397C5}"/>
              </a:ext>
            </a:extLst>
          </p:cNvPr>
          <p:cNvCxnSpPr>
            <a:endCxn id="7" idx="1"/>
          </p:cNvCxnSpPr>
          <p:nvPr/>
        </p:nvCxnSpPr>
        <p:spPr>
          <a:xfrm flipV="1">
            <a:off x="4339525" y="4312446"/>
            <a:ext cx="1870830" cy="20159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37A62E1F-4897-2D93-BE55-4A1127B0310F}"/>
              </a:ext>
            </a:extLst>
          </p:cNvPr>
          <p:cNvCxnSpPr/>
          <p:nvPr/>
        </p:nvCxnSpPr>
        <p:spPr>
          <a:xfrm>
            <a:off x="4324027" y="4530922"/>
            <a:ext cx="1999281" cy="42900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3" name="图片 12">
            <a:extLst>
              <a:ext uri="{FF2B5EF4-FFF2-40B4-BE49-F238E27FC236}">
                <a16:creationId xmlns:a16="http://schemas.microsoft.com/office/drawing/2014/main" id="{6028A274-CA83-AD23-AE78-AEEB6D76175C}"/>
              </a:ext>
            </a:extLst>
          </p:cNvPr>
          <p:cNvPicPr>
            <a:picLocks noChangeAspect="1"/>
          </p:cNvPicPr>
          <p:nvPr/>
        </p:nvPicPr>
        <p:blipFill>
          <a:blip r:embed="rId5"/>
          <a:stretch>
            <a:fillRect/>
          </a:stretch>
        </p:blipFill>
        <p:spPr>
          <a:xfrm>
            <a:off x="7307451" y="6285502"/>
            <a:ext cx="4884549" cy="513765"/>
          </a:xfrm>
          <a:prstGeom prst="rect">
            <a:avLst/>
          </a:prstGeom>
        </p:spPr>
      </p:pic>
    </p:spTree>
    <p:extLst>
      <p:ext uri="{BB962C8B-B14F-4D97-AF65-F5344CB8AC3E}">
        <p14:creationId xmlns:p14="http://schemas.microsoft.com/office/powerpoint/2010/main" val="374363865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TotalTime>
  <Words>4670</Words>
  <Application>Microsoft Office PowerPoint</Application>
  <PresentationFormat>宽屏</PresentationFormat>
  <Paragraphs>296</Paragraphs>
  <Slides>42</Slides>
  <Notes>23</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42</vt:i4>
      </vt:variant>
    </vt:vector>
  </HeadingPairs>
  <TitlesOfParts>
    <vt:vector size="47" baseType="lpstr">
      <vt:lpstr>等线</vt:lpstr>
      <vt:lpstr>等线 Light</vt:lpstr>
      <vt:lpstr>微软雅黑</vt:lpstr>
      <vt:lpstr>Arial</vt:lpstr>
      <vt:lpstr>Office 主题​​</vt:lpstr>
      <vt:lpstr>PowerPoint 演示文稿</vt:lpstr>
      <vt:lpstr>PowerPoint 演示文稿</vt:lpstr>
      <vt:lpstr>PowerPoint 演示文稿</vt:lpstr>
      <vt:lpstr>Mover Logic: A Concurrent Program Logic for Reduction and Rely-Guarantee Reasoning</vt:lpstr>
      <vt:lpstr>Mover Logic: A Concurrent Program Logic for Reduction and Rely-Guarantee Reasoning</vt:lpstr>
      <vt:lpstr>Mover Logic: A Concurrent Program Logic for Reduction and Rely-Guarantee Reasoning</vt:lpstr>
      <vt:lpstr>Mover Logic: A Concurrent Program Logic for Reduction and Rely-Guarantee Reasoning</vt:lpstr>
      <vt:lpstr>Mover Logic: A Concurrent Program Logic for Reduction and Rely-Guarantee Reasoning</vt:lpstr>
      <vt:lpstr>Mover Logic: A Concurrent Program Logic for Reduction and Rely-Guarantee Reasoning</vt:lpstr>
      <vt:lpstr>Mover Logic: A Concurrent Program Logic for Reduction and Rely-Guarantee Reasoning</vt:lpstr>
      <vt:lpstr>Mover Logic: A Concurrent Program Logic for Reduction and Rely-Guarantee Reasoning</vt:lpstr>
      <vt:lpstr>Mover Logic: A Concurrent Program Logic for Reduction and Rely-Guarantee Reasoning</vt:lpstr>
      <vt:lpstr>Mover Logic: A Concurrent Program Logic for Reduction and Rely-Guarantee Reasoning</vt:lpstr>
      <vt:lpstr>Mover Logic: A Concurrent Program Logic for Reduction and Rely-Guarantee Reasoning</vt:lpstr>
      <vt:lpstr>Mover Logic: A Concurrent Program Logic for Reduction and Rely-Guarantee Reasoning</vt:lpstr>
      <vt:lpstr>Mover Logic: A Concurrent Program Logic for Reduction and Rely-Guarantee Reasoning</vt:lpstr>
      <vt:lpstr>Mover Logic: A Concurrent Program Logic for Reduction and Rely-Guarantee Reasoning</vt:lpstr>
      <vt:lpstr>Mover Logic: A Concurrent Program Logic for Reduction and Rely-Guarantee Reasoning</vt:lpstr>
      <vt:lpstr>Mover Logic: A Concurrent Program Logic for Reduction and Rely-Guarantee Reasoning</vt:lpstr>
      <vt:lpstr>Mover Logic: A Concurrent Program Logic for Reduction and Rely-Guarantee Reasoning</vt:lpstr>
      <vt:lpstr>PowerPoint 演示文稿</vt:lpstr>
      <vt:lpstr>End-to-End Mechanized Proof of a JIT-Accelerated eBPF Virtual Machine for IoT</vt:lpstr>
      <vt:lpstr>End-to-End Mechanized Proof of a JIT-Accelerated eBPF Virtual Machine for IoT</vt:lpstr>
      <vt:lpstr>End-to-End Mechanized Proof of a JIT-Accelerated eBPF Virtual Machine for IoT</vt:lpstr>
      <vt:lpstr>End-to-End Mechanized Proof of a JIT-Accelerated eBPF Virtual Machine for IoT</vt:lpstr>
      <vt:lpstr>End-to-End Mechanized Proof of a JIT-Accelerated eBPF Virtual Machine for IoT</vt:lpstr>
      <vt:lpstr>End-to-End Mechanized Proof of a JIT-Accelerated eBPF Virtual Machine for IoT</vt:lpstr>
      <vt:lpstr>End-to-End Mechanized Proof of a JIT-Accelerated eBPF Virtual Machine for IoT</vt:lpstr>
      <vt:lpstr>End-to-End Mechanized Proof of a JIT-Accelerated eBPF Virtual Machine for IoT</vt:lpstr>
      <vt:lpstr>End-to-End Mechanized Proof of a JIT-Accelerated eBPF Virtual Machine for IoT</vt:lpstr>
      <vt:lpstr>End-to-End Mechanized Proof of a JIT-Accelerated eBPF Virtual Machine for IoT</vt:lpstr>
      <vt:lpstr>End-to-End Mechanized Proof of a JIT-Accelerated eBPF Virtual Machine for IoT</vt:lpstr>
      <vt:lpstr>End-to-End Mechanized Proof of a JIT-Accelerated eBPF Virtual Machine for IoT</vt:lpstr>
      <vt:lpstr>PowerPoint 演示文稿</vt:lpstr>
      <vt:lpstr>A Comprehensive Specification and Verification of the L4 Microkernel API</vt:lpstr>
      <vt:lpstr>A Comprehensive Specification and Verification of the L4 Microkernel API</vt:lpstr>
      <vt:lpstr>A Comprehensive Specification and Verification of the L4 Microkernel API</vt:lpstr>
      <vt:lpstr>A Comprehensive Specification and Verification of the L4 Microkernel API</vt:lpstr>
      <vt:lpstr>A Comprehensive Specification and Verification of the L4 Microkernel API</vt:lpstr>
      <vt:lpstr>A Comprehensive Specification and Verification of the L4 Microkernel API</vt:lpstr>
      <vt:lpstr>学习路线</vt:lpstr>
      <vt:lpstr>学习路线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思远 郭</dc:creator>
  <cp:lastModifiedBy>思远 郭</cp:lastModifiedBy>
  <cp:revision>1</cp:revision>
  <dcterms:created xsi:type="dcterms:W3CDTF">2025-01-13T10:06:35Z</dcterms:created>
  <dcterms:modified xsi:type="dcterms:W3CDTF">2025-01-13T12:27:21Z</dcterms:modified>
</cp:coreProperties>
</file>