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819" autoAdjust="0"/>
  </p:normalViewPr>
  <p:slideViewPr>
    <p:cSldViewPr snapToGrid="0">
      <p:cViewPr varScale="1">
        <p:scale>
          <a:sx n="44" d="100"/>
          <a:sy n="44" d="100"/>
        </p:scale>
        <p:origin x="2392" y="48"/>
      </p:cViewPr>
      <p:guideLst/>
    </p:cSldViewPr>
  </p:slideViewPr>
  <p:notesTextViewPr>
    <p:cViewPr>
      <p:scale>
        <a:sx n="1" d="1"/>
        <a:sy n="1" d="1"/>
      </p:scale>
      <p:origin x="0" y="-166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5FE795-81A1-4652-9B4A-9D66026EBCB2}" type="datetimeFigureOut">
              <a:rPr lang="zh-CN" altLang="en-US" smtClean="0"/>
              <a:t>2024/6/28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16B7B-DD0A-4CA2-9AF5-EA2E0C0FDE5B}" type="slidenum">
              <a:rPr lang="zh-CN" altLang="en-US" smtClean="0"/>
              <a:t>‹#›</a:t>
            </a:fld>
            <a:endParaRPr lang="zh-CN" altLang="en-US"/>
          </a:p>
        </p:txBody>
      </p:sp>
    </p:spTree>
    <p:extLst>
      <p:ext uri="{BB962C8B-B14F-4D97-AF65-F5344CB8AC3E}">
        <p14:creationId xmlns:p14="http://schemas.microsoft.com/office/powerpoint/2010/main" val="329714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ui-sans-serif"/>
              </a:rPr>
              <a:t>这段文本介绍了一个关于形式化验证的控制并发框架，这是在单处理器平台上面对可能导致灾难性后果的软件</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硬件故障的情况下不可或缺的。现有的经过建模和验证的操作系统（例如引用文献</a:t>
            </a:r>
            <a:r>
              <a:rPr lang="en-US" altLang="zh-CN" b="0" i="0" dirty="0">
                <a:solidFill>
                  <a:srgbClr val="0D0D0D"/>
                </a:solidFill>
                <a:effectLst/>
                <a:highlight>
                  <a:srgbClr val="FFFFFF"/>
                </a:highlight>
                <a:latin typeface="ui-sans-serif"/>
              </a:rPr>
              <a:t>[11, 17, 8, 3]</a:t>
            </a:r>
            <a:r>
              <a:rPr lang="zh-CN" altLang="en-US" b="0" i="0" dirty="0">
                <a:solidFill>
                  <a:srgbClr val="0D0D0D"/>
                </a:solidFill>
                <a:effectLst/>
                <a:highlight>
                  <a:srgbClr val="FFFFFF"/>
                </a:highlight>
                <a:latin typeface="ui-sans-serif"/>
              </a:rPr>
              <a:t>中的系统）通常在单处理器平台上运行。这些系统也是不可抢占的，即它们在中断大多数情况下被禁用，特别是在调度时，因此它们的执行主要是顺序的。</a:t>
            </a:r>
          </a:p>
          <a:p>
            <a:pPr algn="l"/>
            <a:r>
              <a:rPr lang="zh-CN" altLang="en-US" b="0" i="0" dirty="0">
                <a:solidFill>
                  <a:srgbClr val="0D0D0D"/>
                </a:solidFill>
                <a:effectLst/>
                <a:highlight>
                  <a:srgbClr val="FFFFFF"/>
                </a:highlight>
                <a:latin typeface="ui-sans-serif"/>
              </a:rPr>
              <a:t>在这里，相比之下，我们针对的是可抢占的（仍然是单处理器的）实时操作系统代码。我们的激励示例是 </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a:t>
            </a:r>
            <a:r>
              <a:rPr lang="zh-CN" altLang="en-US" b="0" i="0" dirty="0">
                <a:solidFill>
                  <a:srgbClr val="0D0D0D"/>
                </a:solidFill>
                <a:effectLst/>
                <a:highlight>
                  <a:srgbClr val="FFFFFF"/>
                </a:highlight>
                <a:latin typeface="ui-sans-serif"/>
              </a:rPr>
              <a:t>，一个开源实时操作系统，它提供了操作系统服务的库，以支持应用程序，包括同步原语（信号，信号量，互斥锁），上下文切换和调度。我们的方法适用于任何操作系统代码是可抢占的系统，包括调度程序代码，并运行在支持嵌套中断的单处理器硬件上。虽然可抢占，操作系统代码不是可重入的，这意味着它的执行可以在任何时刻被一个中断处理程序中断（除非该中断被屏蔽），但执行在中断处理完毕后会恢复。为了允许更快的响应时间，该操作系统也是预</a:t>
            </a:r>
            <a:r>
              <a:rPr lang="en-US" altLang="zh-CN" b="0" i="0" dirty="0" err="1">
                <a:solidFill>
                  <a:srgbClr val="0D0D0D"/>
                </a:solidFill>
                <a:effectLst/>
                <a:highlight>
                  <a:srgbClr val="FFFFFF"/>
                </a:highlight>
                <a:latin typeface="ui-sans-serif"/>
              </a:rPr>
              <a:t>emptive</a:t>
            </a:r>
            <a:r>
              <a:rPr lang="zh-CN" altLang="en-US" b="0" i="0" dirty="0">
                <a:solidFill>
                  <a:srgbClr val="0D0D0D"/>
                </a:solidFill>
                <a:effectLst/>
                <a:highlight>
                  <a:srgbClr val="FFFFFF"/>
                </a:highlight>
                <a:latin typeface="ui-sans-serif"/>
              </a:rPr>
              <a:t>，意味着它可以单方面从应用任务中夺取控制权。</a:t>
            </a:r>
          </a:p>
          <a:p>
            <a:pPr algn="l"/>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 </a:t>
            </a:r>
            <a:r>
              <a:rPr lang="zh-CN" altLang="en-US" b="0" i="0" dirty="0">
                <a:solidFill>
                  <a:srgbClr val="0D0D0D"/>
                </a:solidFill>
                <a:effectLst/>
                <a:highlight>
                  <a:srgbClr val="FFFFFF"/>
                </a:highlight>
                <a:latin typeface="ui-sans-serif"/>
              </a:rPr>
              <a:t>用于如医疗植入物这样的高度受限设备上运行的嵌入式微控制器中，这些设备没有内存保护支持。它体积小，有许多变种。我们从现在开始所指的变种（我们将简单地称之为 </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a:t>
            </a:r>
            <a:r>
              <a:rPr lang="zh-CN" altLang="en-US" b="0" i="0" dirty="0">
                <a:solidFill>
                  <a:srgbClr val="0D0D0D"/>
                </a:solidFill>
                <a:effectLst/>
                <a:highlight>
                  <a:srgbClr val="FFFFFF"/>
                </a:highlight>
                <a:latin typeface="ui-sans-serif"/>
              </a:rPr>
              <a:t>）在 </a:t>
            </a:r>
            <a:r>
              <a:rPr lang="en-US" altLang="zh-CN" b="0" i="0" dirty="0">
                <a:solidFill>
                  <a:srgbClr val="0D0D0D"/>
                </a:solidFill>
                <a:effectLst/>
                <a:highlight>
                  <a:srgbClr val="FFFFFF"/>
                </a:highlight>
                <a:latin typeface="ui-sans-serif"/>
              </a:rPr>
              <a:t>ARM </a:t>
            </a:r>
            <a:r>
              <a:rPr lang="zh-CN" altLang="en-US" b="0" i="0" dirty="0">
                <a:solidFill>
                  <a:srgbClr val="0D0D0D"/>
                </a:solidFill>
                <a:effectLst/>
                <a:highlight>
                  <a:srgbClr val="FFFFFF"/>
                </a:highlight>
                <a:latin typeface="ui-sans-serif"/>
              </a:rPr>
              <a:t>单处理器硬件上运行。它利用 </a:t>
            </a:r>
            <a:r>
              <a:rPr lang="en-US" altLang="zh-CN" b="0" i="0" dirty="0">
                <a:solidFill>
                  <a:srgbClr val="0D0D0D"/>
                </a:solidFill>
                <a:effectLst/>
                <a:highlight>
                  <a:srgbClr val="FFFFFF"/>
                </a:highlight>
                <a:latin typeface="ui-sans-serif"/>
              </a:rPr>
              <a:t>ARM </a:t>
            </a:r>
            <a:r>
              <a:rPr lang="zh-CN" altLang="en-US" b="0" i="0" dirty="0">
                <a:solidFill>
                  <a:srgbClr val="0D0D0D"/>
                </a:solidFill>
                <a:effectLst/>
                <a:highlight>
                  <a:srgbClr val="FFFFFF"/>
                </a:highlight>
                <a:latin typeface="ui-sans-serif"/>
              </a:rPr>
              <a:t>的监督器调用（</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）机制来运行其调度程序，当 </a:t>
            </a:r>
            <a:r>
              <a:rPr lang="en-US" altLang="zh-CN" b="0" i="0" dirty="0">
                <a:solidFill>
                  <a:srgbClr val="0D0D0D"/>
                </a:solidFill>
                <a:effectLst/>
                <a:highlight>
                  <a:srgbClr val="FFFFFF"/>
                </a:highlight>
                <a:latin typeface="ui-sans-serif"/>
              </a:rPr>
              <a:t>SVC </a:t>
            </a:r>
            <a:r>
              <a:rPr lang="zh-CN" altLang="en-US" b="0" i="0" dirty="0">
                <a:solidFill>
                  <a:srgbClr val="0D0D0D"/>
                </a:solidFill>
                <a:effectLst/>
                <a:highlight>
                  <a:srgbClr val="FFFFFF"/>
                </a:highlight>
                <a:latin typeface="ui-sans-serif"/>
              </a:rPr>
              <a:t>是一个程序启动的中断时，由执行 </a:t>
            </a:r>
            <a:r>
              <a:rPr lang="en-US" altLang="zh-CN" b="0" i="0" dirty="0">
                <a:solidFill>
                  <a:srgbClr val="0D0D0D"/>
                </a:solidFill>
                <a:effectLst/>
                <a:highlight>
                  <a:srgbClr val="FFFFFF"/>
                </a:highlight>
                <a:latin typeface="ui-sans-serif"/>
              </a:rPr>
              <a:t>SVC </a:t>
            </a:r>
            <a:r>
              <a:rPr lang="zh-CN" altLang="en-US" b="0" i="0" dirty="0">
                <a:solidFill>
                  <a:srgbClr val="0D0D0D"/>
                </a:solidFill>
                <a:effectLst/>
                <a:highlight>
                  <a:srgbClr val="FFFFFF"/>
                </a:highlight>
                <a:latin typeface="ui-sans-serif"/>
              </a:rPr>
              <a:t>指令触发，结果是执行切换到一个由操作系统提供的 </a:t>
            </a:r>
            <a:r>
              <a:rPr lang="en-US" altLang="zh-CN" b="0" i="0" dirty="0">
                <a:solidFill>
                  <a:srgbClr val="0D0D0D"/>
                </a:solidFill>
                <a:effectLst/>
                <a:highlight>
                  <a:srgbClr val="FFFFFF"/>
                </a:highlight>
                <a:latin typeface="ui-sans-serif"/>
              </a:rPr>
              <a:t>SVC </a:t>
            </a:r>
            <a:r>
              <a:rPr lang="zh-CN" altLang="en-US" b="0" i="0" dirty="0">
                <a:solidFill>
                  <a:srgbClr val="0D0D0D"/>
                </a:solidFill>
                <a:effectLst/>
                <a:highlight>
                  <a:srgbClr val="FFFFFF"/>
                </a:highlight>
                <a:latin typeface="ui-sans-serif"/>
              </a:rPr>
              <a:t>处理程序。</a:t>
            </a:r>
          </a:p>
          <a:p>
            <a:pPr algn="l"/>
            <a:r>
              <a:rPr lang="zh-CN" altLang="en-US" b="0" i="0" dirty="0">
                <a:solidFill>
                  <a:srgbClr val="0D0D0D"/>
                </a:solidFill>
                <a:effectLst/>
                <a:highlight>
                  <a:srgbClr val="FFFFFF"/>
                </a:highlight>
                <a:latin typeface="ui-sans-serif"/>
              </a:rPr>
              <a:t>早期的工作已经产生了 </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API </a:t>
            </a:r>
            <a:r>
              <a:rPr lang="zh-CN" altLang="en-US" b="0" i="0" dirty="0">
                <a:solidFill>
                  <a:srgbClr val="0D0D0D"/>
                </a:solidFill>
                <a:effectLst/>
                <a:highlight>
                  <a:srgbClr val="FFFFFF"/>
                </a:highlight>
                <a:latin typeface="ui-sans-serif"/>
              </a:rPr>
              <a:t>的初步形式规范，但假设每个 </a:t>
            </a:r>
            <a:r>
              <a:rPr lang="en-US" altLang="zh-CN" b="0" i="0" dirty="0">
                <a:solidFill>
                  <a:srgbClr val="0D0D0D"/>
                </a:solidFill>
                <a:effectLst/>
                <a:highlight>
                  <a:srgbClr val="FFFFFF"/>
                </a:highlight>
                <a:latin typeface="ui-sans-serif"/>
              </a:rPr>
              <a:t>API </a:t>
            </a:r>
            <a:r>
              <a:rPr lang="zh-CN" altLang="en-US" b="0" i="0" dirty="0">
                <a:solidFill>
                  <a:srgbClr val="0D0D0D"/>
                </a:solidFill>
                <a:effectLst/>
                <a:highlight>
                  <a:srgbClr val="FFFFFF"/>
                </a:highlight>
                <a:latin typeface="ui-sans-serif"/>
              </a:rPr>
              <a:t>函数的执行都是顺序的，即假设中断处理程序的执行不会影响 </a:t>
            </a:r>
            <a:r>
              <a:rPr lang="en-US" altLang="zh-CN" b="0" i="0" dirty="0">
                <a:solidFill>
                  <a:srgbClr val="0D0D0D"/>
                </a:solidFill>
                <a:effectLst/>
                <a:highlight>
                  <a:srgbClr val="FFFFFF"/>
                </a:highlight>
                <a:latin typeface="ui-sans-serif"/>
              </a:rPr>
              <a:t>API </a:t>
            </a:r>
            <a:r>
              <a:rPr lang="zh-CN" altLang="en-US" b="0" i="0" dirty="0">
                <a:solidFill>
                  <a:srgbClr val="0D0D0D"/>
                </a:solidFill>
                <a:effectLst/>
                <a:highlight>
                  <a:srgbClr val="FFFFFF"/>
                </a:highlight>
                <a:latin typeface="ui-sans-serif"/>
              </a:rPr>
              <a:t>的功能。此外，它无法模拟上下文切换的影响，这使得在该模型与（现有的）实现之间进行细化证明变得不可能。</a:t>
            </a:r>
          </a:p>
          <a:p>
            <a:pPr algn="l"/>
            <a:r>
              <a:rPr lang="zh-CN" altLang="en-US" b="0" i="0" dirty="0">
                <a:solidFill>
                  <a:srgbClr val="0D0D0D"/>
                </a:solidFill>
                <a:effectLst/>
                <a:highlight>
                  <a:srgbClr val="FFFFFF"/>
                </a:highlight>
                <a:latin typeface="ui-sans-serif"/>
              </a:rPr>
              <a:t>这就是激励我们在这里介绍的工作的原因，我们专注于由不可预测的设备中断和（可预测的）上下文切换引起的交错行为，但仍然提供一个详细、忠实的交错执行用户任务、</a:t>
            </a:r>
            <a:r>
              <a:rPr lang="en-US" altLang="zh-CN" b="0" i="0" dirty="0">
                <a:solidFill>
                  <a:srgbClr val="0D0D0D"/>
                </a:solidFill>
                <a:effectLst/>
                <a:highlight>
                  <a:srgbClr val="FFFFFF"/>
                </a:highlight>
                <a:latin typeface="ui-sans-serif"/>
              </a:rPr>
              <a:t>SVC </a:t>
            </a:r>
            <a:r>
              <a:rPr lang="zh-CN" altLang="en-US" b="0" i="0" dirty="0">
                <a:solidFill>
                  <a:srgbClr val="0D0D0D"/>
                </a:solidFill>
                <a:effectLst/>
                <a:highlight>
                  <a:srgbClr val="FFFFFF"/>
                </a:highlight>
                <a:latin typeface="ui-sans-serif"/>
              </a:rPr>
              <a:t>处理程序和中断处理程序的模型，包括嵌套的。为了更广泛的适用性，我们将一般的控制并发框架与硬件机制的 </a:t>
            </a:r>
            <a:r>
              <a:rPr lang="en-US" altLang="zh-CN" b="0" i="0" dirty="0">
                <a:solidFill>
                  <a:srgbClr val="0D0D0D"/>
                </a:solidFill>
                <a:effectLst/>
                <a:highlight>
                  <a:srgbClr val="FFFFFF"/>
                </a:highlight>
                <a:latin typeface="ui-sans-serif"/>
              </a:rPr>
              <a:t>API </a:t>
            </a:r>
            <a:r>
              <a:rPr lang="zh-CN" altLang="en-US" b="0" i="0" dirty="0">
                <a:solidFill>
                  <a:srgbClr val="0D0D0D"/>
                </a:solidFill>
                <a:effectLst/>
                <a:highlight>
                  <a:srgbClr val="FFFFFF"/>
                </a:highlight>
                <a:latin typeface="ui-sans-serif"/>
              </a:rPr>
              <a:t>的形式模型分开，从其特定实例化到 </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 </a:t>
            </a:r>
            <a:r>
              <a:rPr lang="zh-CN" altLang="en-US" b="0" i="0" dirty="0">
                <a:solidFill>
                  <a:srgbClr val="0D0D0D"/>
                </a:solidFill>
                <a:effectLst/>
                <a:highlight>
                  <a:srgbClr val="FFFFFF"/>
                </a:highlight>
                <a:latin typeface="ui-sans-serif"/>
              </a:rPr>
              <a:t>的模型。我们计划然后证明这个受限但忠实的 </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 </a:t>
            </a:r>
            <a:r>
              <a:rPr lang="zh-CN" altLang="en-US" b="0" i="0" dirty="0">
                <a:solidFill>
                  <a:srgbClr val="0D0D0D"/>
                </a:solidFill>
                <a:effectLst/>
                <a:highlight>
                  <a:srgbClr val="FFFFFF"/>
                </a:highlight>
                <a:latin typeface="ui-sans-serif"/>
              </a:rPr>
              <a:t>模型是由其实现细化的，并用完整的 </a:t>
            </a:r>
            <a:r>
              <a:rPr lang="en-US" altLang="zh-CN" b="0" i="0" dirty="0">
                <a:solidFill>
                  <a:srgbClr val="0D0D0D"/>
                </a:solidFill>
                <a:effectLst/>
                <a:highlight>
                  <a:srgbClr val="FFFFFF"/>
                </a:highlight>
                <a:latin typeface="ui-sans-serif"/>
              </a:rPr>
              <a:t>API </a:t>
            </a:r>
            <a:r>
              <a:rPr lang="zh-CN" altLang="en-US" b="0" i="0" dirty="0">
                <a:solidFill>
                  <a:srgbClr val="0D0D0D"/>
                </a:solidFill>
                <a:effectLst/>
                <a:highlight>
                  <a:srgbClr val="FFFFFF"/>
                </a:highlight>
                <a:latin typeface="ui-sans-serif"/>
              </a:rPr>
              <a:t>规范丰富模型。</a:t>
            </a:r>
          </a:p>
          <a:p>
            <a:pPr algn="l"/>
            <a:r>
              <a:rPr lang="zh-CN" altLang="en-US" b="0" i="0" dirty="0">
                <a:solidFill>
                  <a:srgbClr val="0D0D0D"/>
                </a:solidFill>
                <a:effectLst/>
                <a:highlight>
                  <a:srgbClr val="FFFFFF"/>
                </a:highlight>
                <a:latin typeface="ui-sans-serif"/>
              </a:rPr>
              <a:t>我们遵循基础的 </a:t>
            </a:r>
            <a:r>
              <a:rPr lang="en-US" altLang="zh-CN" b="0" i="0" dirty="0" err="1">
                <a:solidFill>
                  <a:srgbClr val="0D0D0D"/>
                </a:solidFill>
                <a:effectLst/>
                <a:highlight>
                  <a:srgbClr val="FFFFFF"/>
                </a:highlight>
                <a:latin typeface="ui-sans-serif"/>
              </a:rPr>
              <a:t>Owicki</a:t>
            </a:r>
            <a:r>
              <a:rPr lang="en-US" altLang="zh-CN" b="0" i="0" dirty="0">
                <a:solidFill>
                  <a:srgbClr val="0D0D0D"/>
                </a:solidFill>
                <a:effectLst/>
                <a:highlight>
                  <a:srgbClr val="FFFFFF"/>
                </a:highlight>
                <a:latin typeface="ui-sans-serif"/>
              </a:rPr>
              <a:t>-Gries</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）并发方法，采用 </a:t>
            </a:r>
            <a:r>
              <a:rPr lang="en-US" altLang="zh-CN" b="0" i="0" dirty="0">
                <a:solidFill>
                  <a:srgbClr val="0D0D0D"/>
                </a:solidFill>
                <a:effectLst/>
                <a:highlight>
                  <a:srgbClr val="FFFFFF"/>
                </a:highlight>
                <a:latin typeface="ui-sans-serif"/>
              </a:rPr>
              <a:t>Hoare </a:t>
            </a:r>
            <a:r>
              <a:rPr lang="zh-CN" altLang="en-US" b="0" i="0" dirty="0">
                <a:solidFill>
                  <a:srgbClr val="0D0D0D"/>
                </a:solidFill>
                <a:effectLst/>
                <a:highlight>
                  <a:srgbClr val="FFFFFF"/>
                </a:highlight>
                <a:latin typeface="ui-sans-serif"/>
              </a:rPr>
              <a:t>风格的断言推理来适应一组独立的顺序过程的非确定性交织执行，这些过程在实际中是原子的，每个语句按照其中发生的过程的顺序执行。我们选择 </a:t>
            </a:r>
            <a:r>
              <a:rPr lang="en-US" altLang="zh-CN" b="0" i="0" dirty="0">
                <a:solidFill>
                  <a:srgbClr val="0D0D0D"/>
                </a:solidFill>
                <a:effectLst/>
                <a:highlight>
                  <a:srgbClr val="FFFFFF"/>
                </a:highlight>
                <a:latin typeface="ui-sans-serif"/>
              </a:rPr>
              <a:t>OG </a:t>
            </a:r>
            <a:r>
              <a:rPr lang="zh-CN" altLang="en-US" b="0" i="0" dirty="0">
                <a:solidFill>
                  <a:srgbClr val="0D0D0D"/>
                </a:solidFill>
                <a:effectLst/>
                <a:highlight>
                  <a:srgbClr val="FFFFFF"/>
                </a:highlight>
                <a:latin typeface="ui-sans-serif"/>
              </a:rPr>
              <a:t>而非更近期的派生并发样式，是因为来自低层抽象的需求，用于高性能共享变量系统代码。我们通过为操作硬件交织提供明确的控制和一个正式的硬件接口来适应 </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，并在 </a:t>
            </a:r>
            <a:r>
              <a:rPr lang="en-US" altLang="zh-CN" b="0" i="0" dirty="0">
                <a:solidFill>
                  <a:srgbClr val="0D0D0D"/>
                </a:solidFill>
                <a:effectLst/>
                <a:highlight>
                  <a:srgbClr val="FFFFFF"/>
                </a:highlight>
                <a:latin typeface="ui-sans-serif"/>
              </a:rPr>
              <a:t>Isabelle/HOL </a:t>
            </a:r>
            <a:r>
              <a:rPr lang="zh-CN" altLang="en-US" b="0" i="0" dirty="0">
                <a:solidFill>
                  <a:srgbClr val="0D0D0D"/>
                </a:solidFill>
                <a:effectLst/>
                <a:highlight>
                  <a:srgbClr val="FFFFFF"/>
                </a:highlight>
                <a:latin typeface="ui-sans-serif"/>
              </a:rPr>
              <a:t>定理证明器中形式化这个框架，建立在 </a:t>
            </a:r>
            <a:r>
              <a:rPr lang="en-US" altLang="zh-CN" b="0" i="0" dirty="0">
                <a:solidFill>
                  <a:srgbClr val="0D0D0D"/>
                </a:solidFill>
                <a:effectLst/>
                <a:highlight>
                  <a:srgbClr val="FFFFFF"/>
                </a:highlight>
                <a:latin typeface="ui-sans-serif"/>
              </a:rPr>
              <a:t>OG </a:t>
            </a:r>
            <a:r>
              <a:rPr lang="zh-CN" altLang="en-US" b="0" i="0" dirty="0">
                <a:solidFill>
                  <a:srgbClr val="0D0D0D"/>
                </a:solidFill>
                <a:effectLst/>
                <a:highlight>
                  <a:srgbClr val="FFFFFF"/>
                </a:highlight>
                <a:latin typeface="ui-sans-serif"/>
              </a:rPr>
              <a:t>的现有形式化基础上。</a:t>
            </a:r>
          </a:p>
          <a:p>
            <a:pPr algn="l"/>
            <a:r>
              <a:rPr lang="zh-CN" altLang="en-US" b="0" i="0" dirty="0">
                <a:solidFill>
                  <a:srgbClr val="0D0D0D"/>
                </a:solidFill>
                <a:effectLst/>
                <a:highlight>
                  <a:srgbClr val="FFFFFF"/>
                </a:highlight>
                <a:latin typeface="ui-sans-serif"/>
              </a:rPr>
              <a:t>总结本文的贡献包括：（</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）一个适应的基于 </a:t>
            </a:r>
            <a:r>
              <a:rPr lang="en-US" altLang="zh-CN" b="0" i="0" dirty="0">
                <a:solidFill>
                  <a:srgbClr val="0D0D0D"/>
                </a:solidFill>
                <a:effectLst/>
                <a:highlight>
                  <a:srgbClr val="FFFFFF"/>
                </a:highlight>
                <a:latin typeface="ui-sans-serif"/>
              </a:rPr>
              <a:t>OG </a:t>
            </a:r>
            <a:r>
              <a:rPr lang="zh-CN" altLang="en-US" b="0" i="0" dirty="0">
                <a:solidFill>
                  <a:srgbClr val="0D0D0D"/>
                </a:solidFill>
                <a:effectLst/>
                <a:highlight>
                  <a:srgbClr val="FFFFFF"/>
                </a:highlight>
                <a:latin typeface="ui-sans-serif"/>
              </a:rPr>
              <a:t>的并发模型，用于控制交织；（</a:t>
            </a:r>
            <a:r>
              <a:rPr lang="en-US" altLang="zh-CN" b="0" i="0" dirty="0">
                <a:solidFill>
                  <a:srgbClr val="0D0D0D"/>
                </a:solidFill>
                <a:effectLst/>
                <a:highlight>
                  <a:srgbClr val="FFFFFF"/>
                </a:highlight>
                <a:latin typeface="ui-sans-serif"/>
              </a:rPr>
              <a:t>2</a:t>
            </a:r>
            <a:r>
              <a:rPr lang="zh-CN" altLang="en-US" b="0" i="0" dirty="0">
                <a:solidFill>
                  <a:srgbClr val="0D0D0D"/>
                </a:solidFill>
                <a:effectLst/>
                <a:highlight>
                  <a:srgbClr val="FFFFFF"/>
                </a:highlight>
                <a:latin typeface="ui-sans-serif"/>
              </a:rPr>
              <a:t>）一个简洁的硬件机制 </a:t>
            </a:r>
            <a:r>
              <a:rPr lang="en-US" altLang="zh-CN" b="0" i="0" dirty="0">
                <a:solidFill>
                  <a:srgbClr val="0D0D0D"/>
                </a:solidFill>
                <a:effectLst/>
                <a:highlight>
                  <a:srgbClr val="FFFFFF"/>
                </a:highlight>
                <a:latin typeface="ui-sans-serif"/>
              </a:rPr>
              <a:t>API </a:t>
            </a:r>
            <a:r>
              <a:rPr lang="zh-CN" altLang="en-US" b="0" i="0" dirty="0">
                <a:solidFill>
                  <a:srgbClr val="0D0D0D"/>
                </a:solidFill>
                <a:effectLst/>
                <a:highlight>
                  <a:srgbClr val="FFFFFF"/>
                </a:highlight>
                <a:latin typeface="ui-sans-serif"/>
              </a:rPr>
              <a:t>的正式模型，该机制控制由中断、</a:t>
            </a:r>
            <a:r>
              <a:rPr lang="en-US" altLang="zh-CN" b="0" i="0" dirty="0">
                <a:solidFill>
                  <a:srgbClr val="0D0D0D"/>
                </a:solidFill>
                <a:effectLst/>
                <a:highlight>
                  <a:srgbClr val="FFFFFF"/>
                </a:highlight>
                <a:latin typeface="ui-sans-serif"/>
              </a:rPr>
              <a:t>SVC </a:t>
            </a:r>
            <a:r>
              <a:rPr lang="zh-CN" altLang="en-US" b="0" i="0" dirty="0">
                <a:solidFill>
                  <a:srgbClr val="0D0D0D"/>
                </a:solidFill>
                <a:effectLst/>
                <a:highlight>
                  <a:srgbClr val="FFFFFF"/>
                </a:highlight>
                <a:latin typeface="ui-sans-serif"/>
              </a:rPr>
              <a:t>和抢占引起的交织；（</a:t>
            </a:r>
            <a:r>
              <a:rPr lang="en-US" altLang="zh-CN" b="0" i="0" dirty="0">
                <a:solidFill>
                  <a:srgbClr val="0D0D0D"/>
                </a:solidFill>
                <a:effectLst/>
                <a:highlight>
                  <a:srgbClr val="FFFFFF"/>
                </a:highlight>
                <a:latin typeface="ui-sans-serif"/>
              </a:rPr>
              <a:t>3</a:t>
            </a:r>
            <a:r>
              <a:rPr lang="zh-CN" altLang="en-US" b="0" i="0" dirty="0">
                <a:solidFill>
                  <a:srgbClr val="0D0D0D"/>
                </a:solidFill>
                <a:effectLst/>
                <a:highlight>
                  <a:srgbClr val="FFFFFF"/>
                </a:highlight>
                <a:latin typeface="ui-sans-serif"/>
              </a:rPr>
              <a:t>）</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 </a:t>
            </a:r>
            <a:r>
              <a:rPr lang="zh-CN" altLang="en-US" b="0" i="0" dirty="0">
                <a:solidFill>
                  <a:srgbClr val="0D0D0D"/>
                </a:solidFill>
                <a:effectLst/>
                <a:highlight>
                  <a:srgbClr val="FFFFFF"/>
                </a:highlight>
                <a:latin typeface="ui-sans-serif"/>
              </a:rPr>
              <a:t>的调度行为模型。我们的所有工作都在 </a:t>
            </a:r>
            <a:r>
              <a:rPr lang="en-US" altLang="zh-CN" b="0" i="0" dirty="0">
                <a:solidFill>
                  <a:srgbClr val="0D0D0D"/>
                </a:solidFill>
                <a:effectLst/>
                <a:highlight>
                  <a:srgbClr val="FFFFFF"/>
                </a:highlight>
                <a:latin typeface="ui-sans-serif"/>
              </a:rPr>
              <a:t>Isabelle/HOL </a:t>
            </a:r>
            <a:r>
              <a:rPr lang="zh-CN" altLang="en-US" b="0" i="0" dirty="0">
                <a:solidFill>
                  <a:srgbClr val="0D0D0D"/>
                </a:solidFill>
                <a:effectLst/>
                <a:highlight>
                  <a:srgbClr val="FFFFFF"/>
                </a:highlight>
                <a:latin typeface="ui-sans-serif"/>
              </a:rPr>
              <a:t>中形式化。</a:t>
            </a:r>
          </a:p>
          <a:p>
            <a:endParaRPr lang="zh-CN" altLang="en-US" dirty="0"/>
          </a:p>
        </p:txBody>
      </p:sp>
      <p:sp>
        <p:nvSpPr>
          <p:cNvPr id="4" name="灯片编号占位符 3"/>
          <p:cNvSpPr>
            <a:spLocks noGrp="1"/>
          </p:cNvSpPr>
          <p:nvPr>
            <p:ph type="sldNum" sz="quarter" idx="5"/>
          </p:nvPr>
        </p:nvSpPr>
        <p:spPr/>
        <p:txBody>
          <a:bodyPr/>
          <a:lstStyle/>
          <a:p>
            <a:fld id="{E2016B7B-DD0A-4CA2-9AF5-EA2E0C0FDE5B}" type="slidenum">
              <a:rPr lang="zh-CN" altLang="en-US" smtClean="0"/>
              <a:t>3</a:t>
            </a:fld>
            <a:endParaRPr lang="zh-CN" altLang="en-US"/>
          </a:p>
        </p:txBody>
      </p:sp>
    </p:spTree>
    <p:extLst>
      <p:ext uri="{BB962C8B-B14F-4D97-AF65-F5344CB8AC3E}">
        <p14:creationId xmlns:p14="http://schemas.microsoft.com/office/powerpoint/2010/main" val="158641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ui-sans-serif"/>
              </a:rPr>
              <a:t>这段文字介绍了我们为表示小型可抢占操作系统中交错执行所选择的形式化方法，该方法基于</a:t>
            </a:r>
            <a:r>
              <a:rPr lang="en-US" altLang="zh-CN" b="0" i="0" dirty="0" err="1">
                <a:solidFill>
                  <a:srgbClr val="0D0D0D"/>
                </a:solidFill>
                <a:effectLst/>
                <a:highlight>
                  <a:srgbClr val="FFFFFF"/>
                </a:highlight>
                <a:latin typeface="ui-sans-serif"/>
              </a:rPr>
              <a:t>Owicki</a:t>
            </a:r>
            <a:r>
              <a:rPr lang="en-US" altLang="zh-CN" b="0" i="0" dirty="0">
                <a:solidFill>
                  <a:srgbClr val="0D0D0D"/>
                </a:solidFill>
                <a:effectLst/>
                <a:highlight>
                  <a:srgbClr val="FFFFFF"/>
                </a:highlight>
                <a:latin typeface="ui-sans-serif"/>
              </a:rPr>
              <a:t>-Gries</a:t>
            </a:r>
            <a:r>
              <a:rPr lang="zh-CN" altLang="en-US" b="0" i="0" dirty="0">
                <a:solidFill>
                  <a:srgbClr val="0D0D0D"/>
                </a:solidFill>
                <a:effectLst/>
                <a:highlight>
                  <a:srgbClr val="FFFFFF"/>
                </a:highlight>
                <a:latin typeface="ui-sans-serif"/>
              </a:rPr>
              <a:t>方法，并且我们对其进行了适应，以支持显式并发控制。</a:t>
            </a:r>
          </a:p>
          <a:p>
            <a:pPr algn="l"/>
            <a:r>
              <a:rPr lang="en-US" altLang="zh-CN" b="0" i="0" dirty="0" err="1">
                <a:solidFill>
                  <a:srgbClr val="0D0D0D"/>
                </a:solidFill>
                <a:effectLst/>
                <a:highlight>
                  <a:srgbClr val="FFFFFF"/>
                </a:highlight>
                <a:latin typeface="ui-sans-serif"/>
              </a:rPr>
              <a:t>Owicki</a:t>
            </a:r>
            <a:r>
              <a:rPr lang="en-US" altLang="zh-CN" b="0" i="0" dirty="0">
                <a:solidFill>
                  <a:srgbClr val="0D0D0D"/>
                </a:solidFill>
                <a:effectLst/>
                <a:highlight>
                  <a:srgbClr val="FFFFFF"/>
                </a:highlight>
                <a:latin typeface="ui-sans-serif"/>
              </a:rPr>
              <a:t>-Gries</a:t>
            </a:r>
            <a:r>
              <a:rPr lang="zh-CN" altLang="en-US" b="0" i="0" dirty="0">
                <a:solidFill>
                  <a:srgbClr val="0D0D0D"/>
                </a:solidFill>
                <a:effectLst/>
                <a:highlight>
                  <a:srgbClr val="FFFFFF"/>
                </a:highlight>
                <a:latin typeface="ui-sans-serif"/>
              </a:rPr>
              <a:t>方法扩展了</a:t>
            </a:r>
            <a:r>
              <a:rPr lang="en-US" altLang="zh-CN" b="0" i="0" dirty="0">
                <a:solidFill>
                  <a:srgbClr val="0D0D0D"/>
                </a:solidFill>
                <a:effectLst/>
                <a:highlight>
                  <a:srgbClr val="FFFFFF"/>
                </a:highlight>
                <a:latin typeface="ui-sans-serif"/>
              </a:rPr>
              <a:t>Hoare</a:t>
            </a:r>
            <a:r>
              <a:rPr lang="zh-CN" altLang="en-US" b="0" i="0" dirty="0">
                <a:solidFill>
                  <a:srgbClr val="0D0D0D"/>
                </a:solidFill>
                <a:effectLst/>
                <a:highlight>
                  <a:srgbClr val="FFFFFF"/>
                </a:highlight>
                <a:latin typeface="ui-sans-serif"/>
              </a:rPr>
              <a:t>逻辑，适用于顺序程序，应用于共享数据的并发程序。一个</a:t>
            </a:r>
            <a:r>
              <a:rPr lang="en-US" altLang="zh-CN" b="0" i="0" dirty="0" err="1">
                <a:solidFill>
                  <a:srgbClr val="0D0D0D"/>
                </a:solidFill>
                <a:effectLst/>
                <a:highlight>
                  <a:srgbClr val="FFFFFF"/>
                </a:highlight>
                <a:latin typeface="ui-sans-serif"/>
              </a:rPr>
              <a:t>Owicki</a:t>
            </a:r>
            <a:r>
              <a:rPr lang="en-US" altLang="zh-CN" b="0" i="0" dirty="0">
                <a:solidFill>
                  <a:srgbClr val="0D0D0D"/>
                </a:solidFill>
                <a:effectLst/>
                <a:highlight>
                  <a:srgbClr val="FFFFFF"/>
                </a:highlight>
                <a:latin typeface="ui-sans-serif"/>
              </a:rPr>
              <a:t>-Gries</a:t>
            </a:r>
            <a:r>
              <a:rPr lang="zh-CN" altLang="en-US" b="0" i="0" dirty="0">
                <a:solidFill>
                  <a:srgbClr val="0D0D0D"/>
                </a:solidFill>
                <a:effectLst/>
                <a:highlight>
                  <a:srgbClr val="FFFFFF"/>
                </a:highlight>
                <a:latin typeface="ui-sans-serif"/>
              </a:rPr>
              <a:t>系统包括由原子语句构成的多个任务。任务之间的交错执行本质上是不受控的，除了</a:t>
            </a:r>
            <a:r>
              <a:rPr lang="en-US" altLang="zh-CN" b="0" i="0" dirty="0">
                <a:solidFill>
                  <a:srgbClr val="0D0D0D"/>
                </a:solidFill>
                <a:effectLst/>
                <a:highlight>
                  <a:srgbClr val="FFFFFF"/>
                </a:highlight>
                <a:latin typeface="ui-sans-serif"/>
              </a:rPr>
              <a:t>await</a:t>
            </a:r>
            <a:r>
              <a:rPr lang="zh-CN" altLang="en-US" b="0" i="0" dirty="0">
                <a:solidFill>
                  <a:srgbClr val="0D0D0D"/>
                </a:solidFill>
                <a:effectLst/>
                <a:highlight>
                  <a:srgbClr val="FFFFFF"/>
                </a:highlight>
                <a:latin typeface="ui-sans-serif"/>
              </a:rPr>
              <a:t>语句，任务可以通过该语句确保其执行暂停，直到满足某个条件（它自己选择的条件）。</a:t>
            </a:r>
            <a:r>
              <a:rPr lang="en-US" altLang="zh-CN" b="0" i="0" dirty="0">
                <a:solidFill>
                  <a:srgbClr val="0D0D0D"/>
                </a:solidFill>
                <a:effectLst/>
                <a:highlight>
                  <a:srgbClr val="FFFFFF"/>
                </a:highlight>
                <a:latin typeface="ui-sans-serif"/>
              </a:rPr>
              <a:t>Await</a:t>
            </a:r>
            <a:r>
              <a:rPr lang="zh-CN" altLang="en-US" b="0" i="0" dirty="0">
                <a:solidFill>
                  <a:srgbClr val="0D0D0D"/>
                </a:solidFill>
                <a:effectLst/>
                <a:highlight>
                  <a:srgbClr val="FFFFFF"/>
                </a:highlight>
                <a:latin typeface="ui-sans-serif"/>
              </a:rPr>
              <a:t>语句的形式是 </a:t>
            </a:r>
            <a:r>
              <a:rPr lang="en-US" altLang="zh-CN" b="0" i="0" dirty="0">
                <a:solidFill>
                  <a:srgbClr val="0D0D0D"/>
                </a:solidFill>
                <a:effectLst/>
                <a:highlight>
                  <a:srgbClr val="FFFFFF"/>
                </a:highlight>
                <a:latin typeface="ui-sans-serif"/>
              </a:rPr>
              <a:t>AWAIT C THEN P END</a:t>
            </a:r>
            <a:r>
              <a:rPr lang="zh-CN" altLang="en-US" b="0" i="0" dirty="0">
                <a:solidFill>
                  <a:srgbClr val="0D0D0D"/>
                </a:solidFill>
                <a:effectLst/>
                <a:highlight>
                  <a:srgbClr val="FFFFFF"/>
                </a:highlight>
                <a:latin typeface="ui-sans-serif"/>
              </a:rPr>
              <a:t>，其中</a:t>
            </a:r>
            <a:r>
              <a:rPr lang="en-US" altLang="zh-CN" b="0" i="0" dirty="0">
                <a:solidFill>
                  <a:srgbClr val="0D0D0D"/>
                </a:solidFill>
                <a:effectLst/>
                <a:highlight>
                  <a:srgbClr val="FFFFFF"/>
                </a:highlight>
                <a:latin typeface="ui-sans-serif"/>
              </a:rPr>
              <a:t>C</a:t>
            </a:r>
            <a:r>
              <a:rPr lang="zh-CN" altLang="en-US" b="0" i="0" dirty="0">
                <a:solidFill>
                  <a:srgbClr val="0D0D0D"/>
                </a:solidFill>
                <a:effectLst/>
                <a:highlight>
                  <a:srgbClr val="FFFFFF"/>
                </a:highlight>
                <a:latin typeface="ui-sans-serif"/>
              </a:rPr>
              <a:t>是系统变量和某些程序片段</a:t>
            </a:r>
            <a:r>
              <a:rPr lang="en-US" altLang="zh-CN" b="0" i="0" dirty="0">
                <a:solidFill>
                  <a:srgbClr val="0D0D0D"/>
                </a:solidFill>
                <a:effectLst/>
                <a:highlight>
                  <a:srgbClr val="FFFFFF"/>
                </a:highlight>
                <a:latin typeface="ui-sans-serif"/>
              </a:rPr>
              <a:t>P</a:t>
            </a:r>
            <a:r>
              <a:rPr lang="zh-CN" altLang="en-US" b="0" i="0" dirty="0">
                <a:solidFill>
                  <a:srgbClr val="0D0D0D"/>
                </a:solidFill>
                <a:effectLst/>
                <a:highlight>
                  <a:srgbClr val="FFFFFF"/>
                </a:highlight>
                <a:latin typeface="ui-sans-serif"/>
              </a:rPr>
              <a:t>的布尔表达式；只有当</a:t>
            </a:r>
            <a:r>
              <a:rPr lang="en-US" altLang="zh-CN" b="0" i="0" dirty="0">
                <a:solidFill>
                  <a:srgbClr val="0D0D0D"/>
                </a:solidFill>
                <a:effectLst/>
                <a:highlight>
                  <a:srgbClr val="FFFFFF"/>
                </a:highlight>
                <a:latin typeface="ui-sans-serif"/>
              </a:rPr>
              <a:t>C</a:t>
            </a:r>
            <a:r>
              <a:rPr lang="zh-CN" altLang="en-US" b="0" i="0" dirty="0">
                <a:solidFill>
                  <a:srgbClr val="0D0D0D"/>
                </a:solidFill>
                <a:effectLst/>
                <a:highlight>
                  <a:srgbClr val="FFFFFF"/>
                </a:highlight>
                <a:latin typeface="ui-sans-serif"/>
              </a:rPr>
              <a:t>被（原子地）评估为真时，</a:t>
            </a:r>
            <a:r>
              <a:rPr lang="en-US" altLang="zh-CN" b="0" i="0" dirty="0">
                <a:solidFill>
                  <a:srgbClr val="0D0D0D"/>
                </a:solidFill>
                <a:effectLst/>
                <a:highlight>
                  <a:srgbClr val="FFFFFF"/>
                </a:highlight>
                <a:latin typeface="ui-sans-serif"/>
              </a:rPr>
              <a:t>P</a:t>
            </a:r>
            <a:r>
              <a:rPr lang="zh-CN" altLang="en-US" b="0" i="0" dirty="0">
                <a:solidFill>
                  <a:srgbClr val="0D0D0D"/>
                </a:solidFill>
                <a:effectLst/>
                <a:highlight>
                  <a:srgbClr val="FFFFFF"/>
                </a:highlight>
                <a:latin typeface="ui-sans-serif"/>
              </a:rPr>
              <a:t>才会（也是原子地）立即执行。</a:t>
            </a:r>
          </a:p>
          <a:p>
            <a:pPr algn="l"/>
            <a:r>
              <a:rPr lang="en-US" altLang="zh-CN" b="0" i="0" dirty="0" err="1">
                <a:solidFill>
                  <a:srgbClr val="0D0D0D"/>
                </a:solidFill>
                <a:effectLst/>
                <a:highlight>
                  <a:srgbClr val="FFFFFF"/>
                </a:highlight>
                <a:latin typeface="ui-sans-serif"/>
              </a:rPr>
              <a:t>Owicki</a:t>
            </a:r>
            <a:r>
              <a:rPr lang="en-US" altLang="zh-CN" b="0" i="0" dirty="0">
                <a:solidFill>
                  <a:srgbClr val="0D0D0D"/>
                </a:solidFill>
                <a:effectLst/>
                <a:highlight>
                  <a:srgbClr val="FFFFFF"/>
                </a:highlight>
                <a:latin typeface="ui-sans-serif"/>
              </a:rPr>
              <a:t>-Gries</a:t>
            </a:r>
            <a:r>
              <a:rPr lang="zh-CN" altLang="en-US" b="0" i="0" dirty="0">
                <a:solidFill>
                  <a:srgbClr val="0D0D0D"/>
                </a:solidFill>
                <a:effectLst/>
                <a:highlight>
                  <a:srgbClr val="FFFFFF"/>
                </a:highlight>
                <a:latin typeface="ui-sans-serif"/>
              </a:rPr>
              <a:t>证明生成两种类型的验证条件（</a:t>
            </a:r>
            <a:r>
              <a:rPr lang="en-US" altLang="zh-CN" b="0" i="0" dirty="0">
                <a:solidFill>
                  <a:srgbClr val="0D0D0D"/>
                </a:solidFill>
                <a:effectLst/>
                <a:highlight>
                  <a:srgbClr val="FFFFFF"/>
                </a:highlight>
                <a:latin typeface="ui-sans-serif"/>
              </a:rPr>
              <a:t>VC</a:t>
            </a:r>
            <a:r>
              <a:rPr lang="zh-CN" altLang="en-US" b="0" i="0" dirty="0">
                <a:solidFill>
                  <a:srgbClr val="0D0D0D"/>
                </a:solidFill>
                <a:effectLst/>
                <a:highlight>
                  <a:srgbClr val="FFFFFF"/>
                </a:highlight>
                <a:latin typeface="ui-sans-serif"/>
              </a:rPr>
              <a:t>），一种是传统的后续</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先前条件，另一种是干预自由条件。后者表明一个任务不会使另一个任务的断言失效，即不会“干预”另一个任务；这本质上是一种非组合技术，但更糟糕的是，这些</a:t>
            </a:r>
            <a:r>
              <a:rPr lang="en-US" altLang="zh-CN" b="0" i="0" dirty="0">
                <a:solidFill>
                  <a:srgbClr val="0D0D0D"/>
                </a:solidFill>
                <a:effectLst/>
                <a:highlight>
                  <a:srgbClr val="FFFFFF"/>
                </a:highlight>
                <a:latin typeface="ui-sans-serif"/>
              </a:rPr>
              <a:t>VC</a:t>
            </a:r>
            <a:r>
              <a:rPr lang="zh-CN" altLang="en-US" b="0" i="0" dirty="0">
                <a:solidFill>
                  <a:srgbClr val="0D0D0D"/>
                </a:solidFill>
                <a:effectLst/>
                <a:highlight>
                  <a:srgbClr val="FFFFFF"/>
                </a:highlight>
                <a:latin typeface="ui-sans-serif"/>
              </a:rPr>
              <a:t>在程序大小方面是呈二次方数量级的，这在历史上限制了</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只适用于小系统。</a:t>
            </a:r>
          </a:p>
          <a:p>
            <a:pPr algn="l"/>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的变体和扩展包括依赖</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保证，它解决了组合性和</a:t>
            </a:r>
            <a:r>
              <a:rPr lang="en-US" altLang="zh-CN" b="0" i="0" dirty="0">
                <a:solidFill>
                  <a:srgbClr val="0D0D0D"/>
                </a:solidFill>
                <a:effectLst/>
                <a:highlight>
                  <a:srgbClr val="FFFFFF"/>
                </a:highlight>
                <a:latin typeface="ui-sans-serif"/>
              </a:rPr>
              <a:t>VC</a:t>
            </a:r>
            <a:r>
              <a:rPr lang="zh-CN" altLang="en-US" b="0" i="0" dirty="0">
                <a:solidFill>
                  <a:srgbClr val="0D0D0D"/>
                </a:solidFill>
                <a:effectLst/>
                <a:highlight>
                  <a:srgbClr val="FFFFFF"/>
                </a:highlight>
                <a:latin typeface="ui-sans-serif"/>
              </a:rPr>
              <a:t>数量的问题。它还鼓励更高层次的抽象，有时这会在高性能应用程序（如我们在此处目标的实时可抢占操作系统）中造成无法接受的执行时间效率损失。比较</a:t>
            </a:r>
            <a:r>
              <a:rPr lang="en-US" altLang="zh-CN" b="0" i="0" dirty="0">
                <a:solidFill>
                  <a:srgbClr val="0D0D0D"/>
                </a:solidFill>
                <a:effectLst/>
                <a:highlight>
                  <a:srgbClr val="FFFFFF"/>
                </a:highlight>
                <a:latin typeface="ui-sans-serif"/>
              </a:rPr>
              <a:t>while</a:t>
            </a:r>
            <a:r>
              <a:rPr lang="zh-CN" altLang="en-US" b="0" i="0" dirty="0">
                <a:solidFill>
                  <a:srgbClr val="0D0D0D"/>
                </a:solidFill>
                <a:effectLst/>
                <a:highlight>
                  <a:srgbClr val="FFFFFF"/>
                </a:highlight>
                <a:latin typeface="ui-sans-serif"/>
              </a:rPr>
              <a:t>循环和不变量推理，与使用</a:t>
            </a:r>
            <a:r>
              <a:rPr lang="en-US" altLang="zh-CN" b="0" i="0" dirty="0" err="1">
                <a:solidFill>
                  <a:srgbClr val="0D0D0D"/>
                </a:solidFill>
                <a:effectLst/>
                <a:highlight>
                  <a:srgbClr val="FFFFFF"/>
                </a:highlight>
                <a:latin typeface="ui-sans-serif"/>
              </a:rPr>
              <a:t>goto</a:t>
            </a:r>
            <a:r>
              <a:rPr lang="zh-CN" altLang="en-US" b="0" i="0" dirty="0">
                <a:solidFill>
                  <a:srgbClr val="0D0D0D"/>
                </a:solidFill>
                <a:effectLst/>
                <a:highlight>
                  <a:srgbClr val="FFFFFF"/>
                </a:highlight>
                <a:latin typeface="ui-sans-serif"/>
              </a:rPr>
              <a:t>以较少结构化的方式使用的超高性能低级代码（有时幸运地并不常见</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后者是一个必要的恶）。同样的抽象</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性能权衡反对使用更结构化的运行时机制，如监视器和关键区域。</a:t>
            </a:r>
          </a:p>
          <a:p>
            <a:pPr algn="l"/>
            <a:r>
              <a:rPr lang="zh-CN" altLang="en-US" b="0" i="0" dirty="0">
                <a:solidFill>
                  <a:srgbClr val="0D0D0D"/>
                </a:solidFill>
                <a:effectLst/>
                <a:highlight>
                  <a:srgbClr val="FFFFFF"/>
                </a:highlight>
                <a:latin typeface="ui-sans-serif"/>
              </a:rPr>
              <a:t>我们针对高性能代码的目标是我们选择较低级别的</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风格的原因。由于我们旨在验证我们已建模的操作系统，我们最终必须处理生成的</a:t>
            </a:r>
            <a:r>
              <a:rPr lang="en-US" altLang="zh-CN" b="0" i="0" dirty="0">
                <a:solidFill>
                  <a:srgbClr val="0D0D0D"/>
                </a:solidFill>
                <a:effectLst/>
                <a:highlight>
                  <a:srgbClr val="FFFFFF"/>
                </a:highlight>
                <a:latin typeface="ui-sans-serif"/>
              </a:rPr>
              <a:t>VC</a:t>
            </a:r>
            <a:r>
              <a:rPr lang="zh-CN" altLang="en-US" b="0" i="0" dirty="0">
                <a:solidFill>
                  <a:srgbClr val="0D0D0D"/>
                </a:solidFill>
                <a:effectLst/>
                <a:highlight>
                  <a:srgbClr val="FFFFFF"/>
                </a:highlight>
                <a:latin typeface="ui-sans-serif"/>
              </a:rPr>
              <a:t>数量的爆炸。我们相信（并且有初步证据，如第四节所讨论的），针对我们的应用，并通过我们的扩展来控制交错，机械验证很可能克服这些困难。</a:t>
            </a:r>
          </a:p>
          <a:p>
            <a:pPr algn="l"/>
            <a:r>
              <a:rPr lang="zh-CN" altLang="en-US" b="0" i="0" dirty="0">
                <a:solidFill>
                  <a:srgbClr val="0D0D0D"/>
                </a:solidFill>
                <a:effectLst/>
                <a:highlight>
                  <a:srgbClr val="FFFFFF"/>
                </a:highlight>
                <a:latin typeface="ui-sans-serif"/>
              </a:rPr>
              <a:t>我们的扩展基于这样的观察：单处理器操作系统并非真正并发：通过中断和保存的上下文，它以模拟并发的方式交错其任务的执行。由于我们的建模包括该系统的调度程序代码，我们必须包含并发控制在我们的程序文本中。为了允许</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程序控制其自身的交错并发，我们将每个任务与一个唯一值关联，并将每个</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原子命令置于要求全局变量</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（“活动任务”）等于该任务的值的</a:t>
            </a:r>
            <a:r>
              <a:rPr lang="en-US" altLang="zh-CN" b="0" i="0" dirty="0">
                <a:solidFill>
                  <a:srgbClr val="0D0D0D"/>
                </a:solidFill>
                <a:effectLst/>
                <a:highlight>
                  <a:srgbClr val="FFFFFF"/>
                </a:highlight>
                <a:latin typeface="ui-sans-serif"/>
              </a:rPr>
              <a:t>AWAIT</a:t>
            </a:r>
            <a:r>
              <a:rPr lang="zh-CN" altLang="en-US" b="0" i="0" dirty="0">
                <a:solidFill>
                  <a:srgbClr val="0D0D0D"/>
                </a:solidFill>
                <a:effectLst/>
                <a:highlight>
                  <a:srgbClr val="FFFFFF"/>
                </a:highlight>
                <a:latin typeface="ui-sans-serif"/>
              </a:rPr>
              <a:t>条件中。例如，假设我们有一个任务</a:t>
            </a:r>
            <a:r>
              <a:rPr lang="en-US" altLang="zh-CN" b="0" i="0" dirty="0">
                <a:solidFill>
                  <a:srgbClr val="0D0D0D"/>
                </a:solidFill>
                <a:effectLst/>
                <a:highlight>
                  <a:srgbClr val="FFFFFF"/>
                </a:highlight>
                <a:latin typeface="ui-sans-serif"/>
              </a:rPr>
              <a:t>2</a:t>
            </a:r>
            <a:r>
              <a:rPr lang="zh-CN" altLang="en-US" b="0" i="0" dirty="0">
                <a:solidFill>
                  <a:srgbClr val="0D0D0D"/>
                </a:solidFill>
                <a:effectLst/>
                <a:highlight>
                  <a:srgbClr val="FFFFFF"/>
                </a:highlight>
                <a:latin typeface="ui-sans-serif"/>
              </a:rPr>
              <a:t>，其原子语句是</a:t>
            </a:r>
            <a:r>
              <a:rPr lang="en-US" altLang="zh-CN" b="0" i="0" dirty="0" err="1">
                <a:solidFill>
                  <a:srgbClr val="0D0D0D"/>
                </a:solidFill>
                <a:effectLst/>
                <a:highlight>
                  <a:srgbClr val="FFFFFF"/>
                </a:highlight>
                <a:latin typeface="ui-sans-serif"/>
              </a:rPr>
              <a:t>First;Second;Third</a:t>
            </a:r>
            <a:r>
              <a:rPr lang="zh-CN" altLang="en-US" b="0" i="0" dirty="0">
                <a:solidFill>
                  <a:srgbClr val="0D0D0D"/>
                </a:solidFill>
                <a:effectLst/>
                <a:highlight>
                  <a:srgbClr val="FFFFFF"/>
                </a:highlight>
                <a:latin typeface="ui-sans-serif"/>
              </a:rPr>
              <a:t>。它将变为：</a:t>
            </a:r>
          </a:p>
          <a:p>
            <a:pPr algn="l"/>
            <a:r>
              <a:rPr lang="en-US" altLang="zh-CN" b="0" i="0" dirty="0">
                <a:solidFill>
                  <a:srgbClr val="0D0D0D"/>
                </a:solidFill>
                <a:effectLst/>
                <a:highlight>
                  <a:srgbClr val="FFFFFF"/>
                </a:highlight>
                <a:latin typeface="ui-sans-serif"/>
              </a:rPr>
              <a:t>AWAIT AT=2 THEN First END; AWAIT AT=2 THEN Second END; AWAIT AT=2 THEN Third END;</a:t>
            </a:r>
          </a:p>
          <a:p>
            <a:pPr algn="l"/>
            <a:r>
              <a:rPr lang="zh-CN" altLang="en-US" b="0" i="0" dirty="0">
                <a:solidFill>
                  <a:srgbClr val="0D0D0D"/>
                </a:solidFill>
                <a:effectLst/>
                <a:highlight>
                  <a:srgbClr val="FFFFFF"/>
                </a:highlight>
                <a:latin typeface="ui-sans-serif"/>
              </a:rPr>
              <a:t>现在，如果任务</a:t>
            </a:r>
            <a:r>
              <a:rPr lang="en-US" altLang="zh-CN" b="0" i="0" dirty="0">
                <a:solidFill>
                  <a:srgbClr val="0D0D0D"/>
                </a:solidFill>
                <a:effectLst/>
                <a:highlight>
                  <a:srgbClr val="FFFFFF"/>
                </a:highlight>
                <a:latin typeface="ui-sans-serif"/>
              </a:rPr>
              <a:t>2</a:t>
            </a:r>
            <a:r>
              <a:rPr lang="zh-CN" altLang="en-US" b="0" i="0" dirty="0">
                <a:solidFill>
                  <a:srgbClr val="0D0D0D"/>
                </a:solidFill>
                <a:effectLst/>
                <a:highlight>
                  <a:srgbClr val="FFFFFF"/>
                </a:highlight>
                <a:latin typeface="ui-sans-serif"/>
              </a:rPr>
              <a:t>要显式放弃控制权给例如任务</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，同样会用</a:t>
            </a:r>
            <a:r>
              <a:rPr lang="en-US" altLang="zh-CN" b="0" i="0" dirty="0">
                <a:solidFill>
                  <a:srgbClr val="0D0D0D"/>
                </a:solidFill>
                <a:effectLst/>
                <a:highlight>
                  <a:srgbClr val="FFFFFF"/>
                </a:highlight>
                <a:latin typeface="ui-sans-serif"/>
              </a:rPr>
              <a:t>AWAIT AT=1</a:t>
            </a:r>
            <a:r>
              <a:rPr lang="zh-CN" altLang="en-US" b="0" i="0" dirty="0">
                <a:solidFill>
                  <a:srgbClr val="0D0D0D"/>
                </a:solidFill>
                <a:effectLst/>
                <a:highlight>
                  <a:srgbClr val="FFFFFF"/>
                </a:highlight>
                <a:latin typeface="ui-sans-serif"/>
              </a:rPr>
              <a:t>处理，它会简单地包括原子命令 </a:t>
            </a:r>
            <a:r>
              <a:rPr lang="en-US" altLang="zh-CN" b="0" i="0" dirty="0">
                <a:solidFill>
                  <a:srgbClr val="0D0D0D"/>
                </a:solidFill>
                <a:effectLst/>
                <a:highlight>
                  <a:srgbClr val="FFFFFF"/>
                </a:highlight>
                <a:latin typeface="ui-sans-serif"/>
              </a:rPr>
              <a:t>AWAIT AT=2 THEN AT := 1 END; </a:t>
            </a:r>
            <a:r>
              <a:rPr lang="zh-CN" altLang="en-US" b="0" i="0" dirty="0">
                <a:solidFill>
                  <a:srgbClr val="0D0D0D"/>
                </a:solidFill>
                <a:effectLst/>
                <a:highlight>
                  <a:srgbClr val="FFFFFF"/>
                </a:highlight>
                <a:latin typeface="ui-sans-serif"/>
              </a:rPr>
              <a:t>在适当的时候。基本的</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机制随后确保任务</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从上次控制的地方继续执行。在更复杂的系统中，任务</a:t>
            </a:r>
            <a:r>
              <a:rPr lang="en-US" altLang="zh-CN" b="0" i="0" dirty="0">
                <a:solidFill>
                  <a:srgbClr val="0D0D0D"/>
                </a:solidFill>
                <a:effectLst/>
                <a:highlight>
                  <a:srgbClr val="FFFFFF"/>
                </a:highlight>
                <a:latin typeface="ui-sans-serif"/>
              </a:rPr>
              <a:t>2</a:t>
            </a:r>
            <a:r>
              <a:rPr lang="zh-CN" altLang="en-US" b="0" i="0" dirty="0">
                <a:solidFill>
                  <a:srgbClr val="0D0D0D"/>
                </a:solidFill>
                <a:effectLst/>
                <a:highlight>
                  <a:srgbClr val="FFFFFF"/>
                </a:highlight>
                <a:latin typeface="ui-sans-serif"/>
              </a:rPr>
              <a:t>可能将控制权转移给一个“调度器任务”，比如任务</a:t>
            </a:r>
            <a:r>
              <a:rPr lang="en-US" altLang="zh-CN" b="0" i="0" dirty="0">
                <a:solidFill>
                  <a:srgbClr val="0D0D0D"/>
                </a:solidFill>
                <a:effectLst/>
                <a:highlight>
                  <a:srgbClr val="FFFFFF"/>
                </a:highlight>
                <a:latin typeface="ui-sans-serif"/>
              </a:rPr>
              <a:t>0</a:t>
            </a:r>
            <a:r>
              <a:rPr lang="zh-CN" altLang="en-US" b="0" i="0" dirty="0">
                <a:solidFill>
                  <a:srgbClr val="0D0D0D"/>
                </a:solidFill>
                <a:effectLst/>
                <a:highlight>
                  <a:srgbClr val="FFFFFF"/>
                </a:highlight>
                <a:latin typeface="ui-sans-serif"/>
              </a:rPr>
              <a:t>，这将是一个形式（经过预处理后）的循环：</a:t>
            </a:r>
          </a:p>
          <a:p>
            <a:pPr algn="l"/>
            <a:r>
              <a:rPr lang="en-US" altLang="zh-CN" b="0" i="0" dirty="0">
                <a:solidFill>
                  <a:srgbClr val="0D0D0D"/>
                </a:solidFill>
                <a:effectLst/>
                <a:highlight>
                  <a:srgbClr val="FFFFFF"/>
                </a:highlight>
                <a:latin typeface="ui-sans-serif"/>
              </a:rPr>
              <a:t>WHILE True DO AWAIT AT=0 THEN t := “next runnable task” END; AWAIT AT=0 THEN AT := t END </a:t>
            </a:r>
            <a:r>
              <a:rPr lang="en-US" altLang="zh-CN" b="0" i="0" dirty="0" err="1">
                <a:solidFill>
                  <a:srgbClr val="0D0D0D"/>
                </a:solidFill>
                <a:effectLst/>
                <a:highlight>
                  <a:srgbClr val="FFFFFF"/>
                </a:highlight>
                <a:latin typeface="ui-sans-serif"/>
              </a:rPr>
              <a:t>END</a:t>
            </a:r>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我们扩展的</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框架定义了伪变量</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，并以上述方式使用它。这个变量是伪的，因为它并不代表一个程序变量，而是某种由硬件管理的内部状态。我们提供了一个函数 </a:t>
            </a:r>
            <a:r>
              <a:rPr lang="en-US" altLang="zh-CN" b="0" i="0" dirty="0">
                <a:solidFill>
                  <a:srgbClr val="0D0D0D"/>
                </a:solidFill>
                <a:effectLst/>
                <a:highlight>
                  <a:srgbClr val="FFFFFF"/>
                </a:highlight>
                <a:latin typeface="ui-sans-serif"/>
              </a:rPr>
              <a:t>control </a:t>
            </a:r>
            <a:r>
              <a:rPr lang="zh-CN" altLang="en-US" b="0" i="0" dirty="0">
                <a:solidFill>
                  <a:srgbClr val="0D0D0D"/>
                </a:solidFill>
                <a:effectLst/>
                <a:highlight>
                  <a:srgbClr val="FFFFFF"/>
                </a:highlight>
                <a:latin typeface="ui-sans-serif"/>
              </a:rPr>
              <a:t>来执行自动预处理步骤，将所有</a:t>
            </a:r>
            <a:r>
              <a:rPr lang="en-US" altLang="zh-CN" b="0" i="0" dirty="0">
                <a:solidFill>
                  <a:srgbClr val="0D0D0D"/>
                </a:solidFill>
                <a:effectLst/>
                <a:highlight>
                  <a:srgbClr val="FFFFFF"/>
                </a:highlight>
                <a:latin typeface="ui-sans-serif"/>
              </a:rPr>
              <a:t>AWAIT AT=...</a:t>
            </a:r>
            <a:r>
              <a:rPr lang="zh-CN" altLang="en-US" b="0" i="0" dirty="0">
                <a:solidFill>
                  <a:srgbClr val="0D0D0D"/>
                </a:solidFill>
                <a:effectLst/>
                <a:highlight>
                  <a:srgbClr val="FFFFFF"/>
                </a:highlight>
                <a:latin typeface="ui-sans-serif"/>
              </a:rPr>
              <a:t>代码插入到</a:t>
            </a:r>
            <a:r>
              <a:rPr lang="en-US" altLang="zh-CN" b="0" i="0" dirty="0">
                <a:solidFill>
                  <a:srgbClr val="0D0D0D"/>
                </a:solidFill>
                <a:effectLst/>
                <a:highlight>
                  <a:srgbClr val="FFFFFF"/>
                </a:highlight>
                <a:latin typeface="ui-sans-serif"/>
              </a:rPr>
              <a:t>Isabelle</a:t>
            </a:r>
            <a:r>
              <a:rPr lang="zh-CN" altLang="en-US" b="0" i="0" dirty="0">
                <a:solidFill>
                  <a:srgbClr val="0D0D0D"/>
                </a:solidFill>
                <a:effectLst/>
                <a:highlight>
                  <a:srgbClr val="FFFFFF"/>
                </a:highlight>
                <a:latin typeface="ui-sans-serif"/>
              </a:rPr>
              <a:t>中。它以任务标识符</a:t>
            </a:r>
            <a:r>
              <a:rPr lang="en-US" altLang="zh-CN" b="0" i="0" dirty="0">
                <a:solidFill>
                  <a:srgbClr val="0D0D0D"/>
                </a:solidFill>
                <a:effectLst/>
                <a:highlight>
                  <a:srgbClr val="FFFFFF"/>
                </a:highlight>
                <a:latin typeface="ui-sans-serif"/>
              </a:rPr>
              <a:t>T</a:t>
            </a:r>
            <a:r>
              <a:rPr lang="zh-CN" altLang="en-US" b="0" i="0" dirty="0">
                <a:solidFill>
                  <a:srgbClr val="0D0D0D"/>
                </a:solidFill>
                <a:effectLst/>
                <a:highlight>
                  <a:srgbClr val="FFFFFF"/>
                </a:highlight>
                <a:latin typeface="ui-sans-serif"/>
              </a:rPr>
              <a:t>（在上面的例子中为</a:t>
            </a:r>
            <a:r>
              <a:rPr lang="en-US" altLang="zh-CN" b="0" i="0" dirty="0">
                <a:solidFill>
                  <a:srgbClr val="0D0D0D"/>
                </a:solidFill>
                <a:effectLst/>
                <a:highlight>
                  <a:srgbClr val="FFFFFF"/>
                </a:highlight>
                <a:latin typeface="ui-sans-serif"/>
              </a:rPr>
              <a:t>2</a:t>
            </a:r>
            <a:r>
              <a:rPr lang="zh-CN" altLang="en-US" b="0" i="0" dirty="0">
                <a:solidFill>
                  <a:srgbClr val="0D0D0D"/>
                </a:solidFill>
                <a:effectLst/>
                <a:highlight>
                  <a:srgbClr val="FFFFFF"/>
                </a:highlight>
                <a:latin typeface="ui-sans-serif"/>
              </a:rPr>
              <a:t>）作为输入，并将</a:t>
            </a:r>
            <a:r>
              <a:rPr lang="en-US" altLang="zh-CN" b="0" i="0" dirty="0">
                <a:solidFill>
                  <a:srgbClr val="0D0D0D"/>
                </a:solidFill>
                <a:effectLst/>
                <a:highlight>
                  <a:srgbClr val="FFFFFF"/>
                </a:highlight>
                <a:latin typeface="ui-sans-serif"/>
              </a:rPr>
              <a:t>AWAIT</a:t>
            </a:r>
            <a:r>
              <a:rPr lang="zh-CN" altLang="en-US" b="0" i="0" dirty="0">
                <a:solidFill>
                  <a:srgbClr val="0D0D0D"/>
                </a:solidFill>
                <a:effectLst/>
                <a:highlight>
                  <a:srgbClr val="FFFFFF"/>
                </a:highlight>
                <a:latin typeface="ui-sans-serif"/>
              </a:rPr>
              <a:t>语句与守护</a:t>
            </a:r>
            <a:r>
              <a:rPr lang="en-US" altLang="zh-CN" b="0" i="0" dirty="0">
                <a:solidFill>
                  <a:srgbClr val="0D0D0D"/>
                </a:solidFill>
                <a:effectLst/>
                <a:highlight>
                  <a:srgbClr val="FFFFFF"/>
                </a:highlight>
                <a:latin typeface="ui-sans-serif"/>
              </a:rPr>
              <a:t>AT=T</a:t>
            </a:r>
            <a:r>
              <a:rPr lang="zh-CN" altLang="en-US" b="0" i="0" dirty="0">
                <a:solidFill>
                  <a:srgbClr val="0D0D0D"/>
                </a:solidFill>
                <a:effectLst/>
                <a:highlight>
                  <a:srgbClr val="FFFFFF"/>
                </a:highlight>
                <a:latin typeface="ui-sans-serif"/>
              </a:rPr>
              <a:t>添加到每个原子命令的程序文本中。上面的程序将变成 </a:t>
            </a:r>
            <a:r>
              <a:rPr lang="en-US" altLang="zh-CN" b="0" i="0" dirty="0">
                <a:solidFill>
                  <a:srgbClr val="0D0D0D"/>
                </a:solidFill>
                <a:effectLst/>
                <a:highlight>
                  <a:srgbClr val="FFFFFF"/>
                </a:highlight>
                <a:latin typeface="ui-sans-serif"/>
              </a:rPr>
              <a:t>control 2 ℘</a:t>
            </a:r>
            <a:r>
              <a:rPr lang="zh-CN" altLang="en-US" b="0" i="0" dirty="0">
                <a:solidFill>
                  <a:srgbClr val="0D0D0D"/>
                </a:solidFill>
                <a:effectLst/>
                <a:highlight>
                  <a:srgbClr val="FFFFFF"/>
                </a:highlight>
                <a:latin typeface="ui-sans-serif"/>
              </a:rPr>
              <a:t>，其中 ℘ 是任务</a:t>
            </a:r>
            <a:r>
              <a:rPr lang="en-US" altLang="zh-CN" b="0" i="0" dirty="0">
                <a:solidFill>
                  <a:srgbClr val="0D0D0D"/>
                </a:solidFill>
                <a:effectLst/>
                <a:highlight>
                  <a:srgbClr val="FFFFFF"/>
                </a:highlight>
                <a:latin typeface="ui-sans-serif"/>
              </a:rPr>
              <a:t>2</a:t>
            </a:r>
            <a:r>
              <a:rPr lang="zh-CN" altLang="en-US" b="0" i="0" dirty="0">
                <a:solidFill>
                  <a:srgbClr val="0D0D0D"/>
                </a:solidFill>
                <a:effectLst/>
                <a:highlight>
                  <a:srgbClr val="FFFFFF"/>
                </a:highlight>
                <a:latin typeface="ui-sans-serif"/>
              </a:rPr>
              <a:t>的程序命令（如所示）。我们的受控交错将确保大多数非干预</a:t>
            </a:r>
            <a:r>
              <a:rPr lang="en-US" altLang="zh-CN" b="0" i="0" dirty="0">
                <a:solidFill>
                  <a:srgbClr val="0D0D0D"/>
                </a:solidFill>
                <a:effectLst/>
                <a:highlight>
                  <a:srgbClr val="FFFFFF"/>
                </a:highlight>
                <a:latin typeface="ui-sans-serif"/>
              </a:rPr>
              <a:t>VC</a:t>
            </a:r>
            <a:r>
              <a:rPr lang="zh-CN" altLang="en-US" b="0" i="0" dirty="0">
                <a:solidFill>
                  <a:srgbClr val="0D0D0D"/>
                </a:solidFill>
                <a:effectLst/>
                <a:highlight>
                  <a:srgbClr val="FFFFFF"/>
                </a:highlight>
                <a:latin typeface="ui-sans-serif"/>
              </a:rPr>
              <a:t>是平凡的，从而允许机械验证自动放行。</a:t>
            </a:r>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“平凡的”（</a:t>
            </a:r>
            <a:r>
              <a:rPr lang="en-US" altLang="zh-CN" b="0" i="0" dirty="0">
                <a:solidFill>
                  <a:srgbClr val="0D0D0D"/>
                </a:solidFill>
                <a:effectLst/>
                <a:highlight>
                  <a:srgbClr val="FFFFFF"/>
                </a:highlight>
                <a:latin typeface="ui-sans-serif"/>
              </a:rPr>
              <a:t>trivial</a:t>
            </a:r>
            <a:r>
              <a:rPr lang="zh-CN" altLang="en-US" b="0" i="0" dirty="0">
                <a:solidFill>
                  <a:srgbClr val="0D0D0D"/>
                </a:solidFill>
                <a:effectLst/>
                <a:highlight>
                  <a:srgbClr val="FFFFFF"/>
                </a:highlight>
                <a:latin typeface="ui-sans-serif"/>
              </a:rPr>
              <a:t>）通常指的是某些事物或条件是简单的、显而易见的，不需要复杂的证明或额外的验证过程。例如，在程序验证和逻辑证明中，如果一个验证条件（</a:t>
            </a:r>
            <a:r>
              <a:rPr lang="en-US" altLang="zh-CN" b="0" i="0" dirty="0">
                <a:solidFill>
                  <a:srgbClr val="0D0D0D"/>
                </a:solidFill>
                <a:effectLst/>
                <a:highlight>
                  <a:srgbClr val="FFFFFF"/>
                </a:highlight>
                <a:latin typeface="ui-sans-serif"/>
              </a:rPr>
              <a:t>VC</a:t>
            </a:r>
            <a:r>
              <a:rPr lang="zh-CN" altLang="en-US" b="0" i="0" dirty="0">
                <a:solidFill>
                  <a:srgbClr val="0D0D0D"/>
                </a:solidFill>
                <a:effectLst/>
                <a:highlight>
                  <a:srgbClr val="FFFFFF"/>
                </a:highlight>
                <a:latin typeface="ui-sans-serif"/>
              </a:rPr>
              <a:t>）是平凡的，这意味着它很容易证明为真，或者它在逻辑上是不可争议的，因此不需要进行复杂的推理或计算来确认其正确性。</a:t>
            </a:r>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在这段文字中，讨论了两种类型的验证条件（</a:t>
            </a:r>
            <a:r>
              <a:rPr lang="en-US" altLang="zh-CN" b="0" i="0" dirty="0">
                <a:solidFill>
                  <a:srgbClr val="0D0D0D"/>
                </a:solidFill>
                <a:effectLst/>
                <a:highlight>
                  <a:srgbClr val="FFFFFF"/>
                </a:highlight>
                <a:latin typeface="ui-sans-serif"/>
              </a:rPr>
              <a:t>Verification Conditions, VC</a:t>
            </a:r>
            <a:r>
              <a:rPr lang="zh-CN" altLang="en-US" b="0" i="0" dirty="0">
                <a:solidFill>
                  <a:srgbClr val="0D0D0D"/>
                </a:solidFill>
                <a:effectLst/>
                <a:highlight>
                  <a:srgbClr val="FFFFFF"/>
                </a:highlight>
                <a:latin typeface="ui-sans-serif"/>
              </a:rPr>
              <a:t>），这些是在使用</a:t>
            </a:r>
            <a:r>
              <a:rPr lang="en-US" altLang="zh-CN" b="0" i="0" dirty="0" err="1">
                <a:solidFill>
                  <a:srgbClr val="0D0D0D"/>
                </a:solidFill>
                <a:effectLst/>
                <a:highlight>
                  <a:srgbClr val="FFFFFF"/>
                </a:highlight>
                <a:latin typeface="ui-sans-serif"/>
              </a:rPr>
              <a:t>Owicki</a:t>
            </a:r>
            <a:r>
              <a:rPr lang="en-US" altLang="zh-CN" b="0" i="0" dirty="0">
                <a:solidFill>
                  <a:srgbClr val="0D0D0D"/>
                </a:solidFill>
                <a:effectLst/>
                <a:highlight>
                  <a:srgbClr val="FFFFFF"/>
                </a:highlight>
                <a:latin typeface="ui-sans-serif"/>
              </a:rPr>
              <a:t>-Gries</a:t>
            </a:r>
            <a:r>
              <a:rPr lang="zh-CN" altLang="en-US" b="0" i="0" dirty="0">
                <a:solidFill>
                  <a:srgbClr val="0D0D0D"/>
                </a:solidFill>
                <a:effectLst/>
                <a:highlight>
                  <a:srgbClr val="FFFFFF"/>
                </a:highlight>
                <a:latin typeface="ui-sans-serif"/>
              </a:rPr>
              <a:t>方法进行并发程序验证时会用到的术语。下面对这些术语进行解释并举例：</a:t>
            </a:r>
          </a:p>
          <a:p>
            <a:pPr algn="l"/>
            <a:r>
              <a:rPr lang="en-US" altLang="zh-CN" b="1" i="0" dirty="0">
                <a:solidFill>
                  <a:srgbClr val="0D0D0D"/>
                </a:solidFill>
                <a:effectLst/>
                <a:highlight>
                  <a:srgbClr val="FFFFFF"/>
                </a:highlight>
                <a:latin typeface="ui-sans-serif"/>
              </a:rPr>
              <a:t>1. </a:t>
            </a:r>
            <a:r>
              <a:rPr lang="zh-CN" altLang="en-US" b="1" i="0" dirty="0">
                <a:solidFill>
                  <a:srgbClr val="0D0D0D"/>
                </a:solidFill>
                <a:effectLst/>
                <a:highlight>
                  <a:srgbClr val="FFFFFF"/>
                </a:highlight>
                <a:latin typeface="ui-sans-serif"/>
              </a:rPr>
              <a:t>后续</a:t>
            </a:r>
            <a:r>
              <a:rPr lang="en-US" altLang="zh-CN" b="1" i="0" dirty="0">
                <a:solidFill>
                  <a:srgbClr val="0D0D0D"/>
                </a:solidFill>
                <a:effectLst/>
                <a:highlight>
                  <a:srgbClr val="FFFFFF"/>
                </a:highlight>
                <a:latin typeface="ui-sans-serif"/>
              </a:rPr>
              <a:t>-</a:t>
            </a:r>
            <a:r>
              <a:rPr lang="zh-CN" altLang="en-US" b="1" i="0" dirty="0">
                <a:solidFill>
                  <a:srgbClr val="0D0D0D"/>
                </a:solidFill>
                <a:effectLst/>
                <a:highlight>
                  <a:srgbClr val="FFFFFF"/>
                </a:highlight>
                <a:latin typeface="ui-sans-serif"/>
              </a:rPr>
              <a:t>先前条件（</a:t>
            </a:r>
            <a:r>
              <a:rPr lang="en-US" altLang="zh-CN" b="1" i="0" dirty="0">
                <a:solidFill>
                  <a:srgbClr val="0D0D0D"/>
                </a:solidFill>
                <a:effectLst/>
                <a:highlight>
                  <a:srgbClr val="FFFFFF"/>
                </a:highlight>
                <a:latin typeface="ui-sans-serif"/>
              </a:rPr>
              <a:t>Post-then-pre conditions</a:t>
            </a:r>
            <a:r>
              <a:rPr lang="zh-CN" altLang="en-US" b="1" i="0" dirty="0">
                <a:solidFill>
                  <a:srgbClr val="0D0D0D"/>
                </a:solidFill>
                <a:effectLst/>
                <a:highlight>
                  <a:srgbClr val="FFFFFF"/>
                </a:highlight>
                <a:latin typeface="ui-sans-serif"/>
              </a:rPr>
              <a:t>）</a:t>
            </a:r>
          </a:p>
          <a:p>
            <a:pPr algn="l"/>
            <a:r>
              <a:rPr lang="zh-CN" altLang="en-US" b="0" i="0" dirty="0">
                <a:solidFill>
                  <a:srgbClr val="0D0D0D"/>
                </a:solidFill>
                <a:effectLst/>
                <a:highlight>
                  <a:srgbClr val="FFFFFF"/>
                </a:highlight>
                <a:latin typeface="ui-sans-serif"/>
              </a:rPr>
              <a:t>这种类型的验证条件用于确保程序的一部分（例如一个任务或函数）在执行结束后，可以保证某些条件成立，这些条件是该程序部分开始执行前所假设的。它类似于传统的编程中的前置条件和后置条件。这种验证条件帮助确保程序的状态在执行某个任务之后，符合预期的状态。</a:t>
            </a:r>
          </a:p>
          <a:p>
            <a:pPr algn="l"/>
            <a:r>
              <a:rPr lang="zh-CN" altLang="en-US" b="1" i="0" dirty="0">
                <a:solidFill>
                  <a:srgbClr val="0D0D0D"/>
                </a:solidFill>
                <a:effectLst/>
                <a:highlight>
                  <a:srgbClr val="FFFFFF"/>
                </a:highlight>
                <a:latin typeface="ui-sans-serif"/>
              </a:rPr>
              <a:t>举例</a:t>
            </a:r>
            <a:r>
              <a:rPr lang="zh-CN" altLang="en-US" b="0" i="0" dirty="0">
                <a:solidFill>
                  <a:srgbClr val="0D0D0D"/>
                </a:solidFill>
                <a:effectLst/>
                <a:highlight>
                  <a:srgbClr val="FFFFFF"/>
                </a:highlight>
                <a:latin typeface="ui-sans-serif"/>
              </a:rPr>
              <a:t>： 假设有一个任务负责更新一个全局计数器，该任务执行前（前置条件）假设计数器值为</a:t>
            </a:r>
            <a:r>
              <a:rPr lang="en-US" altLang="zh-CN" b="0" i="0" dirty="0">
                <a:solidFill>
                  <a:srgbClr val="0D0D0D"/>
                </a:solidFill>
                <a:effectLst/>
                <a:highlight>
                  <a:srgbClr val="FFFFFF"/>
                </a:highlight>
                <a:latin typeface="ui-sans-serif"/>
              </a:rPr>
              <a:t>100</a:t>
            </a:r>
            <a:r>
              <a:rPr lang="zh-CN" altLang="en-US" b="0" i="0" dirty="0">
                <a:solidFill>
                  <a:srgbClr val="0D0D0D"/>
                </a:solidFill>
                <a:effectLst/>
                <a:highlight>
                  <a:srgbClr val="FFFFFF"/>
                </a:highlight>
                <a:latin typeface="ui-sans-serif"/>
              </a:rPr>
              <a:t>，任务的目标是将计数器增加</a:t>
            </a:r>
            <a:r>
              <a:rPr lang="en-US" altLang="zh-CN" b="0" i="0" dirty="0">
                <a:solidFill>
                  <a:srgbClr val="0D0D0D"/>
                </a:solidFill>
                <a:effectLst/>
                <a:highlight>
                  <a:srgbClr val="FFFFFF"/>
                </a:highlight>
                <a:latin typeface="ui-sans-serif"/>
              </a:rPr>
              <a:t>5</a:t>
            </a:r>
            <a:r>
              <a:rPr lang="zh-CN" altLang="en-US" b="0" i="0" dirty="0">
                <a:solidFill>
                  <a:srgbClr val="0D0D0D"/>
                </a:solidFill>
                <a:effectLst/>
                <a:highlight>
                  <a:srgbClr val="FFFFFF"/>
                </a:highlight>
                <a:latin typeface="ui-sans-serif"/>
              </a:rPr>
              <a:t>。后续</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先前条件将验证任务完成后计数器的值是否为</a:t>
            </a:r>
            <a:r>
              <a:rPr lang="en-US" altLang="zh-CN" b="0" i="0" dirty="0">
                <a:solidFill>
                  <a:srgbClr val="0D0D0D"/>
                </a:solidFill>
                <a:effectLst/>
                <a:highlight>
                  <a:srgbClr val="FFFFFF"/>
                </a:highlight>
                <a:latin typeface="ui-sans-serif"/>
              </a:rPr>
              <a:t>105</a:t>
            </a:r>
            <a:r>
              <a:rPr lang="zh-CN" altLang="en-US" b="0" i="0" dirty="0">
                <a:solidFill>
                  <a:srgbClr val="0D0D0D"/>
                </a:solidFill>
                <a:effectLst/>
                <a:highlight>
                  <a:srgbClr val="FFFFFF"/>
                </a:highlight>
                <a:latin typeface="ui-sans-serif"/>
              </a:rPr>
              <a:t>（后置条件）。</a:t>
            </a:r>
          </a:p>
          <a:p>
            <a:pPr algn="l"/>
            <a:r>
              <a:rPr lang="en-US" altLang="zh-CN" b="1" i="0" dirty="0">
                <a:solidFill>
                  <a:srgbClr val="0D0D0D"/>
                </a:solidFill>
                <a:effectLst/>
                <a:highlight>
                  <a:srgbClr val="FFFFFF"/>
                </a:highlight>
                <a:latin typeface="ui-sans-serif"/>
              </a:rPr>
              <a:t>2. </a:t>
            </a:r>
            <a:r>
              <a:rPr lang="zh-CN" altLang="en-US" b="1" i="0" dirty="0">
                <a:solidFill>
                  <a:srgbClr val="0D0D0D"/>
                </a:solidFill>
                <a:effectLst/>
                <a:highlight>
                  <a:srgbClr val="FFFFFF"/>
                </a:highlight>
                <a:latin typeface="ui-sans-serif"/>
              </a:rPr>
              <a:t>干预自由条件（</a:t>
            </a:r>
            <a:r>
              <a:rPr lang="en-US" altLang="zh-CN" b="1" i="0" dirty="0">
                <a:solidFill>
                  <a:srgbClr val="0D0D0D"/>
                </a:solidFill>
                <a:effectLst/>
                <a:highlight>
                  <a:srgbClr val="FFFFFF"/>
                </a:highlight>
                <a:latin typeface="ui-sans-serif"/>
              </a:rPr>
              <a:t>Interference-freedom conditions</a:t>
            </a:r>
            <a:r>
              <a:rPr lang="zh-CN" altLang="en-US" b="1" i="0" dirty="0">
                <a:solidFill>
                  <a:srgbClr val="0D0D0D"/>
                </a:solidFill>
                <a:effectLst/>
                <a:highlight>
                  <a:srgbClr val="FFFFFF"/>
                </a:highlight>
                <a:latin typeface="ui-sans-serif"/>
              </a:rPr>
              <a:t>）</a:t>
            </a:r>
          </a:p>
          <a:p>
            <a:pPr algn="l"/>
            <a:r>
              <a:rPr lang="zh-CN" altLang="en-US" b="0" i="0" dirty="0">
                <a:solidFill>
                  <a:srgbClr val="0D0D0D"/>
                </a:solidFill>
                <a:effectLst/>
                <a:highlight>
                  <a:srgbClr val="FFFFFF"/>
                </a:highlight>
                <a:latin typeface="ui-sans-serif"/>
              </a:rPr>
              <a:t>这种验证条件用于并发系统，确保一个任务在执行时，不会被系统中其他任务的行为所干扰。它确保任务的执行依赖的断言在并发环境下仍然保持有效，即其他并发执行的任务不会改变这些依赖条件。</a:t>
            </a:r>
          </a:p>
          <a:p>
            <a:pPr algn="l"/>
            <a:r>
              <a:rPr lang="zh-CN" altLang="en-US" b="1" i="0" dirty="0">
                <a:solidFill>
                  <a:srgbClr val="0D0D0D"/>
                </a:solidFill>
                <a:effectLst/>
                <a:highlight>
                  <a:srgbClr val="FFFFFF"/>
                </a:highlight>
                <a:latin typeface="ui-sans-serif"/>
              </a:rPr>
              <a:t>举例</a:t>
            </a:r>
            <a:r>
              <a:rPr lang="zh-CN" altLang="en-US" b="0" i="0" dirty="0">
                <a:solidFill>
                  <a:srgbClr val="0D0D0D"/>
                </a:solidFill>
                <a:effectLst/>
                <a:highlight>
                  <a:srgbClr val="FFFFFF"/>
                </a:highlight>
                <a:latin typeface="ui-sans-serif"/>
              </a:rPr>
              <a:t>： 假设有两个任务，任务</a:t>
            </a:r>
            <a:r>
              <a:rPr lang="en-US" altLang="zh-CN" b="0" i="0" dirty="0">
                <a:solidFill>
                  <a:srgbClr val="0D0D0D"/>
                </a:solidFill>
                <a:effectLst/>
                <a:highlight>
                  <a:srgbClr val="FFFFFF"/>
                </a:highlight>
                <a:latin typeface="ui-sans-serif"/>
              </a:rPr>
              <a:t>A</a:t>
            </a:r>
            <a:r>
              <a:rPr lang="zh-CN" altLang="en-US" b="0" i="0" dirty="0">
                <a:solidFill>
                  <a:srgbClr val="0D0D0D"/>
                </a:solidFill>
                <a:effectLst/>
                <a:highlight>
                  <a:srgbClr val="FFFFFF"/>
                </a:highlight>
                <a:latin typeface="ui-sans-serif"/>
              </a:rPr>
              <a:t>和任务</a:t>
            </a:r>
            <a:r>
              <a:rPr lang="en-US" altLang="zh-CN" b="0" i="0" dirty="0">
                <a:solidFill>
                  <a:srgbClr val="0D0D0D"/>
                </a:solidFill>
                <a:effectLst/>
                <a:highlight>
                  <a:srgbClr val="FFFFFF"/>
                </a:highlight>
                <a:latin typeface="ui-sans-serif"/>
              </a:rPr>
              <a:t>B</a:t>
            </a:r>
            <a:r>
              <a:rPr lang="zh-CN" altLang="en-US" b="0" i="0" dirty="0">
                <a:solidFill>
                  <a:srgbClr val="0D0D0D"/>
                </a:solidFill>
                <a:effectLst/>
                <a:highlight>
                  <a:srgbClr val="FFFFFF"/>
                </a:highlight>
                <a:latin typeface="ui-sans-serif"/>
              </a:rPr>
              <a:t>。任务</a:t>
            </a:r>
            <a:r>
              <a:rPr lang="en-US" altLang="zh-CN" b="0" i="0" dirty="0">
                <a:solidFill>
                  <a:srgbClr val="0D0D0D"/>
                </a:solidFill>
                <a:effectLst/>
                <a:highlight>
                  <a:srgbClr val="FFFFFF"/>
                </a:highlight>
                <a:latin typeface="ui-sans-serif"/>
              </a:rPr>
              <a:t>A</a:t>
            </a:r>
            <a:r>
              <a:rPr lang="zh-CN" altLang="en-US" b="0" i="0" dirty="0">
                <a:solidFill>
                  <a:srgbClr val="0D0D0D"/>
                </a:solidFill>
                <a:effectLst/>
                <a:highlight>
                  <a:srgbClr val="FFFFFF"/>
                </a:highlight>
                <a:latin typeface="ui-sans-serif"/>
              </a:rPr>
              <a:t>读取并更新一个共享变量</a:t>
            </a:r>
            <a:r>
              <a:rPr lang="en-US" altLang="zh-CN" b="0" i="0" dirty="0">
                <a:solidFill>
                  <a:srgbClr val="0D0D0D"/>
                </a:solidFill>
                <a:effectLst/>
                <a:highlight>
                  <a:srgbClr val="FFFFFF"/>
                </a:highlight>
                <a:latin typeface="ui-sans-serif"/>
              </a:rPr>
              <a:t>V</a:t>
            </a:r>
            <a:r>
              <a:rPr lang="zh-CN" altLang="en-US" b="0" i="0" dirty="0">
                <a:solidFill>
                  <a:srgbClr val="0D0D0D"/>
                </a:solidFill>
                <a:effectLst/>
                <a:highlight>
                  <a:srgbClr val="FFFFFF"/>
                </a:highlight>
                <a:latin typeface="ui-sans-serif"/>
              </a:rPr>
              <a:t>，任务</a:t>
            </a:r>
            <a:r>
              <a:rPr lang="en-US" altLang="zh-CN" b="0" i="0" dirty="0">
                <a:solidFill>
                  <a:srgbClr val="0D0D0D"/>
                </a:solidFill>
                <a:effectLst/>
                <a:highlight>
                  <a:srgbClr val="FFFFFF"/>
                </a:highlight>
                <a:latin typeface="ui-sans-serif"/>
              </a:rPr>
              <a:t>B</a:t>
            </a:r>
            <a:r>
              <a:rPr lang="zh-CN" altLang="en-US" b="0" i="0" dirty="0">
                <a:solidFill>
                  <a:srgbClr val="0D0D0D"/>
                </a:solidFill>
                <a:effectLst/>
                <a:highlight>
                  <a:srgbClr val="FFFFFF"/>
                </a:highlight>
                <a:latin typeface="ui-sans-serif"/>
              </a:rPr>
              <a:t>也访问并可能修改同一个变量</a:t>
            </a:r>
            <a:r>
              <a:rPr lang="en-US" altLang="zh-CN" b="0" i="0" dirty="0">
                <a:solidFill>
                  <a:srgbClr val="0D0D0D"/>
                </a:solidFill>
                <a:effectLst/>
                <a:highlight>
                  <a:srgbClr val="FFFFFF"/>
                </a:highlight>
                <a:latin typeface="ui-sans-serif"/>
              </a:rPr>
              <a:t>V</a:t>
            </a:r>
            <a:r>
              <a:rPr lang="zh-CN" altLang="en-US" b="0" i="0" dirty="0">
                <a:solidFill>
                  <a:srgbClr val="0D0D0D"/>
                </a:solidFill>
                <a:effectLst/>
                <a:highlight>
                  <a:srgbClr val="FFFFFF"/>
                </a:highlight>
                <a:latin typeface="ui-sans-serif"/>
              </a:rPr>
              <a:t>。干预自由条件将用来确保当任务</a:t>
            </a:r>
            <a:r>
              <a:rPr lang="en-US" altLang="zh-CN" b="0" i="0" dirty="0">
                <a:solidFill>
                  <a:srgbClr val="0D0D0D"/>
                </a:solidFill>
                <a:effectLst/>
                <a:highlight>
                  <a:srgbClr val="FFFFFF"/>
                </a:highlight>
                <a:latin typeface="ui-sans-serif"/>
              </a:rPr>
              <a:t>A</a:t>
            </a:r>
            <a:r>
              <a:rPr lang="zh-CN" altLang="en-US" b="0" i="0" dirty="0">
                <a:solidFill>
                  <a:srgbClr val="0D0D0D"/>
                </a:solidFill>
                <a:effectLst/>
                <a:highlight>
                  <a:srgbClr val="FFFFFF"/>
                </a:highlight>
                <a:latin typeface="ui-sans-serif"/>
              </a:rPr>
              <a:t>读取</a:t>
            </a:r>
            <a:r>
              <a:rPr lang="en-US" altLang="zh-CN" b="0" i="0" dirty="0">
                <a:solidFill>
                  <a:srgbClr val="0D0D0D"/>
                </a:solidFill>
                <a:effectLst/>
                <a:highlight>
                  <a:srgbClr val="FFFFFF"/>
                </a:highlight>
                <a:latin typeface="ui-sans-serif"/>
              </a:rPr>
              <a:t>V</a:t>
            </a:r>
            <a:r>
              <a:rPr lang="zh-CN" altLang="en-US" b="0" i="0" dirty="0">
                <a:solidFill>
                  <a:srgbClr val="0D0D0D"/>
                </a:solidFill>
                <a:effectLst/>
                <a:highlight>
                  <a:srgbClr val="FFFFFF"/>
                </a:highlight>
                <a:latin typeface="ui-sans-serif"/>
              </a:rPr>
              <a:t>时，任务</a:t>
            </a:r>
            <a:r>
              <a:rPr lang="en-US" altLang="zh-CN" b="0" i="0" dirty="0">
                <a:solidFill>
                  <a:srgbClr val="0D0D0D"/>
                </a:solidFill>
                <a:effectLst/>
                <a:highlight>
                  <a:srgbClr val="FFFFFF"/>
                </a:highlight>
                <a:latin typeface="ui-sans-serif"/>
              </a:rPr>
              <a:t>B</a:t>
            </a:r>
            <a:r>
              <a:rPr lang="zh-CN" altLang="en-US" b="0" i="0" dirty="0">
                <a:solidFill>
                  <a:srgbClr val="0D0D0D"/>
                </a:solidFill>
                <a:effectLst/>
                <a:highlight>
                  <a:srgbClr val="FFFFFF"/>
                </a:highlight>
                <a:latin typeface="ui-sans-serif"/>
              </a:rPr>
              <a:t>不会同时修改</a:t>
            </a:r>
            <a:r>
              <a:rPr lang="en-US" altLang="zh-CN" b="0" i="0" dirty="0">
                <a:solidFill>
                  <a:srgbClr val="0D0D0D"/>
                </a:solidFill>
                <a:effectLst/>
                <a:highlight>
                  <a:srgbClr val="FFFFFF"/>
                </a:highlight>
                <a:latin typeface="ui-sans-serif"/>
              </a:rPr>
              <a:t>V</a:t>
            </a:r>
            <a:r>
              <a:rPr lang="zh-CN" altLang="en-US" b="0" i="0" dirty="0">
                <a:solidFill>
                  <a:srgbClr val="0D0D0D"/>
                </a:solidFill>
                <a:effectLst/>
                <a:highlight>
                  <a:srgbClr val="FFFFFF"/>
                </a:highlight>
                <a:latin typeface="ui-sans-serif"/>
              </a:rPr>
              <a:t>，从而防止数据竞争和可能的错误结果。</a:t>
            </a:r>
          </a:p>
          <a:p>
            <a:pPr algn="l"/>
            <a:r>
              <a:rPr lang="zh-CN" altLang="en-US" b="1" i="0" dirty="0">
                <a:solidFill>
                  <a:srgbClr val="0D0D0D"/>
                </a:solidFill>
                <a:effectLst/>
                <a:highlight>
                  <a:srgbClr val="FFFFFF"/>
                </a:highlight>
                <a:latin typeface="ui-sans-serif"/>
              </a:rPr>
              <a:t>非组合技术</a:t>
            </a:r>
          </a:p>
          <a:p>
            <a:pPr algn="l"/>
            <a:r>
              <a:rPr lang="zh-CN" altLang="en-US" b="0" i="0" dirty="0">
                <a:solidFill>
                  <a:srgbClr val="0D0D0D"/>
                </a:solidFill>
                <a:effectLst/>
                <a:highlight>
                  <a:srgbClr val="FFFFFF"/>
                </a:highlight>
                <a:latin typeface="ui-sans-serif"/>
              </a:rPr>
              <a:t>非组合技术指的是在分析或设计系统时，不能简单地将系统的各个部分单独考虑，然后期望系统整体的行为是这些部分行为的直接组合。在并发程序设计中，由于任务之间的相互作用，整个系统的行为可能不是单个任务行为的简单总和。</a:t>
            </a:r>
          </a:p>
          <a:p>
            <a:pPr algn="l"/>
            <a:r>
              <a:rPr lang="zh-CN" altLang="en-US" b="1" i="0" dirty="0">
                <a:solidFill>
                  <a:srgbClr val="0D0D0D"/>
                </a:solidFill>
                <a:effectLst/>
                <a:highlight>
                  <a:srgbClr val="FFFFFF"/>
                </a:highlight>
                <a:latin typeface="ui-sans-serif"/>
              </a:rPr>
              <a:t>举例</a:t>
            </a:r>
            <a:r>
              <a:rPr lang="zh-CN" altLang="en-US" b="0" i="0" dirty="0">
                <a:solidFill>
                  <a:srgbClr val="0D0D0D"/>
                </a:solidFill>
                <a:effectLst/>
                <a:highlight>
                  <a:srgbClr val="FFFFFF"/>
                </a:highlight>
                <a:latin typeface="ui-sans-serif"/>
              </a:rPr>
              <a:t>： 在一个多线程程序中，每个线程可能单独运行正常，但当它们并发运行访问共享资源时，如果没有适当的同步机制，可能会导致不可预料的结果，例如死锁或竞态条件。这表明系统的行为不是单个线程行为的组合。</a:t>
            </a:r>
          </a:p>
          <a:p>
            <a:pPr algn="l"/>
            <a:r>
              <a:rPr lang="zh-CN" altLang="en-US" b="0" i="0" dirty="0">
                <a:solidFill>
                  <a:srgbClr val="0D0D0D"/>
                </a:solidFill>
                <a:effectLst/>
                <a:highlight>
                  <a:srgbClr val="FFFFFF"/>
                </a:highlight>
                <a:latin typeface="ui-sans-serif"/>
              </a:rPr>
              <a:t>这些术语和概念是并发编程和并发系统设计中的关键部分，特别是在需要保证软件正确性和可靠性的高风险或高要求的应用场景中。</a:t>
            </a:r>
          </a:p>
          <a:p>
            <a:pPr algn="l"/>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endParaRPr lang="zh-CN" altLang="en-US" b="0" i="0" dirty="0">
              <a:solidFill>
                <a:srgbClr val="0D0D0D"/>
              </a:solidFill>
              <a:effectLst/>
              <a:highlight>
                <a:srgbClr val="FFFFFF"/>
              </a:highlight>
              <a:latin typeface="ui-sans-serif"/>
            </a:endParaRPr>
          </a:p>
          <a:p>
            <a:endParaRPr lang="zh-CN" altLang="en-US" dirty="0"/>
          </a:p>
        </p:txBody>
      </p:sp>
      <p:sp>
        <p:nvSpPr>
          <p:cNvPr id="4" name="灯片编号占位符 3"/>
          <p:cNvSpPr>
            <a:spLocks noGrp="1"/>
          </p:cNvSpPr>
          <p:nvPr>
            <p:ph type="sldNum" sz="quarter" idx="5"/>
          </p:nvPr>
        </p:nvSpPr>
        <p:spPr/>
        <p:txBody>
          <a:bodyPr/>
          <a:lstStyle/>
          <a:p>
            <a:fld id="{E2016B7B-DD0A-4CA2-9AF5-EA2E0C0FDE5B}" type="slidenum">
              <a:rPr lang="zh-CN" altLang="en-US" smtClean="0"/>
              <a:t>4</a:t>
            </a:fld>
            <a:endParaRPr lang="zh-CN" altLang="en-US"/>
          </a:p>
        </p:txBody>
      </p:sp>
    </p:spTree>
    <p:extLst>
      <p:ext uri="{BB962C8B-B14F-4D97-AF65-F5344CB8AC3E}">
        <p14:creationId xmlns:p14="http://schemas.microsoft.com/office/powerpoint/2010/main" val="3058286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D0D0D"/>
                </a:solidFill>
                <a:effectLst/>
                <a:highlight>
                  <a:srgbClr val="FFFFFF"/>
                </a:highlight>
                <a:latin typeface="ui-sans-serif"/>
              </a:rPr>
              <a:t>这一部分介绍了操作系统与硬件接口之间的形式化建模，具体目的是建模单处理器、可抢占式和预抢占式软件系统，这些系统包括用户任务、中断处理程序和</a:t>
            </a:r>
            <a:r>
              <a:rPr lang="en-US" altLang="zh-CN" b="0" i="0" dirty="0">
                <a:solidFill>
                  <a:srgbClr val="0D0D0D"/>
                </a:solidFill>
                <a:effectLst/>
                <a:highlight>
                  <a:srgbClr val="FFFFFF"/>
                </a:highlight>
                <a:latin typeface="ui-sans-serif"/>
              </a:rPr>
              <a:t>ARM</a:t>
            </a:r>
            <a:r>
              <a:rPr lang="zh-CN" altLang="en-US" b="0" i="0" dirty="0">
                <a:solidFill>
                  <a:srgbClr val="0D0D0D"/>
                </a:solidFill>
                <a:effectLst/>
                <a:highlight>
                  <a:srgbClr val="FFFFFF"/>
                </a:highlight>
                <a:latin typeface="ui-sans-serif"/>
              </a:rPr>
              <a:t>提供的</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Supervisor Call</a:t>
            </a:r>
            <a:r>
              <a:rPr lang="zh-CN" altLang="en-US" b="0" i="0" dirty="0">
                <a:solidFill>
                  <a:srgbClr val="0D0D0D"/>
                </a:solidFill>
                <a:effectLst/>
                <a:highlight>
                  <a:srgbClr val="FFFFFF"/>
                </a:highlight>
                <a:latin typeface="ui-sans-serif"/>
              </a:rPr>
              <a:t>）机制。图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展示了一个操作系统系统模型，该模型包含了多个用户任务和中断处理器。</a:t>
            </a:r>
          </a:p>
          <a:p>
            <a:pPr algn="l"/>
            <a:r>
              <a:rPr lang="zh-CN" altLang="en-US" b="1" i="0" dirty="0">
                <a:solidFill>
                  <a:srgbClr val="0D0D0D"/>
                </a:solidFill>
                <a:effectLst/>
                <a:highlight>
                  <a:srgbClr val="FFFFFF"/>
                </a:highlight>
                <a:latin typeface="ui-sans-serif"/>
              </a:rPr>
              <a:t>翻译与解释</a:t>
            </a:r>
          </a:p>
          <a:p>
            <a:pPr algn="l"/>
            <a:r>
              <a:rPr lang="zh-CN" altLang="en-US" b="1" i="0" dirty="0">
                <a:solidFill>
                  <a:srgbClr val="0D0D0D"/>
                </a:solidFill>
                <a:effectLst/>
                <a:highlight>
                  <a:srgbClr val="FFFFFF"/>
                </a:highlight>
                <a:latin typeface="ui-sans-serif"/>
              </a:rPr>
              <a:t>文字部分</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我们的目标是建模单处理器、可抢占和预抢占软件系统，包括用户任务、中断处理程序和</a:t>
            </a:r>
            <a:r>
              <a:rPr lang="en-US" altLang="zh-CN" b="1" i="0" dirty="0">
                <a:solidFill>
                  <a:srgbClr val="0D0D0D"/>
                </a:solidFill>
                <a:effectLst/>
                <a:highlight>
                  <a:srgbClr val="FFFFFF"/>
                </a:highlight>
                <a:latin typeface="ui-sans-serif"/>
              </a:rPr>
              <a:t>ARM</a:t>
            </a:r>
            <a:r>
              <a:rPr lang="zh-CN" altLang="en-US" b="1" i="0" dirty="0">
                <a:solidFill>
                  <a:srgbClr val="0D0D0D"/>
                </a:solidFill>
                <a:effectLst/>
                <a:highlight>
                  <a:srgbClr val="FFFFFF"/>
                </a:highlight>
                <a:latin typeface="ui-sans-serif"/>
              </a:rPr>
              <a:t>提供的</a:t>
            </a:r>
            <a:r>
              <a:rPr lang="en-US" altLang="zh-CN" b="1" i="0" dirty="0">
                <a:solidFill>
                  <a:srgbClr val="0D0D0D"/>
                </a:solidFill>
                <a:effectLst/>
                <a:highlight>
                  <a:srgbClr val="FFFFFF"/>
                </a:highlight>
                <a:latin typeface="ui-sans-serif"/>
              </a:rPr>
              <a:t>SVC</a:t>
            </a:r>
            <a:r>
              <a:rPr lang="zh-CN" altLang="en-US" b="1" i="0" dirty="0">
                <a:solidFill>
                  <a:srgbClr val="0D0D0D"/>
                </a:solidFill>
                <a:effectLst/>
                <a:highlight>
                  <a:srgbClr val="FFFFFF"/>
                </a:highlight>
                <a:latin typeface="ui-sans-serif"/>
              </a:rPr>
              <a:t>机制。第二节中的模型代表任务之间的交错。</a:t>
            </a:r>
            <a:endParaRPr lang="zh-CN" altLang="en-US"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1" i="0" dirty="0">
                <a:solidFill>
                  <a:srgbClr val="0D0D0D"/>
                </a:solidFill>
                <a:effectLst/>
                <a:highlight>
                  <a:srgbClr val="FFFFFF"/>
                </a:highlight>
                <a:latin typeface="ui-sans-serif"/>
              </a:rPr>
              <a:t>我们现在将对允许操作系统控制交错的硬件接口进行形式化。整个系统的形式化随后在图</a:t>
            </a:r>
            <a:r>
              <a:rPr lang="en-US" altLang="zh-CN" b="1" i="0" dirty="0">
                <a:solidFill>
                  <a:srgbClr val="0D0D0D"/>
                </a:solidFill>
                <a:effectLst/>
                <a:highlight>
                  <a:srgbClr val="FFFFFF"/>
                </a:highlight>
                <a:latin typeface="ui-sans-serif"/>
              </a:rPr>
              <a:t>1</a:t>
            </a:r>
            <a:r>
              <a:rPr lang="zh-CN" altLang="en-US" b="1" i="0" dirty="0">
                <a:solidFill>
                  <a:srgbClr val="0D0D0D"/>
                </a:solidFill>
                <a:effectLst/>
                <a:highlight>
                  <a:srgbClr val="FFFFFF"/>
                </a:highlight>
                <a:latin typeface="ui-sans-serif"/>
              </a:rPr>
              <a:t>中展示并在下文中解释。</a:t>
            </a:r>
            <a:endParaRPr lang="zh-CN" altLang="en-US" b="0" i="0" dirty="0">
              <a:solidFill>
                <a:srgbClr val="0D0D0D"/>
              </a:solidFill>
              <a:effectLst/>
              <a:highlight>
                <a:srgbClr val="FFFFFF"/>
              </a:highlight>
              <a:latin typeface="ui-sans-serif"/>
            </a:endParaRPr>
          </a:p>
          <a:p>
            <a:pPr algn="l"/>
            <a:r>
              <a:rPr lang="zh-CN" altLang="en-US" b="1" i="0" dirty="0">
                <a:solidFill>
                  <a:srgbClr val="0D0D0D"/>
                </a:solidFill>
                <a:effectLst/>
                <a:highlight>
                  <a:srgbClr val="FFFFFF"/>
                </a:highlight>
                <a:latin typeface="ui-sans-serif"/>
              </a:rPr>
              <a:t>图</a:t>
            </a:r>
            <a:r>
              <a:rPr lang="en-US" altLang="zh-CN" b="1" i="0" dirty="0">
                <a:solidFill>
                  <a:srgbClr val="0D0D0D"/>
                </a:solidFill>
                <a:effectLst/>
                <a:highlight>
                  <a:srgbClr val="FFFFFF"/>
                </a:highlight>
                <a:latin typeface="ui-sans-serif"/>
              </a:rPr>
              <a:t>1</a:t>
            </a:r>
            <a:r>
              <a:rPr lang="zh-CN" altLang="en-US" b="1" i="0" dirty="0">
                <a:solidFill>
                  <a:srgbClr val="0D0D0D"/>
                </a:solidFill>
                <a:effectLst/>
                <a:highlight>
                  <a:srgbClr val="FFFFFF"/>
                </a:highlight>
                <a:latin typeface="ui-sans-serif"/>
              </a:rPr>
              <a:t>的解释</a:t>
            </a:r>
          </a:p>
          <a:p>
            <a:pPr algn="l"/>
            <a:r>
              <a:rPr lang="zh-CN" altLang="en-US" b="0" i="0" dirty="0">
                <a:solidFill>
                  <a:srgbClr val="0D0D0D"/>
                </a:solidFill>
                <a:effectLst/>
                <a:highlight>
                  <a:srgbClr val="FFFFFF"/>
                </a:highlight>
                <a:latin typeface="ui-sans-serif"/>
              </a:rPr>
              <a:t>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展示了一个操作系统模型，其中包括</a:t>
            </a:r>
            <a:r>
              <a:rPr lang="en-US" altLang="zh-CN" b="0" i="0" dirty="0">
                <a:solidFill>
                  <a:srgbClr val="0D0D0D"/>
                </a:solidFill>
                <a:effectLst/>
                <a:highlight>
                  <a:srgbClr val="FFFFFF"/>
                </a:highlight>
                <a:latin typeface="ui-sans-serif"/>
              </a:rPr>
              <a:t>m</a:t>
            </a:r>
            <a:r>
              <a:rPr lang="zh-CN" altLang="en-US" b="0" i="0" dirty="0">
                <a:solidFill>
                  <a:srgbClr val="0D0D0D"/>
                </a:solidFill>
                <a:effectLst/>
                <a:highlight>
                  <a:srgbClr val="FFFFFF"/>
                </a:highlight>
                <a:latin typeface="ui-sans-serif"/>
              </a:rPr>
              <a:t>个用户任务和</a:t>
            </a:r>
            <a:r>
              <a:rPr lang="en-US" altLang="zh-CN" b="0" i="0" dirty="0">
                <a:solidFill>
                  <a:srgbClr val="0D0D0D"/>
                </a:solidFill>
                <a:effectLst/>
                <a:highlight>
                  <a:srgbClr val="FFFFFF"/>
                </a:highlight>
                <a:latin typeface="ui-sans-serif"/>
              </a:rPr>
              <a:t>n</a:t>
            </a:r>
            <a:r>
              <a:rPr lang="zh-CN" altLang="en-US" b="0" i="0" dirty="0">
                <a:solidFill>
                  <a:srgbClr val="0D0D0D"/>
                </a:solidFill>
                <a:effectLst/>
                <a:highlight>
                  <a:srgbClr val="FFFFFF"/>
                </a:highlight>
                <a:latin typeface="ui-sans-serif"/>
              </a:rPr>
              <a:t>个中断处理器：</a:t>
            </a:r>
          </a:p>
          <a:p>
            <a:pPr algn="l">
              <a:buFont typeface="Arial" panose="020B0604020202020204" pitchFamily="34" charset="0"/>
              <a:buChar char="•"/>
            </a:pPr>
            <a:r>
              <a:rPr lang="en-US" altLang="zh-CN" b="1" i="0" dirty="0">
                <a:solidFill>
                  <a:srgbClr val="0D0D0D"/>
                </a:solidFill>
                <a:effectLst/>
                <a:highlight>
                  <a:srgbClr val="FFFFFF"/>
                </a:highlight>
                <a:latin typeface="ui-sans-serif"/>
              </a:rPr>
              <a:t>(a) </a:t>
            </a:r>
            <a:r>
              <a:rPr lang="zh-CN" altLang="en-US" b="1" i="0" dirty="0">
                <a:solidFill>
                  <a:srgbClr val="0D0D0D"/>
                </a:solidFill>
                <a:effectLst/>
                <a:highlight>
                  <a:srgbClr val="FFFFFF"/>
                </a:highlight>
                <a:latin typeface="ui-sans-serif"/>
              </a:rPr>
              <a:t>表示用户任务的模型。每个任务在一个无限循环中反复执行，控制逻辑通过</a:t>
            </a:r>
            <a:r>
              <a:rPr lang="en-US" altLang="zh-CN" b="1" i="0" dirty="0">
                <a:solidFill>
                  <a:srgbClr val="0D0D0D"/>
                </a:solidFill>
                <a:effectLst/>
                <a:highlight>
                  <a:srgbClr val="FFFFFF"/>
                </a:highlight>
                <a:latin typeface="ui-sans-serif"/>
              </a:rPr>
              <a:t>control </a:t>
            </a:r>
            <a:r>
              <a:rPr lang="en-US" altLang="zh-CN" b="1" i="0" dirty="0" err="1">
                <a:solidFill>
                  <a:srgbClr val="0D0D0D"/>
                </a:solidFill>
                <a:effectLst/>
                <a:highlight>
                  <a:srgbClr val="FFFFFF"/>
                </a:highlight>
                <a:latin typeface="ui-sans-serif"/>
              </a:rPr>
              <a:t>Uj</a:t>
            </a:r>
            <a:r>
              <a:rPr lang="zh-CN" altLang="en-US" b="1" i="0" dirty="0">
                <a:solidFill>
                  <a:srgbClr val="0D0D0D"/>
                </a:solidFill>
                <a:effectLst/>
                <a:highlight>
                  <a:srgbClr val="FFFFFF"/>
                </a:highlight>
                <a:latin typeface="ui-sans-serif"/>
              </a:rPr>
              <a:t>调用，其中</a:t>
            </a:r>
            <a:r>
              <a:rPr lang="en-US" altLang="zh-CN" b="1" i="0" dirty="0" err="1">
                <a:solidFill>
                  <a:srgbClr val="0D0D0D"/>
                </a:solidFill>
                <a:effectLst/>
                <a:highlight>
                  <a:srgbClr val="FFFFFF"/>
                </a:highlight>
                <a:latin typeface="ui-sans-serif"/>
              </a:rPr>
              <a:t>Uj</a:t>
            </a:r>
            <a:r>
              <a:rPr lang="zh-CN" altLang="en-US" b="1" i="0" dirty="0">
                <a:solidFill>
                  <a:srgbClr val="0D0D0D"/>
                </a:solidFill>
                <a:effectLst/>
                <a:highlight>
                  <a:srgbClr val="FFFFFF"/>
                </a:highlight>
                <a:latin typeface="ui-sans-serif"/>
              </a:rPr>
              <a:t>表示特定的用户任务。</a:t>
            </a:r>
            <a:endParaRPr lang="zh-CN" altLang="en-US" b="0" i="0" dirty="0">
              <a:solidFill>
                <a:srgbClr val="0D0D0D"/>
              </a:solidFill>
              <a:effectLst/>
              <a:highlight>
                <a:srgbClr val="FFFFFF"/>
              </a:highlight>
              <a:latin typeface="ui-sans-serif"/>
            </a:endParaRPr>
          </a:p>
          <a:p>
            <a:pPr algn="l">
              <a:buFont typeface="Arial" panose="020B0604020202020204" pitchFamily="34" charset="0"/>
              <a:buChar char="•"/>
            </a:pPr>
            <a:r>
              <a:rPr lang="en-US" altLang="zh-CN" b="1" i="0" dirty="0">
                <a:solidFill>
                  <a:srgbClr val="0D0D0D"/>
                </a:solidFill>
                <a:effectLst/>
                <a:highlight>
                  <a:srgbClr val="FFFFFF"/>
                </a:highlight>
                <a:latin typeface="ui-sans-serif"/>
              </a:rPr>
              <a:t>(b) </a:t>
            </a:r>
            <a:r>
              <a:rPr lang="zh-CN" altLang="en-US" b="1" i="0" dirty="0">
                <a:solidFill>
                  <a:srgbClr val="0D0D0D"/>
                </a:solidFill>
                <a:effectLst/>
                <a:highlight>
                  <a:srgbClr val="FFFFFF"/>
                </a:highlight>
                <a:latin typeface="ui-sans-serif"/>
              </a:rPr>
              <a:t>表示中断请求的处理。每个中断请求都被一个无限循环处理，通过</a:t>
            </a:r>
            <a:r>
              <a:rPr lang="en-US" altLang="zh-CN" b="1" i="0" dirty="0">
                <a:solidFill>
                  <a:srgbClr val="0D0D0D"/>
                </a:solidFill>
                <a:effectLst/>
                <a:highlight>
                  <a:srgbClr val="FFFFFF"/>
                </a:highlight>
                <a:latin typeface="ui-sans-serif"/>
              </a:rPr>
              <a:t>control </a:t>
            </a:r>
            <a:r>
              <a:rPr lang="en-US" altLang="zh-CN" b="1" i="0" dirty="0" err="1">
                <a:solidFill>
                  <a:srgbClr val="0D0D0D"/>
                </a:solidFill>
                <a:effectLst/>
                <a:highlight>
                  <a:srgbClr val="FFFFFF"/>
                </a:highlight>
                <a:latin typeface="ui-sans-serif"/>
              </a:rPr>
              <a:t>Ij</a:t>
            </a:r>
            <a:r>
              <a:rPr lang="zh-CN" altLang="en-US" b="1" i="0" dirty="0">
                <a:solidFill>
                  <a:srgbClr val="0D0D0D"/>
                </a:solidFill>
                <a:effectLst/>
                <a:highlight>
                  <a:srgbClr val="FFFFFF"/>
                </a:highlight>
                <a:latin typeface="ui-sans-serif"/>
              </a:rPr>
              <a:t>来管理，其中</a:t>
            </a:r>
            <a:r>
              <a:rPr lang="en-US" altLang="zh-CN" b="1" i="0" dirty="0" err="1">
                <a:solidFill>
                  <a:srgbClr val="0D0D0D"/>
                </a:solidFill>
                <a:effectLst/>
                <a:highlight>
                  <a:srgbClr val="FFFFFF"/>
                </a:highlight>
                <a:latin typeface="ui-sans-serif"/>
              </a:rPr>
              <a:t>Ij</a:t>
            </a:r>
            <a:r>
              <a:rPr lang="zh-CN" altLang="en-US" b="1" i="0" dirty="0">
                <a:solidFill>
                  <a:srgbClr val="0D0D0D"/>
                </a:solidFill>
                <a:effectLst/>
                <a:highlight>
                  <a:srgbClr val="FFFFFF"/>
                </a:highlight>
                <a:latin typeface="ui-sans-serif"/>
              </a:rPr>
              <a:t>表示特定的中断请求。</a:t>
            </a:r>
            <a:endParaRPr lang="zh-CN" altLang="en-US" b="0" i="0" dirty="0">
              <a:solidFill>
                <a:srgbClr val="0D0D0D"/>
              </a:solidFill>
              <a:effectLst/>
              <a:highlight>
                <a:srgbClr val="FFFFFF"/>
              </a:highlight>
              <a:latin typeface="ui-sans-serif"/>
            </a:endParaRPr>
          </a:p>
          <a:p>
            <a:pPr algn="l">
              <a:buFont typeface="Arial" panose="020B0604020202020204" pitchFamily="34" charset="0"/>
              <a:buChar char="•"/>
            </a:pPr>
            <a:r>
              <a:rPr lang="en-US" altLang="zh-CN" b="1" i="0" dirty="0">
                <a:solidFill>
                  <a:srgbClr val="0D0D0D"/>
                </a:solidFill>
                <a:effectLst/>
                <a:highlight>
                  <a:srgbClr val="FFFFFF"/>
                </a:highlight>
                <a:latin typeface="ui-sans-serif"/>
              </a:rPr>
              <a:t>(c) </a:t>
            </a:r>
            <a:r>
              <a:rPr lang="zh-CN" altLang="en-US" b="1" i="0" dirty="0">
                <a:solidFill>
                  <a:srgbClr val="0D0D0D"/>
                </a:solidFill>
                <a:effectLst/>
                <a:highlight>
                  <a:srgbClr val="FFFFFF"/>
                </a:highlight>
                <a:latin typeface="ui-sans-serif"/>
              </a:rPr>
              <a:t>展示了中断服务程序的处理，这包括在处理特定服务请求</a:t>
            </a:r>
            <a:r>
              <a:rPr lang="en-US" altLang="zh-CN" b="1" i="0" dirty="0">
                <a:solidFill>
                  <a:srgbClr val="0D0D0D"/>
                </a:solidFill>
                <a:effectLst/>
                <a:highlight>
                  <a:srgbClr val="FFFFFF"/>
                </a:highlight>
                <a:latin typeface="ui-sans-serif"/>
              </a:rPr>
              <a:t>control SVCs</a:t>
            </a:r>
            <a:r>
              <a:rPr lang="zh-CN" altLang="en-US" b="1" i="0" dirty="0">
                <a:solidFill>
                  <a:srgbClr val="0D0D0D"/>
                </a:solidFill>
                <a:effectLst/>
                <a:highlight>
                  <a:srgbClr val="FFFFFF"/>
                </a:highlight>
                <a:latin typeface="ui-sans-serif"/>
              </a:rPr>
              <a:t>之后立即返回（</a:t>
            </a:r>
            <a:r>
              <a:rPr lang="en-US" altLang="zh-CN" b="1" i="0" dirty="0" err="1">
                <a:solidFill>
                  <a:srgbClr val="0D0D0D"/>
                </a:solidFill>
                <a:effectLst/>
                <a:highlight>
                  <a:srgbClr val="FFFFFF"/>
                </a:highlight>
                <a:latin typeface="ui-sans-serif"/>
              </a:rPr>
              <a:t>IRet</a:t>
            </a:r>
            <a:r>
              <a:rPr lang="zh-CN" altLang="en-US" b="1" i="0" dirty="0">
                <a:solidFill>
                  <a:srgbClr val="0D0D0D"/>
                </a:solidFill>
                <a:effectLst/>
                <a:highlight>
                  <a:srgbClr val="FFFFFF"/>
                </a:highlight>
                <a:latin typeface="ui-sans-serif"/>
              </a:rPr>
              <a:t>），这里的</a:t>
            </a:r>
            <a:r>
              <a:rPr lang="en-US" altLang="zh-CN" b="1" i="0" dirty="0">
                <a:solidFill>
                  <a:srgbClr val="0D0D0D"/>
                </a:solidFill>
                <a:effectLst/>
                <a:highlight>
                  <a:srgbClr val="FFFFFF"/>
                </a:highlight>
                <a:latin typeface="ui-sans-serif"/>
              </a:rPr>
              <a:t>SVCs</a:t>
            </a:r>
            <a:r>
              <a:rPr lang="zh-CN" altLang="en-US" b="1" i="0" dirty="0">
                <a:solidFill>
                  <a:srgbClr val="0D0D0D"/>
                </a:solidFill>
                <a:effectLst/>
                <a:highlight>
                  <a:srgbClr val="FFFFFF"/>
                </a:highlight>
                <a:latin typeface="ui-sans-serif"/>
              </a:rPr>
              <a:t>代表特定的系统调用服务。</a:t>
            </a:r>
            <a:endParaRPr lang="zh-CN" altLang="en-US" b="0" i="0" dirty="0">
              <a:solidFill>
                <a:srgbClr val="0D0D0D"/>
              </a:solidFill>
              <a:effectLst/>
              <a:highlight>
                <a:srgbClr val="FFFFFF"/>
              </a:highlight>
              <a:latin typeface="ui-sans-serif"/>
            </a:endParaRPr>
          </a:p>
          <a:p>
            <a:pPr algn="l">
              <a:buFont typeface="Arial" panose="020B0604020202020204" pitchFamily="34" charset="0"/>
              <a:buChar char="•"/>
            </a:pPr>
            <a:r>
              <a:rPr lang="en-US" altLang="zh-CN" b="1" i="0" dirty="0">
                <a:solidFill>
                  <a:srgbClr val="0D0D0D"/>
                </a:solidFill>
                <a:effectLst/>
                <a:highlight>
                  <a:srgbClr val="FFFFFF"/>
                </a:highlight>
                <a:latin typeface="ui-sans-serif"/>
              </a:rPr>
              <a:t>(d) </a:t>
            </a:r>
            <a:r>
              <a:rPr lang="zh-CN" altLang="en-US" b="1" i="0" dirty="0">
                <a:solidFill>
                  <a:srgbClr val="0D0D0D"/>
                </a:solidFill>
                <a:effectLst/>
                <a:highlight>
                  <a:srgbClr val="FFFFFF"/>
                </a:highlight>
                <a:latin typeface="ui-sans-serif"/>
              </a:rPr>
              <a:t>类似于</a:t>
            </a:r>
            <a:r>
              <a:rPr lang="en-US" altLang="zh-CN" b="1" i="0" dirty="0">
                <a:solidFill>
                  <a:srgbClr val="0D0D0D"/>
                </a:solidFill>
                <a:effectLst/>
                <a:highlight>
                  <a:srgbClr val="FFFFFF"/>
                </a:highlight>
                <a:latin typeface="ui-sans-serif"/>
              </a:rPr>
              <a:t>(c)</a:t>
            </a:r>
            <a:r>
              <a:rPr lang="zh-CN" altLang="en-US" b="1" i="0" dirty="0">
                <a:solidFill>
                  <a:srgbClr val="0D0D0D"/>
                </a:solidFill>
                <a:effectLst/>
                <a:highlight>
                  <a:srgbClr val="FFFFFF"/>
                </a:highlight>
                <a:latin typeface="ui-sans-serif"/>
              </a:rPr>
              <a:t>，但是处理的是不同类型的系统调用。</a:t>
            </a:r>
            <a:endParaRPr lang="zh-CN" altLang="en-US" b="0" i="0" dirty="0">
              <a:solidFill>
                <a:srgbClr val="0D0D0D"/>
              </a:solidFill>
              <a:effectLst/>
              <a:highlight>
                <a:srgbClr val="FFFFFF"/>
              </a:highlight>
              <a:latin typeface="ui-sans-serif"/>
            </a:endParaRPr>
          </a:p>
          <a:p>
            <a:pPr algn="l">
              <a:buFont typeface="Arial" panose="020B0604020202020204" pitchFamily="34" charset="0"/>
              <a:buChar char="•"/>
            </a:pPr>
            <a:r>
              <a:rPr lang="en-US" altLang="zh-CN" b="1" i="0" dirty="0">
                <a:solidFill>
                  <a:srgbClr val="0D0D0D"/>
                </a:solidFill>
                <a:effectLst/>
                <a:highlight>
                  <a:srgbClr val="FFFFFF"/>
                </a:highlight>
                <a:latin typeface="ui-sans-serif"/>
              </a:rPr>
              <a:t>(e) </a:t>
            </a:r>
            <a:r>
              <a:rPr lang="zh-CN" altLang="en-US" b="1" i="0" dirty="0">
                <a:solidFill>
                  <a:srgbClr val="0D0D0D"/>
                </a:solidFill>
                <a:effectLst/>
                <a:highlight>
                  <a:srgbClr val="FFFFFF"/>
                </a:highlight>
                <a:latin typeface="ui-sans-serif"/>
              </a:rPr>
              <a:t>专门处理来自硬件的中断请求，通过</a:t>
            </a:r>
            <a:r>
              <a:rPr lang="en-US" altLang="zh-CN" b="1" i="0" dirty="0" err="1">
                <a:solidFill>
                  <a:srgbClr val="0D0D0D"/>
                </a:solidFill>
                <a:effectLst/>
                <a:highlight>
                  <a:srgbClr val="FFFFFF"/>
                </a:highlight>
                <a:latin typeface="ui-sans-serif"/>
              </a:rPr>
              <a:t>ITakeSVCa</a:t>
            </a:r>
            <a:r>
              <a:rPr lang="zh-CN" altLang="en-US" b="1" i="0" dirty="0">
                <a:solidFill>
                  <a:srgbClr val="0D0D0D"/>
                </a:solidFill>
                <a:effectLst/>
                <a:highlight>
                  <a:srgbClr val="FFFFFF"/>
                </a:highlight>
                <a:latin typeface="ui-sans-serif"/>
              </a:rPr>
              <a:t>调用处理，其中</a:t>
            </a:r>
            <a:r>
              <a:rPr lang="en-US" altLang="zh-CN" b="1" i="0" dirty="0" err="1">
                <a:solidFill>
                  <a:srgbClr val="0D0D0D"/>
                </a:solidFill>
                <a:effectLst/>
                <a:highlight>
                  <a:srgbClr val="FFFFFF"/>
                </a:highlight>
                <a:latin typeface="ui-sans-serif"/>
              </a:rPr>
              <a:t>SVCa</a:t>
            </a:r>
            <a:r>
              <a:rPr lang="zh-CN" altLang="en-US" b="1" i="0" dirty="0">
                <a:solidFill>
                  <a:srgbClr val="0D0D0D"/>
                </a:solidFill>
                <a:effectLst/>
                <a:highlight>
                  <a:srgbClr val="FFFFFF"/>
                </a:highlight>
                <a:latin typeface="ui-sans-serif"/>
              </a:rPr>
              <a:t>代表特定类型的系统调用请求。</a:t>
            </a:r>
            <a:endParaRPr lang="zh-CN" altLang="en-US" b="0" i="0" dirty="0">
              <a:solidFill>
                <a:srgbClr val="0D0D0D"/>
              </a:solidFill>
              <a:effectLst/>
              <a:highlight>
                <a:srgbClr val="FFFFFF"/>
              </a:highlight>
              <a:latin typeface="ui-sans-serif"/>
            </a:endParaRPr>
          </a:p>
          <a:p>
            <a:pPr algn="l"/>
            <a:r>
              <a:rPr lang="zh-CN" altLang="en-US" b="0" i="0" dirty="0">
                <a:solidFill>
                  <a:srgbClr val="0D0D0D"/>
                </a:solidFill>
                <a:effectLst/>
                <a:highlight>
                  <a:srgbClr val="FFFFFF"/>
                </a:highlight>
                <a:latin typeface="ui-sans-serif"/>
              </a:rPr>
              <a:t>每个部分都用一个无限循环（</a:t>
            </a:r>
            <a:r>
              <a:rPr lang="en-US" altLang="zh-CN" b="0" i="0" dirty="0">
                <a:solidFill>
                  <a:srgbClr val="0D0D0D"/>
                </a:solidFill>
                <a:effectLst/>
                <a:highlight>
                  <a:srgbClr val="FFFFFF"/>
                </a:highlight>
                <a:latin typeface="ui-sans-serif"/>
              </a:rPr>
              <a:t>WHILE True DO ... END</a:t>
            </a:r>
            <a:r>
              <a:rPr lang="zh-CN" altLang="en-US" b="0" i="0" dirty="0">
                <a:solidFill>
                  <a:srgbClr val="0D0D0D"/>
                </a:solidFill>
                <a:effectLst/>
                <a:highlight>
                  <a:srgbClr val="FFFFFF"/>
                </a:highlight>
                <a:latin typeface="ui-sans-serif"/>
              </a:rPr>
              <a:t>）表示，这是典型的在嵌入式系统和操作系统核心中用于事件驱动任务的结构。这种结构确保系统可以持续响应内部或外部事件。</a:t>
            </a:r>
          </a:p>
          <a:p>
            <a:pPr algn="l"/>
            <a:r>
              <a:rPr lang="zh-CN" altLang="en-US" b="0" i="0" dirty="0">
                <a:solidFill>
                  <a:srgbClr val="0D0D0D"/>
                </a:solidFill>
                <a:effectLst/>
                <a:highlight>
                  <a:srgbClr val="FFFFFF"/>
                </a:highlight>
                <a:latin typeface="ui-sans-serif"/>
              </a:rPr>
              <a:t>总体来说，这个模型展示了如何通过特定的控制命令来管理操作系统中的任务和中断，这些命令允许对任务执行的交错进行精确控制，以确保系统的稳定和响应性。</a:t>
            </a:r>
            <a:endParaRPr lang="en-US" altLang="zh-CN" b="0" i="0" dirty="0">
              <a:solidFill>
                <a:srgbClr val="0D0D0D"/>
              </a:solidFill>
              <a:effectLst/>
              <a:highlight>
                <a:srgbClr val="FFFFFF"/>
              </a:highlight>
              <a:latin typeface="ui-sans-serif"/>
            </a:endParaRPr>
          </a:p>
          <a:p>
            <a:pPr algn="l"/>
            <a:endParaRPr lang="en-US" altLang="zh-CN" b="0" i="0" dirty="0">
              <a:solidFill>
                <a:srgbClr val="0D0D0D"/>
              </a:solidFill>
              <a:effectLst/>
              <a:highlight>
                <a:srgbClr val="FFFFFF"/>
              </a:highlight>
              <a:latin typeface="ui-sans-serif"/>
            </a:endParaRPr>
          </a:p>
          <a:p>
            <a:pPr algn="l">
              <a:buFont typeface="+mj-lt"/>
              <a:buAutoNum type="arabicPeriod"/>
            </a:pPr>
            <a:r>
              <a:rPr lang="zh-CN" altLang="en-US" b="1" i="0" dirty="0">
                <a:solidFill>
                  <a:srgbClr val="0D0D0D"/>
                </a:solidFill>
                <a:effectLst/>
                <a:highlight>
                  <a:srgbClr val="FFFFFF"/>
                </a:highlight>
                <a:latin typeface="ui-sans-serif"/>
              </a:rPr>
              <a:t>单处理器</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这指的是系统只有一个处理器核心来执行所有的任务和中断处理，所有的软件组件共享这个单一的计算资源。</a:t>
            </a:r>
          </a:p>
          <a:p>
            <a:pPr algn="l">
              <a:buFont typeface="+mj-lt"/>
              <a:buAutoNum type="arabicPeriod"/>
            </a:pPr>
            <a:r>
              <a:rPr lang="zh-CN" altLang="en-US" b="1" i="0" dirty="0">
                <a:solidFill>
                  <a:srgbClr val="0D0D0D"/>
                </a:solidFill>
                <a:effectLst/>
                <a:highlight>
                  <a:srgbClr val="FFFFFF"/>
                </a:highlight>
                <a:latin typeface="ui-sans-serif"/>
              </a:rPr>
              <a:t>可抢占和预抢占软件系统</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这些术语描述了系统的任务调度特性。</a:t>
            </a:r>
          </a:p>
          <a:p>
            <a:pPr marL="742950" lvl="1" indent="-285750" algn="l">
              <a:buFont typeface="+mj-lt"/>
              <a:buAutoNum type="arabicPeriod"/>
            </a:pPr>
            <a:r>
              <a:rPr lang="zh-CN" altLang="en-US" b="1" i="0" dirty="0">
                <a:solidFill>
                  <a:srgbClr val="0D0D0D"/>
                </a:solidFill>
                <a:effectLst/>
                <a:highlight>
                  <a:srgbClr val="FFFFFF"/>
                </a:highlight>
                <a:latin typeface="ui-sans-serif"/>
              </a:rPr>
              <a:t>可抢占</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Preemptible</a:t>
            </a:r>
            <a:r>
              <a:rPr lang="zh-CN" altLang="en-US" b="0" i="0" dirty="0">
                <a:solidFill>
                  <a:srgbClr val="0D0D0D"/>
                </a:solidFill>
                <a:effectLst/>
                <a:highlight>
                  <a:srgbClr val="FFFFFF"/>
                </a:highlight>
                <a:latin typeface="ui-sans-serif"/>
              </a:rPr>
              <a:t>）：意味着当前正在执行的任务可以被另一个更高优先级的任务中断，以确保重要任务能够及时处理。</a:t>
            </a:r>
          </a:p>
          <a:p>
            <a:pPr marL="742950" lvl="1" indent="-285750" algn="l">
              <a:buFont typeface="+mj-lt"/>
              <a:buAutoNum type="arabicPeriod"/>
            </a:pPr>
            <a:r>
              <a:rPr lang="zh-CN" altLang="en-US" b="1" i="0" dirty="0">
                <a:solidFill>
                  <a:srgbClr val="0D0D0D"/>
                </a:solidFill>
                <a:effectLst/>
                <a:highlight>
                  <a:srgbClr val="FFFFFF"/>
                </a:highlight>
                <a:latin typeface="ui-sans-serif"/>
              </a:rPr>
              <a:t>预抢占</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Preemptive</a:t>
            </a:r>
            <a:r>
              <a:rPr lang="zh-CN" altLang="en-US" b="0" i="0" dirty="0">
                <a:solidFill>
                  <a:srgbClr val="0D0D0D"/>
                </a:solidFill>
                <a:effectLst/>
                <a:highlight>
                  <a:srgbClr val="FFFFFF"/>
                </a:highlight>
                <a:latin typeface="ui-sans-serif"/>
              </a:rPr>
              <a:t>）：通常与可抢占相同，强调系统可以在任何时点主动暂停一个任务的执行，以便开始或恢复另一个任务。</a:t>
            </a:r>
          </a:p>
          <a:p>
            <a:pPr algn="l">
              <a:buFont typeface="+mj-lt"/>
              <a:buAutoNum type="arabicPeriod"/>
            </a:pPr>
            <a:r>
              <a:rPr lang="en-US" altLang="zh-CN" b="1" i="0" dirty="0">
                <a:solidFill>
                  <a:srgbClr val="0D0D0D"/>
                </a:solidFill>
                <a:effectLst/>
                <a:highlight>
                  <a:srgbClr val="FFFFFF"/>
                </a:highlight>
                <a:latin typeface="ui-sans-serif"/>
              </a:rPr>
              <a:t>SVC</a:t>
            </a:r>
            <a:r>
              <a:rPr lang="zh-CN" altLang="en-US" b="1" i="0" dirty="0">
                <a:solidFill>
                  <a:srgbClr val="0D0D0D"/>
                </a:solidFill>
                <a:effectLst/>
                <a:highlight>
                  <a:srgbClr val="FFFFFF"/>
                </a:highlight>
                <a:latin typeface="ui-sans-serif"/>
              </a:rPr>
              <a:t>机制</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Supervisor Call Mechanism</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 SVC</a:t>
            </a:r>
            <a:r>
              <a:rPr lang="zh-CN" altLang="en-US" b="0" i="0" dirty="0">
                <a:solidFill>
                  <a:srgbClr val="0D0D0D"/>
                </a:solidFill>
                <a:effectLst/>
                <a:highlight>
                  <a:srgbClr val="FFFFFF"/>
                </a:highlight>
                <a:latin typeface="ui-sans-serif"/>
              </a:rPr>
              <a:t>是一种特殊的系统调用，用于从用户模式切换到内核模式，执行操作系统核心功能，如资源管理和中断处理等。</a:t>
            </a:r>
          </a:p>
          <a:p>
            <a:pPr algn="l">
              <a:buFont typeface="+mj-lt"/>
              <a:buAutoNum type="arabicPeriod"/>
            </a:pPr>
            <a:r>
              <a:rPr lang="zh-CN" altLang="en-US" b="1" i="0" dirty="0">
                <a:solidFill>
                  <a:srgbClr val="0D0D0D"/>
                </a:solidFill>
                <a:effectLst/>
                <a:highlight>
                  <a:srgbClr val="FFFFFF"/>
                </a:highlight>
                <a:latin typeface="ui-sans-serif"/>
              </a:rPr>
              <a:t>用户任务 </a:t>
            </a:r>
            <a:r>
              <a:rPr lang="en-US" altLang="zh-CN" b="1" i="0" dirty="0">
                <a:solidFill>
                  <a:srgbClr val="0D0D0D"/>
                </a:solidFill>
                <a:effectLst/>
                <a:highlight>
                  <a:srgbClr val="FFFFFF"/>
                </a:highlight>
                <a:latin typeface="ui-sans-serif"/>
              </a:rPr>
              <a:t>(</a:t>
            </a:r>
            <a:r>
              <a:rPr lang="en-US" altLang="zh-CN" b="1" i="0" dirty="0" err="1">
                <a:solidFill>
                  <a:srgbClr val="0D0D0D"/>
                </a:solidFill>
                <a:effectLst/>
                <a:highlight>
                  <a:srgbClr val="FFFFFF"/>
                </a:highlight>
                <a:latin typeface="ui-sans-serif"/>
              </a:rPr>
              <a:t>Uj</a:t>
            </a:r>
            <a:r>
              <a:rPr lang="en-US" altLang="zh-CN" b="1"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这些是由操作系统管理的常规任务，执行具体的应用逻辑，如数据处理、用户接口等。</a:t>
            </a:r>
          </a:p>
          <a:p>
            <a:pPr algn="l">
              <a:buFont typeface="+mj-lt"/>
              <a:buAutoNum type="arabicPeriod"/>
            </a:pPr>
            <a:r>
              <a:rPr lang="zh-CN" altLang="en-US" b="1" i="0" dirty="0">
                <a:solidFill>
                  <a:srgbClr val="0D0D0D"/>
                </a:solidFill>
                <a:effectLst/>
                <a:highlight>
                  <a:srgbClr val="FFFFFF"/>
                </a:highlight>
                <a:latin typeface="ui-sans-serif"/>
              </a:rPr>
              <a:t>中断处理程序 </a:t>
            </a:r>
            <a:r>
              <a:rPr lang="en-US" altLang="zh-CN" b="1" i="0" dirty="0">
                <a:solidFill>
                  <a:srgbClr val="0D0D0D"/>
                </a:solidFill>
                <a:effectLst/>
                <a:highlight>
                  <a:srgbClr val="FFFFFF"/>
                </a:highlight>
                <a:latin typeface="ui-sans-serif"/>
              </a:rPr>
              <a:t>(</a:t>
            </a:r>
            <a:r>
              <a:rPr lang="en-US" altLang="zh-CN" b="1" i="0" dirty="0" err="1">
                <a:solidFill>
                  <a:srgbClr val="0D0D0D"/>
                </a:solidFill>
                <a:effectLst/>
                <a:highlight>
                  <a:srgbClr val="FFFFFF"/>
                </a:highlight>
                <a:latin typeface="ui-sans-serif"/>
              </a:rPr>
              <a:t>Ij</a:t>
            </a:r>
            <a:r>
              <a:rPr lang="en-US" altLang="zh-CN" b="1"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这些是特定的程序，用于响应硬件或软件发出的中断信号，处理如输入</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输出操作、定时器超时等事件。</a:t>
            </a:r>
          </a:p>
          <a:p>
            <a:pPr algn="l">
              <a:buFont typeface="+mj-lt"/>
              <a:buAutoNum type="arabicPeriod"/>
            </a:pPr>
            <a:r>
              <a:rPr lang="zh-CN" altLang="en-US" b="1" i="0" dirty="0">
                <a:solidFill>
                  <a:srgbClr val="0D0D0D"/>
                </a:solidFill>
                <a:effectLst/>
                <a:highlight>
                  <a:srgbClr val="FFFFFF"/>
                </a:highlight>
                <a:latin typeface="ui-sans-serif"/>
              </a:rPr>
              <a:t>系统调用服务 </a:t>
            </a:r>
            <a:r>
              <a:rPr lang="en-US" altLang="zh-CN" b="1" i="0" dirty="0">
                <a:solidFill>
                  <a:srgbClr val="0D0D0D"/>
                </a:solidFill>
                <a:effectLst/>
                <a:highlight>
                  <a:srgbClr val="FFFFFF"/>
                </a:highlight>
                <a:latin typeface="ui-sans-serif"/>
              </a:rPr>
              <a:t>(SVCs)</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这些是操作系统提供的服务，应用程序通过系统调用来请求这些服务，例如文件操作、网络通信或其他资源管理功能。</a:t>
            </a:r>
          </a:p>
          <a:p>
            <a:pPr algn="l">
              <a:buFont typeface="+mj-lt"/>
              <a:buAutoNum type="arabicPeriod"/>
            </a:pPr>
            <a:r>
              <a:rPr lang="en-US" altLang="zh-CN" b="1" i="0" dirty="0">
                <a:solidFill>
                  <a:srgbClr val="0D0D0D"/>
                </a:solidFill>
                <a:effectLst/>
                <a:highlight>
                  <a:srgbClr val="FFFFFF"/>
                </a:highlight>
                <a:latin typeface="ui-sans-serif"/>
              </a:rPr>
              <a:t>control </a:t>
            </a:r>
            <a:r>
              <a:rPr lang="zh-CN" altLang="en-US" b="1" i="0" dirty="0">
                <a:solidFill>
                  <a:srgbClr val="0D0D0D"/>
                </a:solidFill>
                <a:effectLst/>
                <a:highlight>
                  <a:srgbClr val="FFFFFF"/>
                </a:highlight>
                <a:latin typeface="ui-sans-serif"/>
              </a:rPr>
              <a:t>命令</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这是一个假想的或模型中使用的命令，用于管理和调度各个任务和中断处理程序的执行。这通常涉及到决定哪个任务或服务应当在何时执行，以及如何处理任务之间的依赖和资源共享。</a:t>
            </a:r>
          </a:p>
          <a:p>
            <a:pPr algn="l">
              <a:buFont typeface="+mj-lt"/>
              <a:buAutoNum type="arabicPeriod"/>
            </a:pPr>
            <a:r>
              <a:rPr lang="en-US" altLang="zh-CN" b="1" i="0" dirty="0" err="1">
                <a:solidFill>
                  <a:srgbClr val="0D0D0D"/>
                </a:solidFill>
                <a:effectLst/>
                <a:highlight>
                  <a:srgbClr val="FFFFFF"/>
                </a:highlight>
                <a:latin typeface="ui-sans-serif"/>
              </a:rPr>
              <a:t>IRet</a:t>
            </a:r>
            <a:r>
              <a:rPr lang="en-US" altLang="zh-CN" b="1" i="0" dirty="0">
                <a:solidFill>
                  <a:srgbClr val="0D0D0D"/>
                </a:solidFill>
                <a:effectLst/>
                <a:highlight>
                  <a:srgbClr val="FFFFFF"/>
                </a:highlight>
                <a:latin typeface="ui-sans-serif"/>
              </a:rPr>
              <a:t> (</a:t>
            </a:r>
            <a:r>
              <a:rPr lang="zh-CN" altLang="en-US" b="1" i="0" dirty="0">
                <a:solidFill>
                  <a:srgbClr val="0D0D0D"/>
                </a:solidFill>
                <a:effectLst/>
                <a:highlight>
                  <a:srgbClr val="FFFFFF"/>
                </a:highlight>
                <a:latin typeface="ui-sans-serif"/>
              </a:rPr>
              <a:t>中断返回</a:t>
            </a:r>
            <a:r>
              <a:rPr lang="en-US" altLang="zh-CN" b="1"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这是中断处理完成后，控制权返回到被中断的任务或操作系统原始状态的指令。</a:t>
            </a:r>
          </a:p>
          <a:p>
            <a:pPr algn="l"/>
            <a:endParaRPr lang="zh-CN" altLang="en-US" b="0" i="0" dirty="0">
              <a:solidFill>
                <a:srgbClr val="0D0D0D"/>
              </a:solidFill>
              <a:effectLst/>
              <a:highlight>
                <a:srgbClr val="FFFFFF"/>
              </a:highlight>
              <a:latin typeface="ui-sans-serif"/>
            </a:endParaRPr>
          </a:p>
          <a:p>
            <a:endParaRPr lang="zh-CN" altLang="en-US" dirty="0"/>
          </a:p>
        </p:txBody>
      </p:sp>
      <p:sp>
        <p:nvSpPr>
          <p:cNvPr id="4" name="灯片编号占位符 3"/>
          <p:cNvSpPr>
            <a:spLocks noGrp="1"/>
          </p:cNvSpPr>
          <p:nvPr>
            <p:ph type="sldNum" sz="quarter" idx="5"/>
          </p:nvPr>
        </p:nvSpPr>
        <p:spPr/>
        <p:txBody>
          <a:bodyPr/>
          <a:lstStyle/>
          <a:p>
            <a:fld id="{E2016B7B-DD0A-4CA2-9AF5-EA2E0C0FDE5B}" type="slidenum">
              <a:rPr lang="zh-CN" altLang="en-US" smtClean="0"/>
              <a:t>5</a:t>
            </a:fld>
            <a:endParaRPr lang="zh-CN" altLang="en-US"/>
          </a:p>
        </p:txBody>
      </p:sp>
    </p:spTree>
    <p:extLst>
      <p:ext uri="{BB962C8B-B14F-4D97-AF65-F5344CB8AC3E}">
        <p14:creationId xmlns:p14="http://schemas.microsoft.com/office/powerpoint/2010/main" val="324991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D0D0D"/>
                </a:solidFill>
                <a:effectLst/>
                <a:highlight>
                  <a:srgbClr val="FFFFFF"/>
                </a:highlight>
                <a:latin typeface="ui-sans-serif"/>
              </a:rPr>
              <a:t>User tasks run application code that may call OS services; and with user code we refer to both.</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用户任务运行可能调用操作系统服务的应用代码；在这里，用户代码指的是这两者。</a:t>
            </a:r>
          </a:p>
          <a:p>
            <a:pPr algn="l">
              <a:buFont typeface="+mj-lt"/>
              <a:buAutoNum type="arabicPeriod"/>
            </a:pPr>
            <a:r>
              <a:rPr lang="en-US" altLang="zh-CN" b="1" i="0" dirty="0">
                <a:solidFill>
                  <a:srgbClr val="0D0D0D"/>
                </a:solidFill>
                <a:effectLst/>
                <a:highlight>
                  <a:srgbClr val="FFFFFF"/>
                </a:highlight>
                <a:latin typeface="ui-sans-serif"/>
              </a:rPr>
              <a:t>Assuming we have user tasks U1, ..., Um, the code of task </a:t>
            </a:r>
            <a:r>
              <a:rPr lang="en-US" altLang="zh-CN" b="1" i="0" dirty="0" err="1">
                <a:solidFill>
                  <a:srgbClr val="0D0D0D"/>
                </a:solidFill>
                <a:effectLst/>
                <a:highlight>
                  <a:srgbClr val="FFFFFF"/>
                </a:highlight>
                <a:latin typeface="ui-sans-serif"/>
              </a:rPr>
              <a:t>Uj</a:t>
            </a:r>
            <a:r>
              <a:rPr lang="en-US" altLang="zh-CN" b="1" i="0" dirty="0">
                <a:solidFill>
                  <a:srgbClr val="0D0D0D"/>
                </a:solidFill>
                <a:effectLst/>
                <a:highlight>
                  <a:srgbClr val="FFFFFF"/>
                </a:highlight>
                <a:latin typeface="ui-sans-serif"/>
              </a:rPr>
              <a:t> will be noted </a:t>
            </a:r>
            <a:r>
              <a:rPr lang="el-GR" altLang="zh-CN" b="1" i="0" dirty="0">
                <a:solidFill>
                  <a:srgbClr val="0D0D0D"/>
                </a:solidFill>
                <a:effectLst/>
                <a:highlight>
                  <a:srgbClr val="FFFFFF"/>
                </a:highlight>
                <a:latin typeface="ui-sans-serif"/>
              </a:rPr>
              <a:t>ψ</a:t>
            </a:r>
            <a:r>
              <a:rPr lang="en-US" altLang="zh-CN" b="1" i="0" dirty="0">
                <a:solidFill>
                  <a:srgbClr val="0D0D0D"/>
                </a:solidFill>
                <a:effectLst/>
                <a:highlight>
                  <a:srgbClr val="FFFFFF"/>
                </a:highlight>
                <a:latin typeface="ui-sans-serif"/>
              </a:rPr>
              <a:t>j.</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假设我们有用户任务 </a:t>
            </a:r>
            <a:r>
              <a:rPr lang="en-US" altLang="zh-CN" b="0" i="0" dirty="0">
                <a:solidFill>
                  <a:srgbClr val="0D0D0D"/>
                </a:solidFill>
                <a:effectLst/>
                <a:highlight>
                  <a:srgbClr val="FFFFFF"/>
                </a:highlight>
                <a:latin typeface="ui-sans-serif"/>
              </a:rPr>
              <a:t>U1, ..., Um</a:t>
            </a:r>
            <a:r>
              <a:rPr lang="zh-CN" altLang="en-US" b="0" i="0" dirty="0">
                <a:solidFill>
                  <a:srgbClr val="0D0D0D"/>
                </a:solidFill>
                <a:effectLst/>
                <a:highlight>
                  <a:srgbClr val="FFFFFF"/>
                </a:highlight>
                <a:latin typeface="ui-sans-serif"/>
              </a:rPr>
              <a:t>，任务 </a:t>
            </a:r>
            <a:r>
              <a:rPr lang="en-US" altLang="zh-CN" b="0" i="0" dirty="0" err="1">
                <a:solidFill>
                  <a:srgbClr val="0D0D0D"/>
                </a:solidFill>
                <a:effectLst/>
                <a:highlight>
                  <a:srgbClr val="FFFFFF"/>
                </a:highlight>
                <a:latin typeface="ui-sans-serif"/>
              </a:rPr>
              <a:t>Uj</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的代码表示为 </a:t>
            </a:r>
            <a:r>
              <a:rPr lang="el-GR" altLang="zh-CN" b="0" i="0" dirty="0">
                <a:solidFill>
                  <a:srgbClr val="0D0D0D"/>
                </a:solidFill>
                <a:effectLst/>
                <a:highlight>
                  <a:srgbClr val="FFFFFF"/>
                </a:highlight>
                <a:latin typeface="ui-sans-serif"/>
              </a:rPr>
              <a:t>ψ</a:t>
            </a:r>
            <a:r>
              <a:rPr lang="en-US" altLang="zh-CN" b="0" i="0" dirty="0">
                <a:solidFill>
                  <a:srgbClr val="0D0D0D"/>
                </a:solidFill>
                <a:effectLst/>
                <a:highlight>
                  <a:srgbClr val="FFFFFF"/>
                </a:highlight>
                <a:latin typeface="ui-sans-serif"/>
              </a:rPr>
              <a:t>j</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The user-task part of the system is represented by (a) in Fig. 1, where the notation SCHEME [0 ≤ j &lt; m] </a:t>
            </a:r>
            <a:r>
              <a:rPr lang="en-US" altLang="zh-CN" b="1" i="0" dirty="0" err="1">
                <a:solidFill>
                  <a:srgbClr val="0D0D0D"/>
                </a:solidFill>
                <a:effectLst/>
                <a:highlight>
                  <a:srgbClr val="FFFFFF"/>
                </a:highlight>
                <a:latin typeface="ui-sans-serif"/>
              </a:rPr>
              <a:t>cj</a:t>
            </a:r>
            <a:r>
              <a:rPr lang="en-US" altLang="zh-CN" b="1" i="0" dirty="0">
                <a:solidFill>
                  <a:srgbClr val="0D0D0D"/>
                </a:solidFill>
                <a:effectLst/>
                <a:highlight>
                  <a:srgbClr val="FFFFFF"/>
                </a:highlight>
                <a:latin typeface="ui-sans-serif"/>
              </a:rPr>
              <a:t>, borrowed from [15], is the parametric representation of m parallel processes, i.e. c0 || c2 || ... || cm-1.</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系统中的用户任务部分由图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的</a:t>
            </a:r>
            <a:r>
              <a:rPr lang="en-US" altLang="zh-CN" b="0" i="0" dirty="0">
                <a:solidFill>
                  <a:srgbClr val="0D0D0D"/>
                </a:solidFill>
                <a:effectLst/>
                <a:highlight>
                  <a:srgbClr val="FFFFFF"/>
                </a:highlight>
                <a:latin typeface="ui-sans-serif"/>
              </a:rPr>
              <a:t>(a)</a:t>
            </a:r>
            <a:r>
              <a:rPr lang="zh-CN" altLang="en-US" b="0" i="0" dirty="0">
                <a:solidFill>
                  <a:srgbClr val="0D0D0D"/>
                </a:solidFill>
                <a:effectLst/>
                <a:highlight>
                  <a:srgbClr val="FFFFFF"/>
                </a:highlight>
                <a:latin typeface="ui-sans-serif"/>
              </a:rPr>
              <a:t>表示，其中的表示法 </a:t>
            </a:r>
            <a:r>
              <a:rPr lang="en-US" altLang="zh-CN" b="0" i="0" dirty="0">
                <a:solidFill>
                  <a:srgbClr val="0D0D0D"/>
                </a:solidFill>
                <a:effectLst/>
                <a:highlight>
                  <a:srgbClr val="FFFFFF"/>
                </a:highlight>
                <a:latin typeface="ui-sans-serif"/>
              </a:rPr>
              <a:t>SCHEME [0 ≤ j &lt; m] </a:t>
            </a:r>
            <a:r>
              <a:rPr lang="en-US" altLang="zh-CN" b="0" i="0" dirty="0" err="1">
                <a:solidFill>
                  <a:srgbClr val="0D0D0D"/>
                </a:solidFill>
                <a:effectLst/>
                <a:highlight>
                  <a:srgbClr val="FFFFFF"/>
                </a:highlight>
                <a:latin typeface="ui-sans-serif"/>
              </a:rPr>
              <a:t>cj</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借鉴自</a:t>
            </a:r>
            <a:r>
              <a:rPr lang="en-US" altLang="zh-CN" b="0" i="0" dirty="0">
                <a:solidFill>
                  <a:srgbClr val="0D0D0D"/>
                </a:solidFill>
                <a:effectLst/>
                <a:highlight>
                  <a:srgbClr val="FFFFFF"/>
                </a:highlight>
                <a:latin typeface="ui-sans-serif"/>
              </a:rPr>
              <a:t>[15]</a:t>
            </a:r>
            <a:r>
              <a:rPr lang="zh-CN" altLang="en-US" b="0" i="0" dirty="0">
                <a:solidFill>
                  <a:srgbClr val="0D0D0D"/>
                </a:solidFill>
                <a:effectLst/>
                <a:highlight>
                  <a:srgbClr val="FFFFFF"/>
                </a:highlight>
                <a:latin typeface="ui-sans-serif"/>
              </a:rPr>
              <a:t>，是 </a:t>
            </a:r>
            <a:r>
              <a:rPr lang="en-US" altLang="zh-CN" b="0" i="0" dirty="0">
                <a:solidFill>
                  <a:srgbClr val="0D0D0D"/>
                </a:solidFill>
                <a:effectLst/>
                <a:highlight>
                  <a:srgbClr val="FFFFFF"/>
                </a:highlight>
                <a:latin typeface="ui-sans-serif"/>
              </a:rPr>
              <a:t>m </a:t>
            </a:r>
            <a:r>
              <a:rPr lang="zh-CN" altLang="en-US" b="0" i="0" dirty="0">
                <a:solidFill>
                  <a:srgbClr val="0D0D0D"/>
                </a:solidFill>
                <a:effectLst/>
                <a:highlight>
                  <a:srgbClr val="FFFFFF"/>
                </a:highlight>
                <a:latin typeface="ui-sans-serif"/>
              </a:rPr>
              <a:t>个并行进程的参数化表示，即 </a:t>
            </a:r>
            <a:r>
              <a:rPr lang="en-US" altLang="zh-CN" b="0" i="0" dirty="0">
                <a:solidFill>
                  <a:srgbClr val="0D0D0D"/>
                </a:solidFill>
                <a:effectLst/>
                <a:highlight>
                  <a:srgbClr val="FFFFFF"/>
                </a:highlight>
                <a:latin typeface="ui-sans-serif"/>
              </a:rPr>
              <a:t>c0 || c2 || ... || cm-1</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When an unmasked interrupt occurs, the running code is stopped, context saved, and interrupt-handler code starts instead.</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当发生未屏蔽的中断时，正在运行的代码将停止，上下文被保存，中断处理程序代码开始执行。</a:t>
            </a:r>
          </a:p>
          <a:p>
            <a:pPr algn="l">
              <a:buFont typeface="+mj-lt"/>
              <a:buAutoNum type="arabicPeriod"/>
            </a:pPr>
            <a:r>
              <a:rPr lang="en-US" altLang="zh-CN" b="1" i="0" dirty="0">
                <a:solidFill>
                  <a:srgbClr val="0D0D0D"/>
                </a:solidFill>
                <a:effectLst/>
                <a:highlight>
                  <a:srgbClr val="FFFFFF"/>
                </a:highlight>
                <a:latin typeface="ui-sans-serif"/>
              </a:rPr>
              <a:t>At the end of the execution of the interrupt handler, the hardware performs a return-from-interrupt instruction, restoring the saved context and switching back to the appropriate task.</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在执行中断处理程序的末尾，硬件执行返回中断指令，恢复已保存的上下文并切换回适当的任务。</a:t>
            </a:r>
          </a:p>
          <a:p>
            <a:pPr algn="l">
              <a:buFont typeface="+mj-lt"/>
              <a:buAutoNum type="arabicPeriod"/>
            </a:pPr>
            <a:r>
              <a:rPr lang="en-US" altLang="zh-CN" b="1" i="0" dirty="0">
                <a:solidFill>
                  <a:srgbClr val="0D0D0D"/>
                </a:solidFill>
                <a:effectLst/>
                <a:highlight>
                  <a:srgbClr val="FFFFFF"/>
                </a:highlight>
                <a:latin typeface="ui-sans-serif"/>
              </a:rPr>
              <a:t>The code </a:t>
            </a:r>
            <a:r>
              <a:rPr lang="en-US" altLang="zh-CN" b="1" i="0" dirty="0" err="1">
                <a:solidFill>
                  <a:srgbClr val="0D0D0D"/>
                </a:solidFill>
                <a:effectLst/>
                <a:highlight>
                  <a:srgbClr val="FFFFFF"/>
                </a:highlight>
                <a:latin typeface="ui-sans-serif"/>
              </a:rPr>
              <a:t>Ik</a:t>
            </a:r>
            <a:r>
              <a:rPr lang="en-US" altLang="zh-CN" b="1" i="0" dirty="0">
                <a:solidFill>
                  <a:srgbClr val="0D0D0D"/>
                </a:solidFill>
                <a:effectLst/>
                <a:highlight>
                  <a:srgbClr val="FFFFFF"/>
                </a:highlight>
                <a:latin typeface="ui-sans-serif"/>
              </a:rPr>
              <a:t> for the interrupt task </a:t>
            </a:r>
            <a:r>
              <a:rPr lang="en-US" altLang="zh-CN" b="1" i="0" dirty="0" err="1">
                <a:solidFill>
                  <a:srgbClr val="0D0D0D"/>
                </a:solidFill>
                <a:effectLst/>
                <a:highlight>
                  <a:srgbClr val="FFFFFF"/>
                </a:highlight>
                <a:latin typeface="ui-sans-serif"/>
              </a:rPr>
              <a:t>Ik</a:t>
            </a:r>
            <a:r>
              <a:rPr lang="en-US" altLang="zh-CN" b="1" i="0" dirty="0">
                <a:solidFill>
                  <a:srgbClr val="0D0D0D"/>
                </a:solidFill>
                <a:effectLst/>
                <a:highlight>
                  <a:srgbClr val="FFFFFF"/>
                </a:highlight>
                <a:latin typeface="ui-sans-serif"/>
              </a:rPr>
              <a:t> might include potential OS-wrapper code.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中断任务 </a:t>
            </a:r>
            <a:r>
              <a:rPr lang="en-US" altLang="zh-CN" b="0" i="0" dirty="0" err="1">
                <a:solidFill>
                  <a:srgbClr val="0D0D0D"/>
                </a:solidFill>
                <a:effectLst/>
                <a:highlight>
                  <a:srgbClr val="FFFFFF"/>
                </a:highlight>
                <a:latin typeface="ui-sans-serif"/>
              </a:rPr>
              <a:t>Ik</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的代码 </a:t>
            </a:r>
            <a:r>
              <a:rPr lang="en-US" altLang="zh-CN" b="0" i="0" dirty="0" err="1">
                <a:solidFill>
                  <a:srgbClr val="0D0D0D"/>
                </a:solidFill>
                <a:effectLst/>
                <a:highlight>
                  <a:srgbClr val="FFFFFF"/>
                </a:highlight>
                <a:latin typeface="ui-sans-serif"/>
              </a:rPr>
              <a:t>Ik</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可能包含潜在的操作系统包装代码。</a:t>
            </a:r>
          </a:p>
          <a:p>
            <a:pPr algn="l">
              <a:buFont typeface="+mj-lt"/>
              <a:buAutoNum type="arabicPeriod"/>
            </a:pPr>
            <a:r>
              <a:rPr lang="en-US" altLang="zh-CN" b="1" i="0" dirty="0">
                <a:solidFill>
                  <a:srgbClr val="0D0D0D"/>
                </a:solidFill>
                <a:effectLst/>
                <a:highlight>
                  <a:srgbClr val="FFFFFF"/>
                </a:highlight>
                <a:latin typeface="ui-sans-serif"/>
              </a:rPr>
              <a:t>This interrupt part of the system is modelled by (b) in Fig. 1.</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该系统的中断部分由图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的</a:t>
            </a:r>
            <a:r>
              <a:rPr lang="en-US" altLang="zh-CN" b="0" i="0" dirty="0">
                <a:solidFill>
                  <a:srgbClr val="0D0D0D"/>
                </a:solidFill>
                <a:effectLst/>
                <a:highlight>
                  <a:srgbClr val="FFFFFF"/>
                </a:highlight>
                <a:latin typeface="ui-sans-serif"/>
              </a:rPr>
              <a:t>(b)</a:t>
            </a:r>
            <a:r>
              <a:rPr lang="zh-CN" altLang="en-US" b="0" i="0" dirty="0">
                <a:solidFill>
                  <a:srgbClr val="0D0D0D"/>
                </a:solidFill>
                <a:effectLst/>
                <a:highlight>
                  <a:srgbClr val="FFFFFF"/>
                </a:highlight>
                <a:latin typeface="ui-sans-serif"/>
              </a:rPr>
              <a:t>建模。</a:t>
            </a:r>
          </a:p>
          <a:p>
            <a:pPr algn="l">
              <a:buFont typeface="+mj-lt"/>
              <a:buAutoNum type="arabicPeriod"/>
            </a:pPr>
            <a:r>
              <a:rPr lang="en-US" altLang="zh-CN" b="1" i="0" dirty="0">
                <a:solidFill>
                  <a:srgbClr val="0D0D0D"/>
                </a:solidFill>
                <a:effectLst/>
                <a:highlight>
                  <a:srgbClr val="FFFFFF"/>
                </a:highlight>
                <a:latin typeface="ui-sans-serif"/>
              </a:rPr>
              <a:t>Non-deterministic occurrence of interrupts is analogous to OG’s spontaneous (uncontrolled) task-switching, so the hardware mechanism that traps to the interrupt code (</a:t>
            </a:r>
            <a:r>
              <a:rPr lang="en-US" altLang="zh-CN" b="1" i="0" dirty="0" err="1">
                <a:solidFill>
                  <a:srgbClr val="0D0D0D"/>
                </a:solidFill>
                <a:effectLst/>
                <a:highlight>
                  <a:srgbClr val="FFFFFF"/>
                </a:highlight>
                <a:latin typeface="ui-sans-serif"/>
              </a:rPr>
              <a:t>ITake</a:t>
            </a:r>
            <a:r>
              <a:rPr lang="en-US" altLang="zh-CN" b="1" i="0" dirty="0">
                <a:solidFill>
                  <a:srgbClr val="0D0D0D"/>
                </a:solidFill>
                <a:effectLst/>
                <a:highlight>
                  <a:srgbClr val="FFFFFF"/>
                </a:highlight>
                <a:latin typeface="ui-sans-serif"/>
              </a:rPr>
              <a:t>) should not be guarded (and this is where interleaving happens).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中断的非确定性发生类似于</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的自发（无控制）任务切换，因此捕获中断代码的硬件机制不应该受保护（这就是交错发生的地方）。</a:t>
            </a:r>
          </a:p>
          <a:p>
            <a:pPr algn="l">
              <a:buFont typeface="+mj-lt"/>
              <a:buAutoNum type="arabicPeriod"/>
            </a:pPr>
            <a:r>
              <a:rPr lang="en-US" altLang="zh-CN" b="1" i="0" dirty="0">
                <a:solidFill>
                  <a:srgbClr val="0D0D0D"/>
                </a:solidFill>
                <a:effectLst/>
                <a:highlight>
                  <a:srgbClr val="FFFFFF"/>
                </a:highlight>
                <a:latin typeface="ui-sans-serif"/>
              </a:rPr>
              <a:t>It should model the saving of context and updating of the AT variable to be </a:t>
            </a:r>
            <a:r>
              <a:rPr lang="en-US" altLang="zh-CN" b="1" i="0" dirty="0" err="1">
                <a:solidFill>
                  <a:srgbClr val="0D0D0D"/>
                </a:solidFill>
                <a:effectLst/>
                <a:highlight>
                  <a:srgbClr val="FFFFFF"/>
                </a:highlight>
                <a:latin typeface="ui-sans-serif"/>
              </a:rPr>
              <a:t>Ik</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它应该模拟</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变量的保存和更新，以便是 </a:t>
            </a:r>
            <a:r>
              <a:rPr lang="en-US" altLang="zh-CN" b="0" i="0" dirty="0" err="1">
                <a:solidFill>
                  <a:srgbClr val="0D0D0D"/>
                </a:solidFill>
                <a:effectLst/>
                <a:highlight>
                  <a:srgbClr val="FFFFFF"/>
                </a:highlight>
                <a:latin typeface="ui-sans-serif"/>
              </a:rPr>
              <a:t>Ik</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In terms of context that needs to be saved, we only model here what is relevant to the task interleaving.</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就需要保存的上下文而言，我们只在此处模型与任务交错相关的内容。</a:t>
            </a:r>
          </a:p>
          <a:p>
            <a:pPr algn="l">
              <a:buFont typeface="+mj-lt"/>
              <a:buAutoNum type="arabicPeriod" startAt="11"/>
            </a:pPr>
            <a:r>
              <a:rPr lang="en-US" altLang="zh-CN" b="1" i="0" dirty="0">
                <a:solidFill>
                  <a:srgbClr val="0D0D0D"/>
                </a:solidFill>
                <a:effectLst/>
                <a:highlight>
                  <a:srgbClr val="FFFFFF"/>
                </a:highlight>
                <a:latin typeface="ui-sans-serif"/>
              </a:rPr>
              <a:t>The identity of the task being interrupted (i.e. the value of AT) needs to be saved (before being updated to </a:t>
            </a:r>
            <a:r>
              <a:rPr lang="en-US" altLang="zh-CN" b="1" i="0" dirty="0" err="1">
                <a:solidFill>
                  <a:srgbClr val="0D0D0D"/>
                </a:solidFill>
                <a:effectLst/>
                <a:highlight>
                  <a:srgbClr val="FFFFFF"/>
                </a:highlight>
                <a:latin typeface="ui-sans-serif"/>
              </a:rPr>
              <a:t>Ik</a:t>
            </a:r>
            <a:r>
              <a:rPr lang="en-US" altLang="zh-CN" b="1" i="0" dirty="0">
                <a:solidFill>
                  <a:srgbClr val="0D0D0D"/>
                </a:solidFill>
                <a:effectLst/>
                <a:highlight>
                  <a:srgbClr val="FFFFFF"/>
                </a:highlight>
                <a:latin typeface="ui-sans-serif"/>
              </a:rPr>
              <a:t>), to be able to return to it.</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任务被中断的身份（即</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的值）需要在更新为</a:t>
            </a:r>
            <a:r>
              <a:rPr lang="en-US" altLang="zh-CN" b="0" i="0" dirty="0" err="1">
                <a:solidFill>
                  <a:srgbClr val="0D0D0D"/>
                </a:solidFill>
                <a:effectLst/>
                <a:highlight>
                  <a:srgbClr val="FFFFFF"/>
                </a:highlight>
                <a:latin typeface="ui-sans-serif"/>
              </a:rPr>
              <a:t>Ik</a:t>
            </a:r>
            <a:r>
              <a:rPr lang="zh-CN" altLang="en-US" b="0" i="0" dirty="0">
                <a:solidFill>
                  <a:srgbClr val="0D0D0D"/>
                </a:solidFill>
                <a:effectLst/>
                <a:highlight>
                  <a:srgbClr val="FFFFFF"/>
                </a:highlight>
                <a:latin typeface="ui-sans-serif"/>
              </a:rPr>
              <a:t>之前保存，以便能够返回到它。</a:t>
            </a:r>
          </a:p>
          <a:p>
            <a:pPr algn="l">
              <a:buFont typeface="+mj-lt"/>
              <a:buAutoNum type="arabicPeriod" startAt="12"/>
            </a:pPr>
            <a:r>
              <a:rPr lang="en-US" altLang="zh-CN" b="1" i="0" dirty="0">
                <a:solidFill>
                  <a:srgbClr val="0D0D0D"/>
                </a:solidFill>
                <a:effectLst/>
                <a:highlight>
                  <a:srgbClr val="FFFFFF"/>
                </a:highlight>
                <a:latin typeface="ui-sans-serif"/>
              </a:rPr>
              <a:t>On platforms like ARM, nested interrupts are allowed (i.e. interrupt handlers can be interrupted), so we save the whole stack of interrupted tasks.</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在像</a:t>
            </a:r>
            <a:r>
              <a:rPr lang="en-US" altLang="zh-CN" b="0" i="0" dirty="0">
                <a:solidFill>
                  <a:srgbClr val="0D0D0D"/>
                </a:solidFill>
                <a:effectLst/>
                <a:highlight>
                  <a:srgbClr val="FFFFFF"/>
                </a:highlight>
                <a:latin typeface="ui-sans-serif"/>
              </a:rPr>
              <a:t>ARM</a:t>
            </a:r>
            <a:r>
              <a:rPr lang="zh-CN" altLang="en-US" b="0" i="0" dirty="0">
                <a:solidFill>
                  <a:srgbClr val="0D0D0D"/>
                </a:solidFill>
                <a:effectLst/>
                <a:highlight>
                  <a:srgbClr val="FFFFFF"/>
                </a:highlight>
                <a:latin typeface="ui-sans-serif"/>
              </a:rPr>
              <a:t>这样的平台上，允许中断嵌套（即中断处理程序可以被中断），因此我们保存了被中断任务的整个栈。</a:t>
            </a:r>
          </a:p>
          <a:p>
            <a:pPr algn="l">
              <a:buFont typeface="+mj-lt"/>
              <a:buAutoNum type="arabicPeriod" startAt="13"/>
            </a:pPr>
            <a:r>
              <a:rPr lang="en-US" altLang="zh-CN" b="1" i="0" dirty="0">
                <a:solidFill>
                  <a:srgbClr val="0D0D0D"/>
                </a:solidFill>
                <a:effectLst/>
                <a:highlight>
                  <a:srgbClr val="FFFFFF"/>
                </a:highlight>
                <a:latin typeface="ui-sans-serif"/>
              </a:rPr>
              <a:t>For this, we use a second pseudo-variable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为此，我们使用第二个伪变量</a:t>
            </a:r>
            <a:r>
              <a:rPr lang="en-US" altLang="zh-CN" b="0" i="0" dirty="0" err="1">
                <a:solidFill>
                  <a:srgbClr val="0D0D0D"/>
                </a:solidFill>
                <a:effectLst/>
                <a:highlight>
                  <a:srgbClr val="FFFFFF"/>
                </a:highlight>
                <a:latin typeface="ui-sans-serif"/>
              </a:rPr>
              <a:t>ATstack</a:t>
            </a:r>
            <a:r>
              <a:rPr lang="zh-CN" altLang="en-US" b="0" i="0" dirty="0">
                <a:solidFill>
                  <a:srgbClr val="0D0D0D"/>
                </a:solidFill>
                <a:effectLst/>
                <a:highlight>
                  <a:srgbClr val="FFFFFF"/>
                </a:highlight>
                <a:latin typeface="ui-sans-serif"/>
              </a:rPr>
              <a:t>。</a:t>
            </a:r>
          </a:p>
          <a:p>
            <a:pPr algn="l">
              <a:buFont typeface="+mj-lt"/>
              <a:buAutoNum type="arabicPeriod" startAt="14"/>
            </a:pPr>
            <a:r>
              <a:rPr lang="en-US" altLang="zh-CN" b="1" i="0" dirty="0">
                <a:solidFill>
                  <a:srgbClr val="0D0D0D"/>
                </a:solidFill>
                <a:effectLst/>
                <a:highlight>
                  <a:srgbClr val="FFFFFF"/>
                </a:highlight>
                <a:latin typeface="ui-sans-serif"/>
              </a:rPr>
              <a:t>In reality, interrupts can be masked using specific hardware functions, and may also obey some platform-dependent interrupt policy.</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实际上，中断可以使用特定的硬件功能被屏蔽，并且可能还遵守某些平台依赖的中断政策。</a:t>
            </a:r>
          </a:p>
          <a:p>
            <a:pPr algn="l">
              <a:buFont typeface="+mj-lt"/>
              <a:buAutoNum type="arabicPeriod" startAt="15"/>
            </a:pPr>
            <a:r>
              <a:rPr lang="en-US" altLang="zh-CN" b="1" i="0" dirty="0">
                <a:solidFill>
                  <a:srgbClr val="0D0D0D"/>
                </a:solidFill>
                <a:effectLst/>
                <a:highlight>
                  <a:srgbClr val="FFFFFF"/>
                </a:highlight>
                <a:latin typeface="ui-sans-serif"/>
              </a:rPr>
              <a:t>Masked interrupts remain pending until they are unmasked.</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屏蔽的中断会保持挂起状态，直到它们被取消屏蔽。</a:t>
            </a:r>
          </a:p>
          <a:p>
            <a:pPr algn="l">
              <a:buFont typeface="+mj-lt"/>
              <a:buAutoNum type="arabicPeriod" startAt="16"/>
            </a:pPr>
            <a:r>
              <a:rPr lang="en-US" altLang="zh-CN" b="1" i="0" dirty="0">
                <a:solidFill>
                  <a:srgbClr val="0D0D0D"/>
                </a:solidFill>
                <a:effectLst/>
                <a:highlight>
                  <a:srgbClr val="FFFFFF"/>
                </a:highlight>
                <a:latin typeface="ui-sans-serif"/>
              </a:rPr>
              <a:t>We use a third pseudo-variable EIT to represent the set of 'enabled interrupt tasks', i.e. the hardware mask bits.</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我们使用第三个伪变量</a:t>
            </a:r>
            <a:r>
              <a:rPr lang="en-US" altLang="zh-CN" b="0" i="0" dirty="0">
                <a:solidFill>
                  <a:srgbClr val="0D0D0D"/>
                </a:solidFill>
                <a:effectLst/>
                <a:highlight>
                  <a:srgbClr val="FFFFFF"/>
                </a:highlight>
                <a:latin typeface="ui-sans-serif"/>
              </a:rPr>
              <a:t>EIT</a:t>
            </a:r>
            <a:r>
              <a:rPr lang="zh-CN" altLang="en-US" b="0" i="0" dirty="0">
                <a:solidFill>
                  <a:srgbClr val="0D0D0D"/>
                </a:solidFill>
                <a:effectLst/>
                <a:highlight>
                  <a:srgbClr val="FFFFFF"/>
                </a:highlight>
                <a:latin typeface="ui-sans-serif"/>
              </a:rPr>
              <a:t>来代表“已启用中断任务”的集合，即硬件掩码位。</a:t>
            </a:r>
          </a:p>
          <a:p>
            <a:pPr algn="l">
              <a:buFont typeface="+mj-lt"/>
              <a:buAutoNum type="arabicPeriod" startAt="17"/>
            </a:pPr>
            <a:r>
              <a:rPr lang="en-US" altLang="zh-CN" b="1" i="0" dirty="0">
                <a:solidFill>
                  <a:srgbClr val="0D0D0D"/>
                </a:solidFill>
                <a:effectLst/>
                <a:highlight>
                  <a:srgbClr val="FFFFFF"/>
                </a:highlight>
                <a:latin typeface="ui-sans-serif"/>
              </a:rPr>
              <a:t>This set can be manipulated using the following two functions, representing the hardware API to manipulate the interrupt mask:</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这个集合可以通过以下两个函数操纵，这些函数代表操作中断掩码的硬件</a:t>
            </a:r>
            <a:r>
              <a:rPr lang="en-US" altLang="zh-CN" b="0" i="0" dirty="0">
                <a:solidFill>
                  <a:srgbClr val="0D0D0D"/>
                </a:solidFill>
                <a:effectLst/>
                <a:highlight>
                  <a:srgbClr val="FFFFFF"/>
                </a:highlight>
                <a:latin typeface="ui-sans-serif"/>
              </a:rPr>
              <a:t>API</a:t>
            </a:r>
            <a:r>
              <a:rPr lang="zh-CN" altLang="en-US" b="0" i="0" dirty="0">
                <a:solidFill>
                  <a:srgbClr val="0D0D0D"/>
                </a:solidFill>
                <a:effectLst/>
                <a:highlight>
                  <a:srgbClr val="FFFFFF"/>
                </a:highlight>
                <a:latin typeface="ui-sans-serif"/>
              </a:rPr>
              <a:t>：</a:t>
            </a:r>
          </a:p>
          <a:p>
            <a:pPr algn="l">
              <a:buFont typeface="+mj-lt"/>
              <a:buAutoNum type="arabicPeriod" startAt="18"/>
            </a:pPr>
            <a:r>
              <a:rPr lang="en-US" altLang="zh-CN" b="1" i="0" dirty="0" err="1">
                <a:solidFill>
                  <a:srgbClr val="0D0D0D"/>
                </a:solidFill>
                <a:effectLst/>
                <a:highlight>
                  <a:srgbClr val="FFFFFF"/>
                </a:highlight>
                <a:latin typeface="ui-sans-serif"/>
              </a:rPr>
              <a:t>Int_Disable</a:t>
            </a:r>
            <a:r>
              <a:rPr lang="en-US" altLang="zh-CN" b="1" i="0" dirty="0">
                <a:solidFill>
                  <a:srgbClr val="0D0D0D"/>
                </a:solidFill>
                <a:effectLst/>
                <a:highlight>
                  <a:srgbClr val="FFFFFF"/>
                </a:highlight>
                <a:latin typeface="ui-sans-serif"/>
              </a:rPr>
              <a:t>(X) = EIT := EIT - X and </a:t>
            </a:r>
            <a:r>
              <a:rPr lang="en-US" altLang="zh-CN" b="1" i="0" dirty="0" err="1">
                <a:solidFill>
                  <a:srgbClr val="0D0D0D"/>
                </a:solidFill>
                <a:effectLst/>
                <a:highlight>
                  <a:srgbClr val="FFFFFF"/>
                </a:highlight>
                <a:latin typeface="ui-sans-serif"/>
              </a:rPr>
              <a:t>Int_Enable</a:t>
            </a:r>
            <a:r>
              <a:rPr lang="en-US" altLang="zh-CN" b="1" i="0" dirty="0">
                <a:solidFill>
                  <a:srgbClr val="0D0D0D"/>
                </a:solidFill>
                <a:effectLst/>
                <a:highlight>
                  <a:srgbClr val="FFFFFF"/>
                </a:highlight>
                <a:latin typeface="ui-sans-serif"/>
              </a:rPr>
              <a:t>(X) = EIT := EIT ∪ X</a:t>
            </a: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Int_Disable</a:t>
            </a:r>
            <a:r>
              <a:rPr lang="en-US" altLang="zh-CN" b="0" i="0" dirty="0">
                <a:solidFill>
                  <a:srgbClr val="0D0D0D"/>
                </a:solidFill>
                <a:effectLst/>
                <a:highlight>
                  <a:srgbClr val="FFFFFF"/>
                </a:highlight>
                <a:latin typeface="ui-sans-serif"/>
              </a:rPr>
              <a:t>(X) = EIT := EIT - X </a:t>
            </a:r>
            <a:r>
              <a:rPr lang="zh-CN" altLang="en-US" b="0" i="0" dirty="0">
                <a:solidFill>
                  <a:srgbClr val="0D0D0D"/>
                </a:solidFill>
                <a:effectLst/>
                <a:highlight>
                  <a:srgbClr val="FFFFFF"/>
                </a:highlight>
                <a:latin typeface="ui-sans-serif"/>
              </a:rPr>
              <a:t>和 </a:t>
            </a:r>
            <a:r>
              <a:rPr lang="en-US" altLang="zh-CN" b="0" i="0" dirty="0" err="1">
                <a:solidFill>
                  <a:srgbClr val="0D0D0D"/>
                </a:solidFill>
                <a:effectLst/>
                <a:highlight>
                  <a:srgbClr val="FFFFFF"/>
                </a:highlight>
                <a:latin typeface="ui-sans-serif"/>
              </a:rPr>
              <a:t>Int_Enable</a:t>
            </a:r>
            <a:r>
              <a:rPr lang="en-US" altLang="zh-CN" b="0" i="0" dirty="0">
                <a:solidFill>
                  <a:srgbClr val="0D0D0D"/>
                </a:solidFill>
                <a:effectLst/>
                <a:highlight>
                  <a:srgbClr val="FFFFFF"/>
                </a:highlight>
                <a:latin typeface="ui-sans-serif"/>
              </a:rPr>
              <a:t>(X) = EIT := EIT ∪ X</a:t>
            </a:r>
          </a:p>
          <a:p>
            <a:pPr algn="l">
              <a:buFont typeface="Arial" panose="020B0604020202020204" pitchFamily="34" charset="0"/>
              <a:buChar char="•"/>
            </a:pP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endParaRPr lang="en-US" altLang="zh-CN" b="0" i="0" dirty="0">
              <a:solidFill>
                <a:srgbClr val="0D0D0D"/>
              </a:solidFill>
              <a:effectLst/>
              <a:highlight>
                <a:srgbClr val="FFFFFF"/>
              </a:highlight>
              <a:latin typeface="ui-sans-serif"/>
            </a:endParaRPr>
          </a:p>
          <a:p>
            <a:pPr algn="l">
              <a:buFont typeface="+mj-lt"/>
              <a:buAutoNum type="arabicPeriod" startAt="19"/>
            </a:pPr>
            <a:r>
              <a:rPr lang="en-US" altLang="zh-CN" b="1" i="0" dirty="0">
                <a:solidFill>
                  <a:srgbClr val="0D0D0D"/>
                </a:solidFill>
                <a:effectLst/>
                <a:highlight>
                  <a:srgbClr val="FFFFFF"/>
                </a:highlight>
                <a:latin typeface="ui-sans-serif"/>
              </a:rPr>
              <a:t>These functions can be called inside OS code or interrupt code.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这些功能可以在操作系统代码或中断代码内部调用。</a:t>
            </a:r>
          </a:p>
          <a:p>
            <a:pPr algn="l">
              <a:buFont typeface="+mj-lt"/>
              <a:buAutoNum type="arabicPeriod" startAt="19"/>
            </a:pPr>
            <a:r>
              <a:rPr lang="en-US" altLang="zh-CN" b="1" i="0" dirty="0">
                <a:solidFill>
                  <a:srgbClr val="0D0D0D"/>
                </a:solidFill>
                <a:effectLst/>
                <a:highlight>
                  <a:srgbClr val="FFFFFF"/>
                </a:highlight>
                <a:latin typeface="ui-sans-serif"/>
              </a:rPr>
              <a:t>Note that when an interrupt is re-enabled, the hardware checks whether that interrupt occurred while masked and is still pending, in which case it traps to the corresponding interrupt handler.</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请注意，当中断被重新启用时，硬件会检查该中断是否在被屏蔽期间发生并且仍然处于挂起状态，在这种情况下，它会转移到相应的中断处理程序。</a:t>
            </a:r>
          </a:p>
          <a:p>
            <a:pPr algn="l">
              <a:buFont typeface="+mj-lt"/>
              <a:buAutoNum type="arabicPeriod" startAt="19"/>
            </a:pPr>
            <a:r>
              <a:rPr lang="en-US" altLang="zh-CN" b="1" i="0" dirty="0">
                <a:solidFill>
                  <a:srgbClr val="0D0D0D"/>
                </a:solidFill>
                <a:effectLst/>
                <a:highlight>
                  <a:srgbClr val="FFFFFF"/>
                </a:highlight>
                <a:latin typeface="ui-sans-serif"/>
              </a:rPr>
              <a:t>The interesting point is that our modelling of interrupts, i.e., allowing interrupt code to non-deterministically run at any time, already represents this case, so adding the interrupt identifier to EIT is enough.</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有趣的是，我们对中断的建模，即允许中断代码在任何时候非确定性地运行，已经代表了这种情况，因此将中断标识符添加到</a:t>
            </a:r>
            <a:r>
              <a:rPr lang="en-US" altLang="zh-CN" b="0" i="0" dirty="0">
                <a:solidFill>
                  <a:srgbClr val="0D0D0D"/>
                </a:solidFill>
                <a:effectLst/>
                <a:highlight>
                  <a:srgbClr val="FFFFFF"/>
                </a:highlight>
                <a:latin typeface="ui-sans-serif"/>
              </a:rPr>
              <a:t>EIT</a:t>
            </a:r>
            <a:r>
              <a:rPr lang="zh-CN" altLang="en-US" b="0" i="0" dirty="0">
                <a:solidFill>
                  <a:srgbClr val="0D0D0D"/>
                </a:solidFill>
                <a:effectLst/>
                <a:highlight>
                  <a:srgbClr val="FFFFFF"/>
                </a:highlight>
                <a:latin typeface="ui-sans-serif"/>
              </a:rPr>
              <a:t>就足够了。</a:t>
            </a:r>
          </a:p>
          <a:p>
            <a:pPr algn="l">
              <a:buFont typeface="+mj-lt"/>
              <a:buAutoNum type="arabicPeriod" startAt="19"/>
            </a:pPr>
            <a:r>
              <a:rPr lang="en-US" altLang="zh-CN" b="1" i="0" dirty="0">
                <a:solidFill>
                  <a:srgbClr val="0D0D0D"/>
                </a:solidFill>
                <a:effectLst/>
                <a:highlight>
                  <a:srgbClr val="FFFFFF"/>
                </a:highlight>
                <a:latin typeface="ui-sans-serif"/>
              </a:rPr>
              <a:t>The interrupt policy defines the allowed nesting of interrupts. For instance, on ARM, interrupts can only be interrupted by a higher priority interrupt.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中断政策定义了允许的中断嵌套。例如，在</a:t>
            </a:r>
            <a:r>
              <a:rPr lang="en-US" altLang="zh-CN" b="0" i="0" dirty="0">
                <a:solidFill>
                  <a:srgbClr val="0D0D0D"/>
                </a:solidFill>
                <a:effectLst/>
                <a:highlight>
                  <a:srgbClr val="FFFFFF"/>
                </a:highlight>
                <a:latin typeface="ui-sans-serif"/>
              </a:rPr>
              <a:t>ARM</a:t>
            </a:r>
            <a:r>
              <a:rPr lang="zh-CN" altLang="en-US" b="0" i="0" dirty="0">
                <a:solidFill>
                  <a:srgbClr val="0D0D0D"/>
                </a:solidFill>
                <a:effectLst/>
                <a:highlight>
                  <a:srgbClr val="FFFFFF"/>
                </a:highlight>
                <a:latin typeface="ui-sans-serif"/>
              </a:rPr>
              <a:t>上，中断只能被更高优先级的中断所中断。</a:t>
            </a:r>
          </a:p>
          <a:p>
            <a:pPr algn="l">
              <a:buFont typeface="+mj-lt"/>
              <a:buAutoNum type="arabicPeriod" startAt="19"/>
            </a:pPr>
            <a:r>
              <a:rPr lang="en-US" altLang="zh-CN" b="1" i="0" dirty="0">
                <a:solidFill>
                  <a:srgbClr val="0D0D0D"/>
                </a:solidFill>
                <a:effectLst/>
                <a:highlight>
                  <a:srgbClr val="FFFFFF"/>
                </a:highlight>
                <a:latin typeface="ui-sans-serif"/>
              </a:rPr>
              <a:t>In our model, we leave this platform-dependent policy generic, using a predicate </a:t>
            </a:r>
            <a:r>
              <a:rPr lang="en-US" altLang="zh-CN" b="1" i="0" dirty="0" err="1">
                <a:solidFill>
                  <a:srgbClr val="0D0D0D"/>
                </a:solidFill>
                <a:effectLst/>
                <a:highlight>
                  <a:srgbClr val="FFFFFF"/>
                </a:highlight>
                <a:latin typeface="ui-sans-serif"/>
              </a:rPr>
              <a:t>interrupt_policy</a:t>
            </a:r>
            <a:r>
              <a:rPr lang="en-US" altLang="zh-CN" b="1" i="0" dirty="0">
                <a:solidFill>
                  <a:srgbClr val="0D0D0D"/>
                </a:solidFill>
                <a:effectLst/>
                <a:highlight>
                  <a:srgbClr val="FFFFFF"/>
                </a:highlight>
                <a:latin typeface="ui-sans-serif"/>
              </a:rPr>
              <a:t> X Y which is true only if Y is allowed to interrupt X.</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在我们的模型中，我们将这种平台依赖的政策概括为使用断言 </a:t>
            </a:r>
            <a:r>
              <a:rPr lang="en-US" altLang="zh-CN" b="0" i="0" dirty="0" err="1">
                <a:solidFill>
                  <a:srgbClr val="0D0D0D"/>
                </a:solidFill>
                <a:effectLst/>
                <a:highlight>
                  <a:srgbClr val="FFFFFF"/>
                </a:highlight>
                <a:latin typeface="ui-sans-serif"/>
              </a:rPr>
              <a:t>interrupt_policy</a:t>
            </a:r>
            <a:r>
              <a:rPr lang="en-US" altLang="zh-CN" b="0" i="0" dirty="0">
                <a:solidFill>
                  <a:srgbClr val="0D0D0D"/>
                </a:solidFill>
                <a:effectLst/>
                <a:highlight>
                  <a:srgbClr val="FFFFFF"/>
                </a:highlight>
                <a:latin typeface="ui-sans-serif"/>
              </a:rPr>
              <a:t> X Y</a:t>
            </a:r>
            <a:r>
              <a:rPr lang="zh-CN" altLang="en-US" b="0" i="0" dirty="0">
                <a:solidFill>
                  <a:srgbClr val="0D0D0D"/>
                </a:solidFill>
                <a:effectLst/>
                <a:highlight>
                  <a:srgbClr val="FFFFFF"/>
                </a:highlight>
                <a:latin typeface="ui-sans-serif"/>
              </a:rPr>
              <a:t>，只有当</a:t>
            </a:r>
            <a:r>
              <a:rPr lang="en-US" altLang="zh-CN" b="0" i="0" dirty="0">
                <a:solidFill>
                  <a:srgbClr val="0D0D0D"/>
                </a:solidFill>
                <a:effectLst/>
                <a:highlight>
                  <a:srgbClr val="FFFFFF"/>
                </a:highlight>
                <a:latin typeface="ui-sans-serif"/>
              </a:rPr>
              <a:t>Y</a:t>
            </a:r>
            <a:r>
              <a:rPr lang="zh-CN" altLang="en-US" b="0" i="0" dirty="0">
                <a:solidFill>
                  <a:srgbClr val="0D0D0D"/>
                </a:solidFill>
                <a:effectLst/>
                <a:highlight>
                  <a:srgbClr val="FFFFFF"/>
                </a:highlight>
                <a:latin typeface="ui-sans-serif"/>
              </a:rPr>
              <a:t>允许中断</a:t>
            </a:r>
            <a:r>
              <a:rPr lang="en-US" altLang="zh-CN" b="0" i="0" dirty="0">
                <a:solidFill>
                  <a:srgbClr val="0D0D0D"/>
                </a:solidFill>
                <a:effectLst/>
                <a:highlight>
                  <a:srgbClr val="FFFFFF"/>
                </a:highlight>
                <a:latin typeface="ui-sans-serif"/>
              </a:rPr>
              <a:t>X</a:t>
            </a:r>
            <a:r>
              <a:rPr lang="zh-CN" altLang="en-US" b="0" i="0" dirty="0">
                <a:solidFill>
                  <a:srgbClr val="0D0D0D"/>
                </a:solidFill>
                <a:effectLst/>
                <a:highlight>
                  <a:srgbClr val="FFFFFF"/>
                </a:highlight>
                <a:latin typeface="ui-sans-serif"/>
              </a:rPr>
              <a:t>时，这个断言才为真。</a:t>
            </a:r>
          </a:p>
          <a:p>
            <a:pPr algn="l">
              <a:buFont typeface="+mj-lt"/>
              <a:buAutoNum type="arabicPeriod" startAt="19"/>
            </a:pPr>
            <a:r>
              <a:rPr lang="en-US" altLang="zh-CN" b="1" i="0" dirty="0">
                <a:solidFill>
                  <a:srgbClr val="0D0D0D"/>
                </a:solidFill>
                <a:effectLst/>
                <a:highlight>
                  <a:srgbClr val="FFFFFF"/>
                </a:highlight>
                <a:latin typeface="ui-sans-serif"/>
              </a:rPr>
              <a:t>The full sequence of what happens when an interrupt occurs is that the hardware checks whether (</a:t>
            </a:r>
            <a:r>
              <a:rPr lang="en-US" altLang="zh-CN" b="1" i="0" dirty="0" err="1">
                <a:solidFill>
                  <a:srgbClr val="0D0D0D"/>
                </a:solidFill>
                <a:effectLst/>
                <a:highlight>
                  <a:srgbClr val="FFFFFF"/>
                </a:highlight>
                <a:latin typeface="ui-sans-serif"/>
              </a:rPr>
              <a:t>i</a:t>
            </a:r>
            <a:r>
              <a:rPr lang="en-US" altLang="zh-CN" b="1" i="0" dirty="0">
                <a:solidFill>
                  <a:srgbClr val="0D0D0D"/>
                </a:solidFill>
                <a:effectLst/>
                <a:highlight>
                  <a:srgbClr val="FFFFFF"/>
                </a:highlight>
                <a:latin typeface="ui-sans-serif"/>
              </a:rPr>
              <a:t>) the interrupt is unmasked (i.e., is in EIT in our model), (ii) the interrupt is not the same interrupt that is being processed (i.e., is not AT in our model), because if this happens the interrupt will remain pending as with any masked interrupt, (iii) the interrupt is allowed to interrupt the currently running task, according to the interrupt policy.</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当中断发生时，完整的事件序列是硬件检查：</a:t>
            </a:r>
            <a:r>
              <a:rPr lang="en-US" altLang="zh-CN" b="0" i="0" dirty="0">
                <a:solidFill>
                  <a:srgbClr val="0D0D0D"/>
                </a:solidFill>
                <a:effectLst/>
                <a:highlight>
                  <a:srgbClr val="FFFFFF"/>
                </a:highlight>
                <a:latin typeface="ui-sans-serif"/>
              </a:rPr>
              <a:t>(</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中断是否未被屏蔽（即，在我们模型中是否在</a:t>
            </a:r>
            <a:r>
              <a:rPr lang="en-US" altLang="zh-CN" b="0" i="0" dirty="0">
                <a:solidFill>
                  <a:srgbClr val="0D0D0D"/>
                </a:solidFill>
                <a:effectLst/>
                <a:highlight>
                  <a:srgbClr val="FFFFFF"/>
                </a:highlight>
                <a:latin typeface="ui-sans-serif"/>
              </a:rPr>
              <a:t>EIT</a:t>
            </a:r>
            <a:r>
              <a:rPr lang="zh-CN" altLang="en-US" b="0" i="0" dirty="0">
                <a:solidFill>
                  <a:srgbClr val="0D0D0D"/>
                </a:solidFill>
                <a:effectLst/>
                <a:highlight>
                  <a:srgbClr val="FFFFFF"/>
                </a:highlight>
                <a:latin typeface="ui-sans-serif"/>
              </a:rPr>
              <a:t>中），</a:t>
            </a:r>
            <a:r>
              <a:rPr lang="en-US" altLang="zh-CN" b="0" i="0" dirty="0">
                <a:solidFill>
                  <a:srgbClr val="0D0D0D"/>
                </a:solidFill>
                <a:effectLst/>
                <a:highlight>
                  <a:srgbClr val="FFFFFF"/>
                </a:highlight>
                <a:latin typeface="ui-sans-serif"/>
              </a:rPr>
              <a:t>(ii) </a:t>
            </a:r>
            <a:r>
              <a:rPr lang="zh-CN" altLang="en-US" b="0" i="0" dirty="0">
                <a:solidFill>
                  <a:srgbClr val="0D0D0D"/>
                </a:solidFill>
                <a:effectLst/>
                <a:highlight>
                  <a:srgbClr val="FFFFFF"/>
                </a:highlight>
                <a:latin typeface="ui-sans-serif"/>
              </a:rPr>
              <a:t>中断是否不是当前正在处理的相同中断（即，在我们模型中不是</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），因为如果发生这种情况，中断将像任何被屏蔽的中断一样保持挂起状态，</a:t>
            </a:r>
            <a:r>
              <a:rPr lang="en-US" altLang="zh-CN" b="0" i="0" dirty="0">
                <a:solidFill>
                  <a:srgbClr val="0D0D0D"/>
                </a:solidFill>
                <a:effectLst/>
                <a:highlight>
                  <a:srgbClr val="FFFFFF"/>
                </a:highlight>
                <a:latin typeface="ui-sans-serif"/>
              </a:rPr>
              <a:t>(iii) </a:t>
            </a:r>
            <a:r>
              <a:rPr lang="zh-CN" altLang="en-US" b="0" i="0" dirty="0">
                <a:solidFill>
                  <a:srgbClr val="0D0D0D"/>
                </a:solidFill>
                <a:effectLst/>
                <a:highlight>
                  <a:srgbClr val="FFFFFF"/>
                </a:highlight>
                <a:latin typeface="ui-sans-serif"/>
              </a:rPr>
              <a:t>根据中断政策，中断是否被允许中断当前运行的任务。</a:t>
            </a:r>
          </a:p>
          <a:p>
            <a:pPr algn="l">
              <a:buFont typeface="+mj-lt"/>
              <a:buAutoNum type="arabicPeriod" startAt="19"/>
            </a:pPr>
            <a:r>
              <a:rPr lang="en-US" altLang="zh-CN" b="1" i="0" dirty="0">
                <a:solidFill>
                  <a:srgbClr val="0D0D0D"/>
                </a:solidFill>
                <a:effectLst/>
                <a:highlight>
                  <a:srgbClr val="FFFFFF"/>
                </a:highlight>
                <a:latin typeface="ui-sans-serif"/>
              </a:rPr>
              <a:t>If all these conditions are met, then the context is saved (now including the variable EIT, also saved on a stack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for similar reasons as for AT) and control is switched to the interrupt handler.</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如果所有这些条件都满足，那么上下文被保存（现在包括变量</a:t>
            </a:r>
            <a:r>
              <a:rPr lang="en-US" altLang="zh-CN" b="0" i="0" dirty="0">
                <a:solidFill>
                  <a:srgbClr val="0D0D0D"/>
                </a:solidFill>
                <a:effectLst/>
                <a:highlight>
                  <a:srgbClr val="FFFFFF"/>
                </a:highlight>
                <a:latin typeface="ui-sans-serif"/>
              </a:rPr>
              <a:t>EIT</a:t>
            </a:r>
            <a:r>
              <a:rPr lang="zh-CN" altLang="en-US" b="0" i="0" dirty="0">
                <a:solidFill>
                  <a:srgbClr val="0D0D0D"/>
                </a:solidFill>
                <a:effectLst/>
                <a:highlight>
                  <a:srgbClr val="FFFFFF"/>
                </a:highlight>
                <a:latin typeface="ui-sans-serif"/>
              </a:rPr>
              <a:t>，也出于与</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相似的原因保存在一个名为</a:t>
            </a:r>
            <a:r>
              <a:rPr lang="en-US" altLang="zh-CN" b="0" i="0" dirty="0" err="1">
                <a:solidFill>
                  <a:srgbClr val="0D0D0D"/>
                </a:solidFill>
                <a:effectLst/>
                <a:highlight>
                  <a:srgbClr val="FFFFFF"/>
                </a:highlight>
                <a:latin typeface="ui-sans-serif"/>
              </a:rPr>
              <a:t>EITstack</a:t>
            </a:r>
            <a:r>
              <a:rPr lang="zh-CN" altLang="en-US" b="0" i="0" dirty="0">
                <a:solidFill>
                  <a:srgbClr val="0D0D0D"/>
                </a:solidFill>
                <a:effectLst/>
                <a:highlight>
                  <a:srgbClr val="FFFFFF"/>
                </a:highlight>
                <a:latin typeface="ui-sans-serif"/>
              </a:rPr>
              <a:t>的栈上），并且控制权转换到中断处理程序。</a:t>
            </a:r>
          </a:p>
          <a:p>
            <a:pPr algn="l">
              <a:buFont typeface="+mj-lt"/>
              <a:buAutoNum type="arabicPeriod" startAt="19"/>
            </a:pPr>
            <a:r>
              <a:rPr lang="en-US" altLang="zh-CN" b="1" i="0" dirty="0">
                <a:solidFill>
                  <a:srgbClr val="0D0D0D"/>
                </a:solidFill>
                <a:effectLst/>
                <a:highlight>
                  <a:srgbClr val="FFFFFF"/>
                </a:highlight>
                <a:latin typeface="ui-sans-serif"/>
              </a:rPr>
              <a:t>So in total the </a:t>
            </a:r>
            <a:r>
              <a:rPr lang="en-US" altLang="zh-CN" b="1" i="0" dirty="0" err="1">
                <a:solidFill>
                  <a:srgbClr val="0D0D0D"/>
                </a:solidFill>
                <a:effectLst/>
                <a:highlight>
                  <a:srgbClr val="FFFFFF"/>
                </a:highlight>
                <a:latin typeface="ui-sans-serif"/>
              </a:rPr>
              <a:t>ITake</a:t>
            </a:r>
            <a:r>
              <a:rPr lang="en-US" altLang="zh-CN" b="1" i="0" dirty="0">
                <a:solidFill>
                  <a:srgbClr val="0D0D0D"/>
                </a:solidFill>
                <a:effectLst/>
                <a:highlight>
                  <a:srgbClr val="FFFFFF"/>
                </a:highlight>
                <a:latin typeface="ui-sans-serif"/>
              </a:rPr>
              <a:t> function is defined as follows (where the operator + pushes an element onto the stack):</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zh-CN" altLang="en-US" b="0" i="0" dirty="0">
                <a:solidFill>
                  <a:srgbClr val="0D0D0D"/>
                </a:solidFill>
                <a:effectLst/>
                <a:highlight>
                  <a:srgbClr val="FFFFFF"/>
                </a:highlight>
                <a:latin typeface="ui-sans-serif"/>
              </a:rPr>
              <a:t>因此，总的来说，</a:t>
            </a:r>
            <a:r>
              <a:rPr lang="en-US" altLang="zh-CN" b="0" i="0" dirty="0" err="1">
                <a:solidFill>
                  <a:srgbClr val="0D0D0D"/>
                </a:solidFill>
                <a:effectLst/>
                <a:highlight>
                  <a:srgbClr val="FFFFFF"/>
                </a:highlight>
                <a:latin typeface="ui-sans-serif"/>
              </a:rPr>
              <a:t>ITake</a:t>
            </a:r>
            <a:r>
              <a:rPr lang="zh-CN" altLang="en-US" b="0" i="0" dirty="0">
                <a:solidFill>
                  <a:srgbClr val="0D0D0D"/>
                </a:solidFill>
                <a:effectLst/>
                <a:highlight>
                  <a:srgbClr val="FFFFFF"/>
                </a:highlight>
                <a:latin typeface="ui-sans-serif"/>
              </a:rPr>
              <a:t>函数定义如下（其中操作符</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将一个元素推入栈中）：</a:t>
            </a:r>
          </a:p>
          <a:p>
            <a:pPr algn="l">
              <a:buFont typeface="+mj-lt"/>
              <a:buAutoNum type="arabicPeriod" startAt="19"/>
            </a:pPr>
            <a:r>
              <a:rPr lang="en-US" altLang="zh-CN" b="1" i="0" dirty="0" err="1">
                <a:solidFill>
                  <a:srgbClr val="0D0D0D"/>
                </a:solidFill>
                <a:effectLst/>
                <a:highlight>
                  <a:srgbClr val="FFFFFF"/>
                </a:highlight>
                <a:latin typeface="ui-sans-serif"/>
              </a:rPr>
              <a:t>ITake</a:t>
            </a:r>
            <a:r>
              <a:rPr lang="en-US" altLang="zh-CN" b="1" i="0" dirty="0">
                <a:solidFill>
                  <a:srgbClr val="0D0D0D"/>
                </a:solidFill>
                <a:effectLst/>
                <a:highlight>
                  <a:srgbClr val="FFFFFF"/>
                </a:highlight>
                <a:latin typeface="ui-sans-serif"/>
              </a:rPr>
              <a:t>(X) = AWAIT X ∈ EIT - AT -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interrupt_policy</a:t>
            </a:r>
            <a:r>
              <a:rPr lang="en-US" altLang="zh-CN" b="1" i="0" dirty="0">
                <a:solidFill>
                  <a:srgbClr val="0D0D0D"/>
                </a:solidFill>
                <a:effectLst/>
                <a:highlight>
                  <a:srgbClr val="FFFFFF"/>
                </a:highlight>
                <a:latin typeface="ui-sans-serif"/>
              </a:rPr>
              <a:t> AT X) THEN</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en-US" altLang="zh-CN" b="0" i="0" dirty="0" err="1">
                <a:solidFill>
                  <a:srgbClr val="0D0D0D"/>
                </a:solidFill>
                <a:effectLst/>
                <a:highlight>
                  <a:srgbClr val="FFFFFF"/>
                </a:highlight>
                <a:latin typeface="ui-sans-serif"/>
              </a:rPr>
              <a:t>ITake</a:t>
            </a:r>
            <a:r>
              <a:rPr lang="en-US" altLang="zh-CN" b="0" i="0" dirty="0">
                <a:solidFill>
                  <a:srgbClr val="0D0D0D"/>
                </a:solidFill>
                <a:effectLst/>
                <a:highlight>
                  <a:srgbClr val="FFFFFF"/>
                </a:highlight>
                <a:latin typeface="ui-sans-serif"/>
              </a:rPr>
              <a:t>(X) = AWAIT X ∈ EIT - AT -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interrupt_policy</a:t>
            </a:r>
            <a:r>
              <a:rPr lang="en-US" altLang="zh-CN" b="0" i="0" dirty="0">
                <a:solidFill>
                  <a:srgbClr val="0D0D0D"/>
                </a:solidFill>
                <a:effectLst/>
                <a:highlight>
                  <a:srgbClr val="FFFFFF"/>
                </a:highlight>
                <a:latin typeface="ui-sans-serif"/>
              </a:rPr>
              <a:t> AT X) </a:t>
            </a:r>
            <a:r>
              <a:rPr lang="zh-CN" altLang="en-US" b="0" i="0" dirty="0">
                <a:solidFill>
                  <a:srgbClr val="0D0D0D"/>
                </a:solidFill>
                <a:effectLst/>
                <a:highlight>
                  <a:srgbClr val="FFFFFF"/>
                </a:highlight>
                <a:latin typeface="ui-sans-serif"/>
              </a:rPr>
              <a:t>然后</a:t>
            </a:r>
          </a:p>
          <a:p>
            <a:pPr algn="l">
              <a:buFont typeface="+mj-lt"/>
              <a:buAutoNum type="arabicPeriod" startAt="19"/>
            </a:pP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 AT +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 EIT +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AT := X; END</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9"/>
            </a:pP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 AT +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 := EIT +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 AT := X; </a:t>
            </a:r>
            <a:r>
              <a:rPr lang="zh-CN" altLang="en-US" b="0" i="0" dirty="0">
                <a:solidFill>
                  <a:srgbClr val="0D0D0D"/>
                </a:solidFill>
                <a:effectLst/>
                <a:highlight>
                  <a:srgbClr val="FFFFFF"/>
                </a:highlight>
                <a:latin typeface="ui-sans-serif"/>
              </a:rPr>
              <a:t>结束</a:t>
            </a:r>
          </a:p>
          <a:p>
            <a:pPr algn="l">
              <a:buFont typeface="Arial" panose="020B0604020202020204" pitchFamily="34" charset="0"/>
              <a:buChar char="•"/>
            </a:pP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endParaRPr lang="en-US" altLang="zh-CN" b="0" i="0" dirty="0">
              <a:solidFill>
                <a:srgbClr val="0D0D0D"/>
              </a:solidFill>
              <a:effectLst/>
              <a:highlight>
                <a:srgbClr val="FFFFFF"/>
              </a:highlight>
              <a:latin typeface="ui-sans-serif"/>
            </a:endParaRPr>
          </a:p>
          <a:p>
            <a:pPr algn="l">
              <a:buFont typeface="+mj-lt"/>
              <a:buAutoNum type="arabicPeriod" startAt="29"/>
            </a:pPr>
            <a:r>
              <a:rPr lang="en-US" altLang="zh-CN" b="1" i="0" dirty="0">
                <a:solidFill>
                  <a:srgbClr val="0D0D0D"/>
                </a:solidFill>
                <a:effectLst/>
                <a:highlight>
                  <a:srgbClr val="FFFFFF"/>
                </a:highlight>
                <a:latin typeface="ui-sans-serif"/>
              </a:rPr>
              <a:t>Note that all statements inside an AWAIT are executed atomically, where the atomicity here is ensured by the hardware (i.e., these multiple instructions represent a single atomic hardware-defined mechanism).</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29"/>
            </a:pPr>
            <a:r>
              <a:rPr lang="zh-CN" altLang="en-US" b="0" i="0" dirty="0">
                <a:solidFill>
                  <a:srgbClr val="0D0D0D"/>
                </a:solidFill>
                <a:effectLst/>
                <a:highlight>
                  <a:srgbClr val="FFFFFF"/>
                </a:highlight>
                <a:latin typeface="ui-sans-serif"/>
              </a:rPr>
              <a:t>请注意，</a:t>
            </a:r>
            <a:r>
              <a:rPr lang="en-US" altLang="zh-CN" b="0" i="0" dirty="0">
                <a:solidFill>
                  <a:srgbClr val="0D0D0D"/>
                </a:solidFill>
                <a:effectLst/>
                <a:highlight>
                  <a:srgbClr val="FFFFFF"/>
                </a:highlight>
                <a:latin typeface="ui-sans-serif"/>
              </a:rPr>
              <a:t>AWAIT</a:t>
            </a:r>
            <a:r>
              <a:rPr lang="zh-CN" altLang="en-US" b="0" i="0" dirty="0">
                <a:solidFill>
                  <a:srgbClr val="0D0D0D"/>
                </a:solidFill>
                <a:effectLst/>
                <a:highlight>
                  <a:srgbClr val="FFFFFF"/>
                </a:highlight>
                <a:latin typeface="ui-sans-serif"/>
              </a:rPr>
              <a:t>内的所有语句都是原子执行的，这里的原子性由硬件确保（即，这些多个指令代表一个单一的原子硬件定义机制）。</a:t>
            </a:r>
          </a:p>
          <a:p>
            <a:pPr algn="l">
              <a:buFont typeface="+mj-lt"/>
              <a:buAutoNum type="arabicPeriod" startAt="29"/>
            </a:pPr>
            <a:r>
              <a:rPr lang="en-US" altLang="zh-CN" b="1" i="0" dirty="0">
                <a:solidFill>
                  <a:srgbClr val="0D0D0D"/>
                </a:solidFill>
                <a:effectLst/>
                <a:highlight>
                  <a:srgbClr val="FFFFFF"/>
                </a:highlight>
                <a:latin typeface="ui-sans-serif"/>
              </a:rPr>
              <a:t>By virtue of our extended OG with AWAIT-guarded atomic statements, this enforces that the handler runs until further update of the AT variable, which only happens at the return from interrupt (or if another, unmasked, higher-priority interrupt occurs).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29"/>
            </a:pPr>
            <a:r>
              <a:rPr lang="zh-CN" altLang="en-US" b="0" i="0" dirty="0">
                <a:solidFill>
                  <a:srgbClr val="0D0D0D"/>
                </a:solidFill>
                <a:effectLst/>
                <a:highlight>
                  <a:srgbClr val="FFFFFF"/>
                </a:highlight>
                <a:latin typeface="ui-sans-serif"/>
              </a:rPr>
              <a:t>由于我们扩展了</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，并使用</a:t>
            </a:r>
            <a:r>
              <a:rPr lang="en-US" altLang="zh-CN" b="0" i="0" dirty="0">
                <a:solidFill>
                  <a:srgbClr val="0D0D0D"/>
                </a:solidFill>
                <a:effectLst/>
                <a:highlight>
                  <a:srgbClr val="FFFFFF"/>
                </a:highlight>
                <a:latin typeface="ui-sans-serif"/>
              </a:rPr>
              <a:t>AWAIT</a:t>
            </a:r>
            <a:r>
              <a:rPr lang="zh-CN" altLang="en-US" b="0" i="0" dirty="0">
                <a:solidFill>
                  <a:srgbClr val="0D0D0D"/>
                </a:solidFill>
                <a:effectLst/>
                <a:highlight>
                  <a:srgbClr val="FFFFFF"/>
                </a:highlight>
                <a:latin typeface="ui-sans-serif"/>
              </a:rPr>
              <a:t>保护的原子语句，这确保了处理程序会一直运行，直到</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变量的进一步更新，这种更新只在从中断返回时（或者如果发生另一个未屏蔽的更高优先级中断）发生。</a:t>
            </a:r>
          </a:p>
          <a:p>
            <a:pPr algn="l">
              <a:buFont typeface="+mj-lt"/>
              <a:buAutoNum type="arabicPeriod" startAt="29"/>
            </a:pPr>
            <a:r>
              <a:rPr lang="en-US" altLang="zh-CN" b="1" i="0" dirty="0">
                <a:solidFill>
                  <a:srgbClr val="0D0D0D"/>
                </a:solidFill>
                <a:effectLst/>
                <a:highlight>
                  <a:srgbClr val="FFFFFF"/>
                </a:highlight>
                <a:latin typeface="ui-sans-serif"/>
              </a:rPr>
              <a:t>When returning from an interrupt I, the hardware will check whether there are any pending interrupts that would have happened during the handling of I but could not run because they were masked or because of the interrupt policy.</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29"/>
            </a:pPr>
            <a:r>
              <a:rPr lang="zh-CN" altLang="en-US" b="0" i="0" dirty="0">
                <a:solidFill>
                  <a:srgbClr val="0D0D0D"/>
                </a:solidFill>
                <a:effectLst/>
                <a:highlight>
                  <a:srgbClr val="FFFFFF"/>
                </a:highlight>
                <a:latin typeface="ui-sans-serif"/>
              </a:rPr>
              <a:t>当从中断</a:t>
            </a:r>
            <a:r>
              <a:rPr lang="en-US" altLang="zh-CN" b="0" i="0" dirty="0">
                <a:solidFill>
                  <a:srgbClr val="0D0D0D"/>
                </a:solidFill>
                <a:effectLst/>
                <a:highlight>
                  <a:srgbClr val="FFFFFF"/>
                </a:highlight>
                <a:latin typeface="ui-sans-serif"/>
              </a:rPr>
              <a:t>I</a:t>
            </a:r>
            <a:r>
              <a:rPr lang="zh-CN" altLang="en-US" b="0" i="0" dirty="0">
                <a:solidFill>
                  <a:srgbClr val="0D0D0D"/>
                </a:solidFill>
                <a:effectLst/>
                <a:highlight>
                  <a:srgbClr val="FFFFFF"/>
                </a:highlight>
                <a:latin typeface="ui-sans-serif"/>
              </a:rPr>
              <a:t>返回时，硬件会检查在处理</a:t>
            </a:r>
            <a:r>
              <a:rPr lang="en-US" altLang="zh-CN" b="0" i="0" dirty="0">
                <a:solidFill>
                  <a:srgbClr val="0D0D0D"/>
                </a:solidFill>
                <a:effectLst/>
                <a:highlight>
                  <a:srgbClr val="FFFFFF"/>
                </a:highlight>
                <a:latin typeface="ui-sans-serif"/>
              </a:rPr>
              <a:t>I</a:t>
            </a:r>
            <a:r>
              <a:rPr lang="zh-CN" altLang="en-US" b="0" i="0" dirty="0">
                <a:solidFill>
                  <a:srgbClr val="0D0D0D"/>
                </a:solidFill>
                <a:effectLst/>
                <a:highlight>
                  <a:srgbClr val="FFFFFF"/>
                </a:highlight>
                <a:latin typeface="ui-sans-serif"/>
              </a:rPr>
              <a:t>期间是否有任何挂起的中断本应发生，但由于被屏蔽或因为中断政策而未能运行。</a:t>
            </a:r>
          </a:p>
          <a:p>
            <a:pPr algn="l">
              <a:buFont typeface="+mj-lt"/>
              <a:buAutoNum type="arabicPeriod" startAt="29"/>
            </a:pPr>
            <a:r>
              <a:rPr lang="en-US" altLang="zh-CN" b="1" i="0" dirty="0">
                <a:solidFill>
                  <a:srgbClr val="0D0D0D"/>
                </a:solidFill>
                <a:effectLst/>
                <a:highlight>
                  <a:srgbClr val="FFFFFF"/>
                </a:highlight>
                <a:latin typeface="ui-sans-serif"/>
              </a:rPr>
              <a:t>Similarly to re-enabling interrupts, this case is already modelled by allowing non-deterministic interrupts at any time.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29"/>
            </a:pPr>
            <a:r>
              <a:rPr lang="zh-CN" altLang="en-US" b="0" i="0" dirty="0">
                <a:solidFill>
                  <a:srgbClr val="0D0D0D"/>
                </a:solidFill>
                <a:effectLst/>
                <a:highlight>
                  <a:srgbClr val="FFFFFF"/>
                </a:highlight>
                <a:latin typeface="ui-sans-serif"/>
              </a:rPr>
              <a:t>与重新启用中断类似，这种情况已通过允许在任何时候发生非确定性中断而被建模。</a:t>
            </a:r>
          </a:p>
          <a:p>
            <a:pPr algn="l">
              <a:buFont typeface="+mj-lt"/>
              <a:buAutoNum type="arabicPeriod" startAt="29"/>
            </a:pPr>
            <a:r>
              <a:rPr lang="en-US" altLang="zh-CN" b="1" i="0" dirty="0">
                <a:solidFill>
                  <a:srgbClr val="0D0D0D"/>
                </a:solidFill>
                <a:effectLst/>
                <a:highlight>
                  <a:srgbClr val="FFFFFF"/>
                </a:highlight>
                <a:latin typeface="ui-sans-serif"/>
              </a:rPr>
              <a:t>So the return-from-interrupt function </a:t>
            </a:r>
            <a:r>
              <a:rPr lang="en-US" altLang="zh-CN" b="1" i="0" dirty="0" err="1">
                <a:solidFill>
                  <a:srgbClr val="0D0D0D"/>
                </a:solidFill>
                <a:effectLst/>
                <a:highlight>
                  <a:srgbClr val="FFFFFF"/>
                </a:highlight>
                <a:latin typeface="ui-sans-serif"/>
              </a:rPr>
              <a:t>IRet</a:t>
            </a:r>
            <a:r>
              <a:rPr lang="en-US" altLang="zh-CN" b="1" i="0" dirty="0">
                <a:solidFill>
                  <a:srgbClr val="0D0D0D"/>
                </a:solidFill>
                <a:effectLst/>
                <a:highlight>
                  <a:srgbClr val="FFFFFF"/>
                </a:highlight>
                <a:latin typeface="ui-sans-serif"/>
              </a:rPr>
              <a:t> only needs to model the context restore (updating AT and EIT with the top of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and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respectively), as is the rest of interrupt code, because it should only run at the end of the interrupt code.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29"/>
            </a:pPr>
            <a:r>
              <a:rPr lang="zh-CN" altLang="en-US" b="0" i="0" dirty="0">
                <a:solidFill>
                  <a:srgbClr val="0D0D0D"/>
                </a:solidFill>
                <a:effectLst/>
                <a:highlight>
                  <a:srgbClr val="FFFFFF"/>
                </a:highlight>
                <a:latin typeface="ui-sans-serif"/>
              </a:rPr>
              <a:t>因此，从中断返回函数</a:t>
            </a:r>
            <a:r>
              <a:rPr lang="en-US" altLang="zh-CN" b="0" i="0" dirty="0" err="1">
                <a:solidFill>
                  <a:srgbClr val="0D0D0D"/>
                </a:solidFill>
                <a:effectLst/>
                <a:highlight>
                  <a:srgbClr val="FFFFFF"/>
                </a:highlight>
                <a:latin typeface="ui-sans-serif"/>
              </a:rPr>
              <a:t>IRet</a:t>
            </a:r>
            <a:r>
              <a:rPr lang="zh-CN" altLang="en-US" b="0" i="0" dirty="0">
                <a:solidFill>
                  <a:srgbClr val="0D0D0D"/>
                </a:solidFill>
                <a:effectLst/>
                <a:highlight>
                  <a:srgbClr val="FFFFFF"/>
                </a:highlight>
                <a:latin typeface="ui-sans-serif"/>
              </a:rPr>
              <a:t>只需要建模上下文恢复（分别用</a:t>
            </a:r>
            <a:r>
              <a:rPr lang="en-US" altLang="zh-CN" b="0" i="0" dirty="0" err="1">
                <a:solidFill>
                  <a:srgbClr val="0D0D0D"/>
                </a:solidFill>
                <a:effectLst/>
                <a:highlight>
                  <a:srgbClr val="FFFFFF"/>
                </a:highlight>
                <a:latin typeface="ui-sans-serif"/>
              </a:rPr>
              <a:t>ATstack</a:t>
            </a:r>
            <a:r>
              <a:rPr lang="zh-CN" altLang="en-US" b="0" i="0" dirty="0">
                <a:solidFill>
                  <a:srgbClr val="0D0D0D"/>
                </a:solidFill>
                <a:effectLst/>
                <a:highlight>
                  <a:srgbClr val="FFFFFF"/>
                </a:highlight>
                <a:latin typeface="ui-sans-serif"/>
              </a:rPr>
              <a:t>和</a:t>
            </a:r>
            <a:r>
              <a:rPr lang="en-US" altLang="zh-CN" b="0" i="0" dirty="0" err="1">
                <a:solidFill>
                  <a:srgbClr val="0D0D0D"/>
                </a:solidFill>
                <a:effectLst/>
                <a:highlight>
                  <a:srgbClr val="FFFFFF"/>
                </a:highlight>
                <a:latin typeface="ui-sans-serif"/>
              </a:rPr>
              <a:t>EITstack</a:t>
            </a:r>
            <a:r>
              <a:rPr lang="zh-CN" altLang="en-US" b="0" i="0" dirty="0">
                <a:solidFill>
                  <a:srgbClr val="0D0D0D"/>
                </a:solidFill>
                <a:effectLst/>
                <a:highlight>
                  <a:srgbClr val="FFFFFF"/>
                </a:highlight>
                <a:latin typeface="ui-sans-serif"/>
              </a:rPr>
              <a:t>的顶部更新</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和</a:t>
            </a:r>
            <a:r>
              <a:rPr lang="en-US" altLang="zh-CN" b="0" i="0" dirty="0">
                <a:solidFill>
                  <a:srgbClr val="0D0D0D"/>
                </a:solidFill>
                <a:effectLst/>
                <a:highlight>
                  <a:srgbClr val="FFFFFF"/>
                </a:highlight>
                <a:latin typeface="ui-sans-serif"/>
              </a:rPr>
              <a:t>EIT</a:t>
            </a:r>
            <a:r>
              <a:rPr lang="zh-CN" altLang="en-US" b="0" i="0" dirty="0">
                <a:solidFill>
                  <a:srgbClr val="0D0D0D"/>
                </a:solidFill>
                <a:effectLst/>
                <a:highlight>
                  <a:srgbClr val="FFFFFF"/>
                </a:highlight>
                <a:latin typeface="ui-sans-serif"/>
              </a:rPr>
              <a:t>），就像中断代码的其他部分一样，因为它只应在中断代码结束时运行。</a:t>
            </a:r>
          </a:p>
          <a:p>
            <a:pPr algn="l">
              <a:buFont typeface="+mj-lt"/>
              <a:buAutoNum type="arabicPeriod" startAt="29"/>
            </a:pPr>
            <a:r>
              <a:rPr lang="en-US" altLang="zh-CN" b="1" i="0" dirty="0" err="1">
                <a:solidFill>
                  <a:srgbClr val="0D0D0D"/>
                </a:solidFill>
                <a:effectLst/>
                <a:highlight>
                  <a:srgbClr val="FFFFFF"/>
                </a:highlight>
                <a:latin typeface="ui-sans-serif"/>
              </a:rPr>
              <a:t>IRet</a:t>
            </a:r>
            <a:r>
              <a:rPr lang="en-US" altLang="zh-CN" b="1" i="0" dirty="0">
                <a:solidFill>
                  <a:srgbClr val="0D0D0D"/>
                </a:solidFill>
                <a:effectLst/>
                <a:highlight>
                  <a:srgbClr val="FFFFFF"/>
                </a:highlight>
                <a:latin typeface="ui-sans-serif"/>
              </a:rPr>
              <a:t>(X) = (AT +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(EIT +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29"/>
            </a:pPr>
            <a:r>
              <a:rPr lang="en-US" altLang="zh-CN" b="0" i="0" dirty="0" err="1">
                <a:solidFill>
                  <a:srgbClr val="0D0D0D"/>
                </a:solidFill>
                <a:effectLst/>
                <a:highlight>
                  <a:srgbClr val="FFFFFF"/>
                </a:highlight>
                <a:latin typeface="ui-sans-serif"/>
              </a:rPr>
              <a:t>IRet</a:t>
            </a:r>
            <a:r>
              <a:rPr lang="en-US" altLang="zh-CN" b="0" i="0" dirty="0">
                <a:solidFill>
                  <a:srgbClr val="0D0D0D"/>
                </a:solidFill>
                <a:effectLst/>
                <a:highlight>
                  <a:srgbClr val="FFFFFF"/>
                </a:highlight>
                <a:latin typeface="ui-sans-serif"/>
              </a:rPr>
              <a:t>(X) = (AT +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(EIT +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a:t>
            </a:r>
          </a:p>
          <a:p>
            <a:pPr algn="l">
              <a:buFont typeface="Arial" panose="020B0604020202020204" pitchFamily="34" charset="0"/>
              <a:buChar char="•"/>
            </a:pPr>
            <a:endParaRPr lang="en-US" altLang="zh-CN" b="0" i="0" dirty="0">
              <a:solidFill>
                <a:srgbClr val="0D0D0D"/>
              </a:solidFill>
              <a:effectLst/>
              <a:highlight>
                <a:srgbClr val="FFFFFF"/>
              </a:highlight>
              <a:latin typeface="ui-sans-serif"/>
            </a:endParaRPr>
          </a:p>
          <a:p>
            <a:pPr algn="l">
              <a:buFont typeface="Arial" panose="020B0604020202020204" pitchFamily="34" charset="0"/>
              <a:buChar char="•"/>
            </a:pPr>
            <a:endParaRPr lang="en-US" altLang="zh-CN" b="0" i="0" dirty="0">
              <a:solidFill>
                <a:srgbClr val="0D0D0D"/>
              </a:solidFill>
              <a:effectLst/>
              <a:highlight>
                <a:srgbClr val="FFFFFF"/>
              </a:highlight>
              <a:latin typeface="ui-sans-serif"/>
            </a:endParaRPr>
          </a:p>
          <a:p>
            <a:endParaRPr lang="zh-CN" altLang="en-US" dirty="0"/>
          </a:p>
        </p:txBody>
      </p:sp>
      <p:sp>
        <p:nvSpPr>
          <p:cNvPr id="4" name="灯片编号占位符 3"/>
          <p:cNvSpPr>
            <a:spLocks noGrp="1"/>
          </p:cNvSpPr>
          <p:nvPr>
            <p:ph type="sldNum" sz="quarter" idx="5"/>
          </p:nvPr>
        </p:nvSpPr>
        <p:spPr/>
        <p:txBody>
          <a:bodyPr/>
          <a:lstStyle/>
          <a:p>
            <a:fld id="{E2016B7B-DD0A-4CA2-9AF5-EA2E0C0FDE5B}" type="slidenum">
              <a:rPr lang="zh-CN" altLang="en-US" smtClean="0"/>
              <a:t>6</a:t>
            </a:fld>
            <a:endParaRPr lang="zh-CN" altLang="en-US"/>
          </a:p>
        </p:txBody>
      </p:sp>
    </p:spTree>
    <p:extLst>
      <p:ext uri="{BB962C8B-B14F-4D97-AF65-F5344CB8AC3E}">
        <p14:creationId xmlns:p14="http://schemas.microsoft.com/office/powerpoint/2010/main" val="1965856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D0D0D"/>
                </a:solidFill>
                <a:effectLst/>
                <a:highlight>
                  <a:srgbClr val="FFFFFF"/>
                </a:highlight>
                <a:latin typeface="ui-sans-serif"/>
              </a:rPr>
              <a:t>So far we have modelled the hardware mechanisms that interleave user code and interrupt code.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到目前为止，我们已经建模了交织用户代码和中断代码的硬件机制。</a:t>
            </a:r>
          </a:p>
          <a:p>
            <a:pPr algn="l">
              <a:buFont typeface="+mj-lt"/>
              <a:buAutoNum type="arabicPeriod"/>
            </a:pPr>
            <a:r>
              <a:rPr lang="en-US" altLang="zh-CN" b="1" i="0" dirty="0">
                <a:solidFill>
                  <a:srgbClr val="0D0D0D"/>
                </a:solidFill>
                <a:effectLst/>
                <a:highlight>
                  <a:srgbClr val="FFFFFF"/>
                </a:highlight>
                <a:latin typeface="ui-sans-serif"/>
              </a:rPr>
              <a:t>The ARM platform additionally provides mechanisms to do supervisor calls (SVC), both synchronous and asynchronous.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en-US" altLang="zh-CN" b="0" i="0" dirty="0">
                <a:solidFill>
                  <a:srgbClr val="0D0D0D"/>
                </a:solidFill>
                <a:effectLst/>
                <a:highlight>
                  <a:srgbClr val="FFFFFF"/>
                </a:highlight>
                <a:latin typeface="ui-sans-serif"/>
              </a:rPr>
              <a:t>ARM</a:t>
            </a:r>
            <a:r>
              <a:rPr lang="zh-CN" altLang="en-US" b="0" i="0" dirty="0">
                <a:solidFill>
                  <a:srgbClr val="0D0D0D"/>
                </a:solidFill>
                <a:effectLst/>
                <a:highlight>
                  <a:srgbClr val="FFFFFF"/>
                </a:highlight>
                <a:latin typeface="ui-sans-serif"/>
              </a:rPr>
              <a:t>平台额外提供了执行监督呼叫（</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）的机制，包括同步和异步两种。</a:t>
            </a:r>
          </a:p>
          <a:p>
            <a:pPr algn="l">
              <a:buFont typeface="+mj-lt"/>
              <a:buAutoNum type="arabicPeriod"/>
            </a:pPr>
            <a:r>
              <a:rPr lang="en-US" altLang="zh-CN" b="1" i="0" dirty="0">
                <a:solidFill>
                  <a:srgbClr val="0D0D0D"/>
                </a:solidFill>
                <a:effectLst/>
                <a:highlight>
                  <a:srgbClr val="FFFFFF"/>
                </a:highlight>
                <a:latin typeface="ui-sans-serif"/>
              </a:rPr>
              <a:t>SVCs are treated as program-initiated interrupts that are triggered by software calls to specific platform functions.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被视为由软件调用特定平台功能触发的程序启动中断。</a:t>
            </a:r>
          </a:p>
          <a:p>
            <a:pPr algn="l">
              <a:buFont typeface="+mj-lt"/>
              <a:buAutoNum type="arabicPeriod"/>
            </a:pPr>
            <a:r>
              <a:rPr lang="en-US" altLang="zh-CN" b="1" i="0" dirty="0">
                <a:solidFill>
                  <a:srgbClr val="0D0D0D"/>
                </a:solidFill>
                <a:effectLst/>
                <a:highlight>
                  <a:srgbClr val="FFFFFF"/>
                </a:highlight>
                <a:latin typeface="ui-sans-serif"/>
              </a:rPr>
              <a:t>Their effect is to switch the execution to specific OS-provided SVC-handler code.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它们的作用是将执行切换到操作系统提供的特定</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处理程序代码。</a:t>
            </a:r>
          </a:p>
          <a:p>
            <a:pPr algn="l">
              <a:buFont typeface="+mj-lt"/>
              <a:buAutoNum type="arabicPeriod"/>
            </a:pPr>
            <a:r>
              <a:rPr lang="en-US" altLang="zh-CN" b="1" i="0" dirty="0">
                <a:solidFill>
                  <a:srgbClr val="0D0D0D"/>
                </a:solidFill>
                <a:effectLst/>
                <a:highlight>
                  <a:srgbClr val="FFFFFF"/>
                </a:highlight>
                <a:latin typeface="ui-sans-serif"/>
              </a:rPr>
              <a:t>Asynchronous SVC is typically used to control OS code preemption to avoid re-entrance (because interrupt handlers would delay a call to the scheduler if the interrupted task is in OS code).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异步</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通常用于控制操作系统代码的抢占，以避免重新进入（因为如果被中断的任务位于操作系统代码中，中断处理程序会延迟调用调度器）。</a:t>
            </a:r>
          </a:p>
          <a:p>
            <a:pPr algn="l">
              <a:buFont typeface="+mj-lt"/>
              <a:buAutoNum type="arabicPeriod"/>
            </a:pPr>
            <a:r>
              <a:rPr lang="en-US" altLang="zh-CN" b="1" i="0" dirty="0">
                <a:solidFill>
                  <a:srgbClr val="0D0D0D"/>
                </a:solidFill>
                <a:effectLst/>
                <a:highlight>
                  <a:srgbClr val="FFFFFF"/>
                </a:highlight>
                <a:latin typeface="ui-sans-serif"/>
              </a:rPr>
              <a:t>Synchronous SVC is typically used for kernel calls on platforms supporting dual-mode.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在支持双模式的平台上，同步</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通常用于内核调用。</a:t>
            </a:r>
          </a:p>
          <a:p>
            <a:pPr algn="l">
              <a:buFont typeface="+mj-lt"/>
              <a:buAutoNum type="arabicPeriod"/>
            </a:pPr>
            <a:r>
              <a:rPr lang="en-US" altLang="zh-CN" b="1" i="0" dirty="0">
                <a:solidFill>
                  <a:srgbClr val="0D0D0D"/>
                </a:solidFill>
                <a:effectLst/>
                <a:highlight>
                  <a:srgbClr val="FFFFFF"/>
                </a:highlight>
                <a:latin typeface="ui-sans-serif"/>
              </a:rPr>
              <a:t>In the </a:t>
            </a:r>
            <a:r>
              <a:rPr lang="en-US" altLang="zh-CN" b="1" i="0" dirty="0" err="1">
                <a:solidFill>
                  <a:srgbClr val="0D0D0D"/>
                </a:solidFill>
                <a:effectLst/>
                <a:highlight>
                  <a:srgbClr val="FFFFFF"/>
                </a:highlight>
                <a:latin typeface="ui-sans-serif"/>
              </a:rPr>
              <a:t>eChronos</a:t>
            </a:r>
            <a:r>
              <a:rPr lang="en-US" altLang="zh-CN" b="1" i="0" dirty="0">
                <a:solidFill>
                  <a:srgbClr val="0D0D0D"/>
                </a:solidFill>
                <a:effectLst/>
                <a:highlight>
                  <a:srgbClr val="FFFFFF"/>
                </a:highlight>
                <a:latin typeface="ui-sans-serif"/>
              </a:rPr>
              <a:t> OS, where OS calls are just function calls, synchronous SVC is used for direct yielding from application.</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操作系统中，操作系统调用只是函数调用，同步</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用于应用程序的直接让出。</a:t>
            </a:r>
          </a:p>
          <a:p>
            <a:pPr algn="l">
              <a:buFont typeface="+mj-lt"/>
              <a:buAutoNum type="arabicPeriod"/>
            </a:pPr>
            <a:r>
              <a:rPr lang="en-US" altLang="zh-CN" b="1" i="0" dirty="0">
                <a:solidFill>
                  <a:srgbClr val="0D0D0D"/>
                </a:solidFill>
                <a:effectLst/>
                <a:highlight>
                  <a:srgbClr val="FFFFFF"/>
                </a:highlight>
                <a:latin typeface="ui-sans-serif"/>
              </a:rPr>
              <a:t>Here we present our model of the effect of these additional platform functions within the framework we introduced above.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在此，我们在上文介绍的框架内呈现了这些额外平台功能的效果模型。</a:t>
            </a:r>
          </a:p>
          <a:p>
            <a:pPr algn="l">
              <a:buFont typeface="+mj-lt"/>
              <a:buAutoNum type="arabicPeriod"/>
            </a:pPr>
            <a:r>
              <a:rPr lang="en-US" altLang="zh-CN" b="1" i="0" dirty="0">
                <a:solidFill>
                  <a:srgbClr val="0D0D0D"/>
                </a:solidFill>
                <a:effectLst/>
                <a:highlight>
                  <a:srgbClr val="FFFFFF"/>
                </a:highlight>
                <a:latin typeface="ui-sans-serif"/>
              </a:rPr>
              <a:t>We assume code </a:t>
            </a:r>
            <a:r>
              <a:rPr lang="zh-CN" altLang="en-US" b="1" i="0" dirty="0">
                <a:solidFill>
                  <a:srgbClr val="0D0D0D"/>
                </a:solidFill>
                <a:effectLst/>
                <a:highlight>
                  <a:srgbClr val="FFFFFF"/>
                </a:highlight>
                <a:latin typeface="KaTeX_Main"/>
              </a:rPr>
              <a:t>𝑃</a:t>
            </a:r>
            <a:r>
              <a:rPr lang="en-US" altLang="zh-CN" b="1" i="0" dirty="0">
                <a:solidFill>
                  <a:srgbClr val="0D0D0D"/>
                </a:solidFill>
                <a:effectLst/>
                <a:highlight>
                  <a:srgbClr val="FFFFFF"/>
                </a:highlight>
                <a:latin typeface="KaTeX_Caligraphic"/>
              </a:rPr>
              <a:t>P</a:t>
            </a:r>
            <a:r>
              <a:rPr lang="en-US" altLang="zh-CN" b="1" i="0" dirty="0">
                <a:solidFill>
                  <a:srgbClr val="0D0D0D"/>
                </a:solidFill>
                <a:effectLst/>
                <a:highlight>
                  <a:srgbClr val="FFFFFF"/>
                </a:highlight>
                <a:latin typeface="ui-sans-serif"/>
              </a:rPr>
              <a:t> (resp. </a:t>
            </a:r>
            <a:r>
              <a:rPr lang="zh-CN" altLang="en-US" b="1" i="0" dirty="0">
                <a:solidFill>
                  <a:srgbClr val="0D0D0D"/>
                </a:solidFill>
                <a:effectLst/>
                <a:highlight>
                  <a:srgbClr val="FFFFFF"/>
                </a:highlight>
                <a:latin typeface="KaTeX_Main"/>
              </a:rPr>
              <a:t>𝐴</a:t>
            </a:r>
            <a:r>
              <a:rPr lang="en-US" altLang="zh-CN" b="1" i="0" dirty="0">
                <a:solidFill>
                  <a:srgbClr val="0D0D0D"/>
                </a:solidFill>
                <a:effectLst/>
                <a:highlight>
                  <a:srgbClr val="FFFFFF"/>
                </a:highlight>
                <a:latin typeface="KaTeX_Caligraphic"/>
              </a:rPr>
              <a:t>A</a:t>
            </a:r>
            <a:r>
              <a:rPr lang="en-US" altLang="zh-CN" b="1" i="0" dirty="0">
                <a:solidFill>
                  <a:srgbClr val="0D0D0D"/>
                </a:solidFill>
                <a:effectLst/>
                <a:highlight>
                  <a:srgbClr val="FFFFFF"/>
                </a:highlight>
                <a:latin typeface="ui-sans-serif"/>
              </a:rPr>
              <a:t>) for the synchronous (resp. asynchronous) SVC handler.</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我们假设同步（异步相应）</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处理程序的代码</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Caligraphic"/>
              </a:rPr>
              <a:t>P</a:t>
            </a:r>
            <a:r>
              <a:rPr lang="zh-CN" altLang="en-US"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KaTeX_Main"/>
              </a:rPr>
              <a:t>𝐴</a:t>
            </a:r>
            <a:r>
              <a:rPr lang="en-US" altLang="zh-CN" b="0" i="0" dirty="0">
                <a:solidFill>
                  <a:srgbClr val="0D0D0D"/>
                </a:solidFill>
                <a:effectLst/>
                <a:highlight>
                  <a:srgbClr val="FFFFFF"/>
                </a:highlight>
                <a:latin typeface="KaTeX_Caligraphic"/>
              </a:rPr>
              <a:t>A</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A synchronous SVC is triggered by a call (in user code) to a hardware API function </a:t>
            </a:r>
            <a:r>
              <a:rPr lang="en-US" altLang="zh-CN" b="1" i="0" dirty="0" err="1">
                <a:solidFill>
                  <a:srgbClr val="0D0D0D"/>
                </a:solidFill>
                <a:effectLst/>
                <a:highlight>
                  <a:srgbClr val="FFFFFF"/>
                </a:highlight>
                <a:latin typeface="ui-sans-serif"/>
              </a:rPr>
              <a:t>SVC_now</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一个同步</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由用户代码中对硬件</a:t>
            </a:r>
            <a:r>
              <a:rPr lang="en-US" altLang="zh-CN" b="0" i="0" dirty="0">
                <a:solidFill>
                  <a:srgbClr val="0D0D0D"/>
                </a:solidFill>
                <a:effectLst/>
                <a:highlight>
                  <a:srgbClr val="FFFFFF"/>
                </a:highlight>
                <a:latin typeface="ui-sans-serif"/>
              </a:rPr>
              <a:t>API</a:t>
            </a:r>
            <a:r>
              <a:rPr lang="zh-CN" altLang="en-US" b="0" i="0" dirty="0">
                <a:solidFill>
                  <a:srgbClr val="0D0D0D"/>
                </a:solidFill>
                <a:effectLst/>
                <a:highlight>
                  <a:srgbClr val="FFFFFF"/>
                </a:highlight>
                <a:latin typeface="ui-sans-serif"/>
              </a:rPr>
              <a:t>函数</a:t>
            </a:r>
            <a:r>
              <a:rPr lang="en-US" altLang="zh-CN" b="0" i="0" dirty="0" err="1">
                <a:solidFill>
                  <a:srgbClr val="0D0D0D"/>
                </a:solidFill>
                <a:effectLst/>
                <a:highlight>
                  <a:srgbClr val="FFFFFF"/>
                </a:highlight>
                <a:latin typeface="ui-sans-serif"/>
              </a:rPr>
              <a:t>SVC_now</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的调用触发。</a:t>
            </a:r>
          </a:p>
          <a:p>
            <a:pPr algn="l">
              <a:buFont typeface="+mj-lt"/>
              <a:buAutoNum type="arabicPeriod"/>
            </a:pPr>
            <a:r>
              <a:rPr lang="en-US" altLang="zh-CN" b="1" i="0" dirty="0">
                <a:solidFill>
                  <a:srgbClr val="0D0D0D"/>
                </a:solidFill>
                <a:effectLst/>
                <a:highlight>
                  <a:srgbClr val="FFFFFF"/>
                </a:highlight>
                <a:latin typeface="ui-sans-serif"/>
              </a:rPr>
              <a:t>The effect of this function is to switch to the execution of </a:t>
            </a:r>
            <a:r>
              <a:rPr lang="zh-CN" altLang="en-US" b="1" i="0" dirty="0">
                <a:solidFill>
                  <a:srgbClr val="0D0D0D"/>
                </a:solidFill>
                <a:effectLst/>
                <a:highlight>
                  <a:srgbClr val="FFFFFF"/>
                </a:highlight>
                <a:latin typeface="KaTeX_Main"/>
              </a:rPr>
              <a:t>𝑃</a:t>
            </a:r>
            <a:r>
              <a:rPr lang="en-US" altLang="zh-CN" b="1" i="0" dirty="0">
                <a:solidFill>
                  <a:srgbClr val="0D0D0D"/>
                </a:solidFill>
                <a:effectLst/>
                <a:highlight>
                  <a:srgbClr val="FFFFFF"/>
                </a:highlight>
                <a:latin typeface="KaTeX_Caligraphic"/>
              </a:rPr>
              <a:t>P</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这个函数的效果是切换到执行</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Caligraphic"/>
              </a:rPr>
              <a:t>P</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As with interrupts, the hardware will (atomically) save context onto the necessary stacks, and set AT to the identifier of the synchronous SVC task, noted SVC_s.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如同处理中断一样，硬件将（原子地）将上下文保存到必要的栈中，并将</a:t>
            </a:r>
            <a:r>
              <a:rPr lang="en-US" altLang="zh-CN" b="0" i="0" dirty="0">
                <a:solidFill>
                  <a:srgbClr val="0D0D0D"/>
                </a:solidFill>
                <a:effectLst/>
                <a:highlight>
                  <a:srgbClr val="FFFFFF"/>
                </a:highlight>
                <a:latin typeface="ui-sans-serif"/>
              </a:rPr>
              <a:t>AT</a:t>
            </a:r>
            <a:r>
              <a:rPr lang="zh-CN" altLang="en-US" b="0" i="0" dirty="0">
                <a:solidFill>
                  <a:srgbClr val="0D0D0D"/>
                </a:solidFill>
                <a:effectLst/>
                <a:highlight>
                  <a:srgbClr val="FFFFFF"/>
                </a:highlight>
                <a:latin typeface="ui-sans-serif"/>
              </a:rPr>
              <a:t>设置为同步</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任务的标识符，记为</a:t>
            </a:r>
            <a:r>
              <a:rPr lang="en-US" altLang="zh-CN" b="0" i="0" dirty="0">
                <a:solidFill>
                  <a:srgbClr val="0D0D0D"/>
                </a:solidFill>
                <a:effectLst/>
                <a:highlight>
                  <a:srgbClr val="FFFFFF"/>
                </a:highlight>
                <a:latin typeface="ui-sans-serif"/>
              </a:rPr>
              <a:t>SVC_s</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The </a:t>
            </a:r>
            <a:r>
              <a:rPr lang="en-US" altLang="zh-CN" b="1" i="0" dirty="0">
                <a:solidFill>
                  <a:srgbClr val="0D0D0D"/>
                </a:solidFill>
                <a:effectLst/>
                <a:highlight>
                  <a:srgbClr val="FFFFFF"/>
                </a:highlight>
                <a:latin typeface="KaTeX_Main"/>
              </a:rPr>
              <a:t>⟨⋅⟩⟨⋅⟩</a:t>
            </a:r>
            <a:r>
              <a:rPr lang="en-US" altLang="zh-CN" b="1" i="0" dirty="0">
                <a:solidFill>
                  <a:srgbClr val="0D0D0D"/>
                </a:solidFill>
                <a:effectLst/>
                <a:highlight>
                  <a:srgbClr val="FFFFFF"/>
                </a:highlight>
                <a:latin typeface="ui-sans-serif"/>
              </a:rPr>
              <a:t> notation models the atomic execution of the instructions, where the atomicity is here ensured by a hardware-enforced atomic mechanism.</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符号模型指令的原子执行，其中原子性由硬件强制的原子机制确保。</a:t>
            </a:r>
          </a:p>
          <a:p>
            <a:pPr algn="l">
              <a:buFont typeface="+mj-lt"/>
              <a:buAutoNum type="arabicPeriod"/>
            </a:pPr>
            <a:r>
              <a:rPr lang="en-US" altLang="zh-CN" b="1" i="0" dirty="0">
                <a:solidFill>
                  <a:srgbClr val="0D0D0D"/>
                </a:solidFill>
                <a:effectLst/>
                <a:highlight>
                  <a:srgbClr val="FFFFFF"/>
                </a:highlight>
                <a:latin typeface="ui-sans-serif"/>
              </a:rPr>
              <a:t>The SVC_s task is then modelled as running in parallel to user code and interrupt code, represented by (c) in Fig. 1, with its code wrapped in AWAIT-statements using our control mechanism, and followed by a return from interrupt (restoring the stacks).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然后，</a:t>
            </a:r>
            <a:r>
              <a:rPr lang="en-US" altLang="zh-CN" b="0" i="0" dirty="0">
                <a:solidFill>
                  <a:srgbClr val="0D0D0D"/>
                </a:solidFill>
                <a:effectLst/>
                <a:highlight>
                  <a:srgbClr val="FFFFFF"/>
                </a:highlight>
                <a:latin typeface="ui-sans-serif"/>
              </a:rPr>
              <a:t>SVC_s</a:t>
            </a:r>
            <a:r>
              <a:rPr lang="zh-CN" altLang="en-US" b="0" i="0" dirty="0">
                <a:solidFill>
                  <a:srgbClr val="0D0D0D"/>
                </a:solidFill>
                <a:effectLst/>
                <a:highlight>
                  <a:srgbClr val="FFFFFF"/>
                </a:highlight>
                <a:latin typeface="ui-sans-serif"/>
              </a:rPr>
              <a:t>任务被建模为与用户代码和中断代码并行运行，如图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中的</a:t>
            </a:r>
            <a:r>
              <a:rPr lang="en-US" altLang="zh-CN" b="0" i="0" dirty="0">
                <a:solidFill>
                  <a:srgbClr val="0D0D0D"/>
                </a:solidFill>
                <a:effectLst/>
                <a:highlight>
                  <a:srgbClr val="FFFFFF"/>
                </a:highlight>
                <a:latin typeface="ui-sans-serif"/>
              </a:rPr>
              <a:t>(c)</a:t>
            </a:r>
            <a:r>
              <a:rPr lang="zh-CN" altLang="en-US" b="0" i="0" dirty="0">
                <a:solidFill>
                  <a:srgbClr val="0D0D0D"/>
                </a:solidFill>
                <a:effectLst/>
                <a:highlight>
                  <a:srgbClr val="FFFFFF"/>
                </a:highlight>
                <a:latin typeface="ui-sans-serif"/>
              </a:rPr>
              <a:t>所示，其代码用</a:t>
            </a:r>
            <a:r>
              <a:rPr lang="en-US" altLang="zh-CN" b="0" i="0" dirty="0">
                <a:solidFill>
                  <a:srgbClr val="0D0D0D"/>
                </a:solidFill>
                <a:effectLst/>
                <a:highlight>
                  <a:srgbClr val="FFFFFF"/>
                </a:highlight>
                <a:latin typeface="ui-sans-serif"/>
              </a:rPr>
              <a:t>AWAIT</a:t>
            </a:r>
            <a:r>
              <a:rPr lang="zh-CN" altLang="en-US" b="0" i="0" dirty="0">
                <a:solidFill>
                  <a:srgbClr val="0D0D0D"/>
                </a:solidFill>
                <a:effectLst/>
                <a:highlight>
                  <a:srgbClr val="FFFFFF"/>
                </a:highlight>
                <a:latin typeface="ui-sans-serif"/>
              </a:rPr>
              <a:t>语句包裹，使用我们的控制机制，并由中断返回（恢复栈）。</a:t>
            </a:r>
          </a:p>
          <a:p>
            <a:pPr algn="l">
              <a:buFont typeface="+mj-lt"/>
              <a:buAutoNum type="arabicPeriod" startAt="15"/>
            </a:pPr>
            <a:r>
              <a:rPr lang="en-US" altLang="zh-CN" b="1" i="0" dirty="0">
                <a:solidFill>
                  <a:srgbClr val="0D0D0D"/>
                </a:solidFill>
                <a:effectLst/>
                <a:highlight>
                  <a:srgbClr val="FFFFFF"/>
                </a:highlight>
                <a:latin typeface="ui-sans-serif"/>
              </a:rPr>
              <a:t>The code for the asynchronous SVC task is modelled the same way, (d) in Fig. 1, but the trigger is delayed.</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异步</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任务的代码按照相同方式建模，见图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中的</a:t>
            </a:r>
            <a:r>
              <a:rPr lang="en-US" altLang="zh-CN" b="0" i="0" dirty="0">
                <a:solidFill>
                  <a:srgbClr val="0D0D0D"/>
                </a:solidFill>
                <a:effectLst/>
                <a:highlight>
                  <a:srgbClr val="FFFFFF"/>
                </a:highlight>
                <a:latin typeface="ui-sans-serif"/>
              </a:rPr>
              <a:t>(d)</a:t>
            </a:r>
            <a:r>
              <a:rPr lang="zh-CN" altLang="en-US" b="0" i="0" dirty="0">
                <a:solidFill>
                  <a:srgbClr val="0D0D0D"/>
                </a:solidFill>
                <a:effectLst/>
                <a:highlight>
                  <a:srgbClr val="FFFFFF"/>
                </a:highlight>
                <a:latin typeface="ui-sans-serif"/>
              </a:rPr>
              <a:t>，但触发是延迟的。</a:t>
            </a:r>
          </a:p>
          <a:p>
            <a:pPr algn="l">
              <a:buFont typeface="+mj-lt"/>
              <a:buAutoNum type="arabicPeriod" startAt="15"/>
            </a:pPr>
            <a:r>
              <a:rPr lang="en-US" altLang="zh-CN" b="1" i="0" dirty="0">
                <a:solidFill>
                  <a:srgbClr val="0D0D0D"/>
                </a:solidFill>
                <a:effectLst/>
                <a:highlight>
                  <a:srgbClr val="FFFFFF"/>
                </a:highlight>
                <a:latin typeface="ui-sans-serif"/>
              </a:rPr>
              <a:t>The hardware provides a function to request an asynchronous supervisor call, </a:t>
            </a:r>
            <a:r>
              <a:rPr lang="en-US" altLang="zh-CN" b="1" i="0" dirty="0" err="1">
                <a:solidFill>
                  <a:srgbClr val="0D0D0D"/>
                </a:solidFill>
                <a:effectLst/>
                <a:highlight>
                  <a:srgbClr val="FFFFFF"/>
                </a:highlight>
                <a:latin typeface="ui-sans-serif"/>
              </a:rPr>
              <a:t>SVC_a_Request</a:t>
            </a:r>
            <a:r>
              <a:rPr lang="en-US" altLang="zh-CN" b="1" i="0" dirty="0">
                <a:solidFill>
                  <a:srgbClr val="0D0D0D"/>
                </a:solidFill>
                <a:effectLst/>
                <a:highlight>
                  <a:srgbClr val="FFFFFF"/>
                </a:highlight>
                <a:latin typeface="ui-sans-serif"/>
              </a:rPr>
              <a:t>(), whose effect is simply to set a bit </a:t>
            </a:r>
            <a:r>
              <a:rPr lang="en-US" altLang="zh-CN" b="1" i="0" dirty="0" err="1">
                <a:solidFill>
                  <a:srgbClr val="0D0D0D"/>
                </a:solidFill>
                <a:effectLst/>
                <a:highlight>
                  <a:srgbClr val="FFFFFF"/>
                </a:highlight>
                <a:latin typeface="ui-sans-serif"/>
              </a:rPr>
              <a:t>SVC_aReq</a:t>
            </a:r>
            <a:r>
              <a:rPr lang="en-US" altLang="zh-CN" b="1" i="0" dirty="0">
                <a:solidFill>
                  <a:srgbClr val="0D0D0D"/>
                </a:solidFill>
                <a:effectLst/>
                <a:highlight>
                  <a:srgbClr val="FFFFFF"/>
                </a:highlight>
                <a:latin typeface="ui-sans-serif"/>
              </a:rPr>
              <a:t> to True.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硬件提供了一个函数来请求一个异步监督调用，</a:t>
            </a:r>
            <a:r>
              <a:rPr lang="en-US" altLang="zh-CN" b="0" i="0" dirty="0" err="1">
                <a:solidFill>
                  <a:srgbClr val="0D0D0D"/>
                </a:solidFill>
                <a:effectLst/>
                <a:highlight>
                  <a:srgbClr val="FFFFFF"/>
                </a:highlight>
                <a:latin typeface="ui-sans-serif"/>
              </a:rPr>
              <a:t>SVC_a_Request</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，其效果仅仅是将位</a:t>
            </a:r>
            <a:r>
              <a:rPr lang="en-US" altLang="zh-CN" b="0" i="0" dirty="0" err="1">
                <a:solidFill>
                  <a:srgbClr val="0D0D0D"/>
                </a:solidFill>
                <a:effectLst/>
                <a:highlight>
                  <a:srgbClr val="FFFFFF"/>
                </a:highlight>
                <a:latin typeface="ui-sans-serif"/>
              </a:rPr>
              <a:t>SVC_aReq</a:t>
            </a:r>
            <a:r>
              <a:rPr lang="zh-CN" altLang="en-US" b="0" i="0" dirty="0">
                <a:solidFill>
                  <a:srgbClr val="0D0D0D"/>
                </a:solidFill>
                <a:effectLst/>
                <a:highlight>
                  <a:srgbClr val="FFFFFF"/>
                </a:highlight>
                <a:latin typeface="ui-sans-serif"/>
              </a:rPr>
              <a:t>设置为真。</a:t>
            </a:r>
          </a:p>
          <a:p>
            <a:pPr algn="l">
              <a:buFont typeface="+mj-lt"/>
              <a:buAutoNum type="arabicPeriod" startAt="15"/>
            </a:pPr>
            <a:r>
              <a:rPr lang="en-US" altLang="zh-CN" b="1" i="0" dirty="0">
                <a:solidFill>
                  <a:srgbClr val="0D0D0D"/>
                </a:solidFill>
                <a:effectLst/>
                <a:highlight>
                  <a:srgbClr val="FFFFFF"/>
                </a:highlight>
                <a:latin typeface="ui-sans-serif"/>
              </a:rPr>
              <a:t>Then at some point in the future where this bit is set, and the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task is allowed to run (i.e., it is not masked, and it is allowed to interrupt the running task according to the interrupt policy), execution will switch to running </a:t>
            </a:r>
            <a:r>
              <a:rPr lang="zh-CN" altLang="en-US" b="1" i="0" dirty="0">
                <a:solidFill>
                  <a:srgbClr val="0D0D0D"/>
                </a:solidFill>
                <a:effectLst/>
                <a:highlight>
                  <a:srgbClr val="FFFFFF"/>
                </a:highlight>
                <a:latin typeface="KaTeX_Main"/>
              </a:rPr>
              <a:t>𝐴</a:t>
            </a:r>
            <a:r>
              <a:rPr lang="en-US" altLang="zh-CN" b="1" i="0" dirty="0">
                <a:solidFill>
                  <a:srgbClr val="0D0D0D"/>
                </a:solidFill>
                <a:effectLst/>
                <a:highlight>
                  <a:srgbClr val="FFFFFF"/>
                </a:highlight>
                <a:latin typeface="KaTeX_Caligraphic"/>
              </a:rPr>
              <a:t>A</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然后在未来某个时刻，当这个位被设置且</a:t>
            </a:r>
            <a:r>
              <a:rPr lang="en-US" altLang="zh-CN" b="0" i="0" dirty="0" err="1">
                <a:solidFill>
                  <a:srgbClr val="0D0D0D"/>
                </a:solidFill>
                <a:effectLst/>
                <a:highlight>
                  <a:srgbClr val="FFFFFF"/>
                </a:highlight>
                <a:latin typeface="ui-sans-serif"/>
              </a:rPr>
              <a:t>SVC_a</a:t>
            </a:r>
            <a:r>
              <a:rPr lang="zh-CN" altLang="en-US" b="0" i="0" dirty="0">
                <a:solidFill>
                  <a:srgbClr val="0D0D0D"/>
                </a:solidFill>
                <a:effectLst/>
                <a:highlight>
                  <a:srgbClr val="FFFFFF"/>
                </a:highlight>
                <a:latin typeface="ui-sans-serif"/>
              </a:rPr>
              <a:t>任务被允许运行时（即它没有被屏蔽，并且根据中断政策被允许中断正在运行的任务），执行将切换到运行</a:t>
            </a:r>
            <a:r>
              <a:rPr lang="zh-CN" altLang="en-US" b="0" i="0" dirty="0">
                <a:solidFill>
                  <a:srgbClr val="0D0D0D"/>
                </a:solidFill>
                <a:effectLst/>
                <a:highlight>
                  <a:srgbClr val="FFFFFF"/>
                </a:highlight>
                <a:latin typeface="KaTeX_Main"/>
              </a:rPr>
              <a:t>𝐴</a:t>
            </a:r>
            <a:r>
              <a:rPr lang="en-US" altLang="zh-CN" b="0" i="0" dirty="0">
                <a:solidFill>
                  <a:srgbClr val="0D0D0D"/>
                </a:solidFill>
                <a:effectLst/>
                <a:highlight>
                  <a:srgbClr val="FFFFFF"/>
                </a:highlight>
                <a:latin typeface="KaTeX_Caligraphic"/>
              </a:rPr>
              <a:t>A</a:t>
            </a:r>
            <a:r>
              <a:rPr lang="zh-CN" altLang="en-US" b="0" i="0" dirty="0">
                <a:solidFill>
                  <a:srgbClr val="0D0D0D"/>
                </a:solidFill>
                <a:effectLst/>
                <a:highlight>
                  <a:srgbClr val="FFFFFF"/>
                </a:highlight>
                <a:latin typeface="ui-sans-serif"/>
              </a:rPr>
              <a:t>。</a:t>
            </a:r>
          </a:p>
          <a:p>
            <a:pPr algn="l">
              <a:buFont typeface="+mj-lt"/>
              <a:buAutoNum type="arabicPeriod" startAt="15"/>
            </a:pPr>
            <a:r>
              <a:rPr lang="en-US" altLang="zh-CN" b="1" i="0" dirty="0">
                <a:solidFill>
                  <a:srgbClr val="0D0D0D"/>
                </a:solidFill>
                <a:effectLst/>
                <a:highlight>
                  <a:srgbClr val="FFFFFF"/>
                </a:highlight>
                <a:latin typeface="ui-sans-serif"/>
              </a:rPr>
              <a:t>We model this by having a separate task, (e) in Fig. 1, running completely unguarded, constantly checking if an asynchronous supervisor call has been requested, and is allowed to run.</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我们通过设有一个单独的任务（图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中的</a:t>
            </a:r>
            <a:r>
              <a:rPr lang="en-US" altLang="zh-CN" b="0" i="0" dirty="0">
                <a:solidFill>
                  <a:srgbClr val="0D0D0D"/>
                </a:solidFill>
                <a:effectLst/>
                <a:highlight>
                  <a:srgbClr val="FFFFFF"/>
                </a:highlight>
                <a:latin typeface="ui-sans-serif"/>
              </a:rPr>
              <a:t>(e)</a:t>
            </a:r>
            <a:r>
              <a:rPr lang="zh-CN" altLang="en-US" b="0" i="0" dirty="0">
                <a:solidFill>
                  <a:srgbClr val="0D0D0D"/>
                </a:solidFill>
                <a:effectLst/>
                <a:highlight>
                  <a:srgbClr val="FFFFFF"/>
                </a:highlight>
                <a:latin typeface="ui-sans-serif"/>
              </a:rPr>
              <a:t>）来建模，该任务完全无保护，不断检查是否已请求异步监督调用且是否被允许运行。</a:t>
            </a:r>
          </a:p>
          <a:p>
            <a:pPr algn="l">
              <a:buFont typeface="+mj-lt"/>
              <a:buAutoNum type="arabicPeriod" startAt="15"/>
            </a:pPr>
            <a:r>
              <a:rPr lang="en-US" altLang="zh-CN" b="1" i="0" dirty="0">
                <a:solidFill>
                  <a:srgbClr val="0D0D0D"/>
                </a:solidFill>
                <a:effectLst/>
                <a:highlight>
                  <a:srgbClr val="FFFFFF"/>
                </a:highlight>
                <a:latin typeface="ui-sans-serif"/>
              </a:rPr>
              <a:t>If it is the case, it resets the </a:t>
            </a:r>
            <a:r>
              <a:rPr lang="en-US" altLang="zh-CN" b="1" i="0" dirty="0" err="1">
                <a:solidFill>
                  <a:srgbClr val="0D0D0D"/>
                </a:solidFill>
                <a:effectLst/>
                <a:highlight>
                  <a:srgbClr val="FFFFFF"/>
                </a:highlight>
                <a:latin typeface="ui-sans-serif"/>
              </a:rPr>
              <a:t>SVC_aReq</a:t>
            </a:r>
            <a:r>
              <a:rPr lang="en-US" altLang="zh-CN" b="1" i="0" dirty="0">
                <a:solidFill>
                  <a:srgbClr val="0D0D0D"/>
                </a:solidFill>
                <a:effectLst/>
                <a:highlight>
                  <a:srgbClr val="FFFFFF"/>
                </a:highlight>
                <a:latin typeface="ui-sans-serif"/>
              </a:rPr>
              <a:t> bit, saves the stacks, and switches to the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task.</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如果是这种情况，它将重置</a:t>
            </a:r>
            <a:r>
              <a:rPr lang="en-US" altLang="zh-CN" b="0" i="0" dirty="0" err="1">
                <a:solidFill>
                  <a:srgbClr val="0D0D0D"/>
                </a:solidFill>
                <a:effectLst/>
                <a:highlight>
                  <a:srgbClr val="FFFFFF"/>
                </a:highlight>
                <a:latin typeface="ui-sans-serif"/>
              </a:rPr>
              <a:t>SVC_aReq</a:t>
            </a:r>
            <a:r>
              <a:rPr lang="zh-CN" altLang="en-US" b="0" i="0" dirty="0">
                <a:solidFill>
                  <a:srgbClr val="0D0D0D"/>
                </a:solidFill>
                <a:effectLst/>
                <a:highlight>
                  <a:srgbClr val="FFFFFF"/>
                </a:highlight>
                <a:latin typeface="ui-sans-serif"/>
              </a:rPr>
              <a:t>位，保存栈，并切换到</a:t>
            </a:r>
            <a:r>
              <a:rPr lang="en-US" altLang="zh-CN" b="0" i="0" dirty="0" err="1">
                <a:solidFill>
                  <a:srgbClr val="0D0D0D"/>
                </a:solidFill>
                <a:effectLst/>
                <a:highlight>
                  <a:srgbClr val="FFFFFF"/>
                </a:highlight>
                <a:latin typeface="ui-sans-serif"/>
              </a:rPr>
              <a:t>SVC_a</a:t>
            </a:r>
            <a:r>
              <a:rPr lang="zh-CN" altLang="en-US" b="0" i="0" dirty="0">
                <a:solidFill>
                  <a:srgbClr val="0D0D0D"/>
                </a:solidFill>
                <a:effectLst/>
                <a:highlight>
                  <a:srgbClr val="FFFFFF"/>
                </a:highlight>
                <a:latin typeface="ui-sans-serif"/>
              </a:rPr>
              <a:t>任务。</a:t>
            </a:r>
          </a:p>
          <a:p>
            <a:pPr algn="l">
              <a:buFont typeface="+mj-lt"/>
              <a:buAutoNum type="arabicPeriod" startAt="15"/>
            </a:pPr>
            <a:r>
              <a:rPr lang="en-US" altLang="zh-CN" b="1" i="0" dirty="0">
                <a:solidFill>
                  <a:srgbClr val="0D0D0D"/>
                </a:solidFill>
                <a:effectLst/>
                <a:highlight>
                  <a:srgbClr val="FFFFFF"/>
                </a:highlight>
                <a:latin typeface="ui-sans-serif"/>
              </a:rPr>
              <a:t>The introduction of these software-triggered interrupts requires modifying our modelling of return from interrupt.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这些软件触发的中断的引入需要修改我们对从中断返回的建模。</a:t>
            </a:r>
          </a:p>
          <a:p>
            <a:pPr algn="l">
              <a:buFont typeface="+mj-lt"/>
              <a:buAutoNum type="arabicPeriod" startAt="15"/>
            </a:pPr>
            <a:r>
              <a:rPr lang="en-US" altLang="zh-CN" b="1" i="0" dirty="0">
                <a:solidFill>
                  <a:srgbClr val="0D0D0D"/>
                </a:solidFill>
                <a:effectLst/>
                <a:highlight>
                  <a:srgbClr val="FFFFFF"/>
                </a:highlight>
                <a:latin typeface="ui-sans-serif"/>
              </a:rPr>
              <a:t>Recall that in reality the hardware checks for pending interrupts, but in our model we don’t need to model this, since we allow interrupt handlers to run at any time.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回想一下，在现实中，硬件会检查挂起的中断，但在我们的模型中，我们不需要建模这一点，因为我们允许中断处理程序在任何时候运行。</a:t>
            </a:r>
          </a:p>
          <a:p>
            <a:pPr algn="l">
              <a:buFont typeface="+mj-lt"/>
              <a:buAutoNum type="arabicPeriod" startAt="15"/>
            </a:pPr>
            <a:r>
              <a:rPr lang="en-US" altLang="zh-CN" b="1" i="0" dirty="0">
                <a:solidFill>
                  <a:srgbClr val="0D0D0D"/>
                </a:solidFill>
                <a:effectLst/>
                <a:highlight>
                  <a:srgbClr val="FFFFFF"/>
                </a:highlight>
                <a:latin typeface="ui-sans-serif"/>
              </a:rPr>
              <a:t>However, in the case of the software-triggered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interrupt, we need to explicitly model that, on return from interrupt I, the hardware checks whether </a:t>
            </a:r>
            <a:r>
              <a:rPr lang="en-US" altLang="zh-CN" b="1" i="0" dirty="0" err="1">
                <a:solidFill>
                  <a:srgbClr val="0D0D0D"/>
                </a:solidFill>
                <a:effectLst/>
                <a:highlight>
                  <a:srgbClr val="FFFFFF"/>
                </a:highlight>
                <a:latin typeface="ui-sans-serif"/>
              </a:rPr>
              <a:t>SVC_aReq</a:t>
            </a:r>
            <a:r>
              <a:rPr lang="en-US" altLang="zh-CN" b="1" i="0" dirty="0">
                <a:solidFill>
                  <a:srgbClr val="0D0D0D"/>
                </a:solidFill>
                <a:effectLst/>
                <a:highlight>
                  <a:srgbClr val="FFFFFF"/>
                </a:highlight>
                <a:latin typeface="ui-sans-serif"/>
              </a:rPr>
              <a:t> is set, and whether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is allowed to run (it may have been manually removed from the EIT set).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然而，在软件触发的</a:t>
            </a:r>
            <a:r>
              <a:rPr lang="en-US" altLang="zh-CN" b="0" i="0" dirty="0" err="1">
                <a:solidFill>
                  <a:srgbClr val="0D0D0D"/>
                </a:solidFill>
                <a:effectLst/>
                <a:highlight>
                  <a:srgbClr val="FFFFFF"/>
                </a:highlight>
                <a:latin typeface="ui-sans-serif"/>
              </a:rPr>
              <a:t>SVC_a</a:t>
            </a:r>
            <a:r>
              <a:rPr lang="zh-CN" altLang="en-US" b="0" i="0" dirty="0">
                <a:solidFill>
                  <a:srgbClr val="0D0D0D"/>
                </a:solidFill>
                <a:effectLst/>
                <a:highlight>
                  <a:srgbClr val="FFFFFF"/>
                </a:highlight>
                <a:latin typeface="ui-sans-serif"/>
              </a:rPr>
              <a:t>中断的情况下，我们需要明确建模，在从中断</a:t>
            </a:r>
            <a:r>
              <a:rPr lang="en-US" altLang="zh-CN" b="0" i="0" dirty="0">
                <a:solidFill>
                  <a:srgbClr val="0D0D0D"/>
                </a:solidFill>
                <a:effectLst/>
                <a:highlight>
                  <a:srgbClr val="FFFFFF"/>
                </a:highlight>
                <a:latin typeface="ui-sans-serif"/>
              </a:rPr>
              <a:t>I</a:t>
            </a:r>
            <a:r>
              <a:rPr lang="zh-CN" altLang="en-US" b="0" i="0" dirty="0">
                <a:solidFill>
                  <a:srgbClr val="0D0D0D"/>
                </a:solidFill>
                <a:effectLst/>
                <a:highlight>
                  <a:srgbClr val="FFFFFF"/>
                </a:highlight>
                <a:latin typeface="ui-sans-serif"/>
              </a:rPr>
              <a:t>返回时，硬件检查</a:t>
            </a:r>
            <a:r>
              <a:rPr lang="en-US" altLang="zh-CN" b="0" i="0" dirty="0" err="1">
                <a:solidFill>
                  <a:srgbClr val="0D0D0D"/>
                </a:solidFill>
                <a:effectLst/>
                <a:highlight>
                  <a:srgbClr val="FFFFFF"/>
                </a:highlight>
                <a:latin typeface="ui-sans-serif"/>
              </a:rPr>
              <a:t>SVC_aReq</a:t>
            </a:r>
            <a:r>
              <a:rPr lang="zh-CN" altLang="en-US" b="0" i="0" dirty="0">
                <a:solidFill>
                  <a:srgbClr val="0D0D0D"/>
                </a:solidFill>
                <a:effectLst/>
                <a:highlight>
                  <a:srgbClr val="FFFFFF"/>
                </a:highlight>
                <a:latin typeface="ui-sans-serif"/>
              </a:rPr>
              <a:t>是否被设置，以及</a:t>
            </a:r>
            <a:r>
              <a:rPr lang="en-US" altLang="zh-CN" b="0" i="0" dirty="0" err="1">
                <a:solidFill>
                  <a:srgbClr val="0D0D0D"/>
                </a:solidFill>
                <a:effectLst/>
                <a:highlight>
                  <a:srgbClr val="FFFFFF"/>
                </a:highlight>
                <a:latin typeface="ui-sans-serif"/>
              </a:rPr>
              <a:t>SVC_a</a:t>
            </a:r>
            <a:r>
              <a:rPr lang="zh-CN" altLang="en-US" b="0" i="0" dirty="0">
                <a:solidFill>
                  <a:srgbClr val="0D0D0D"/>
                </a:solidFill>
                <a:effectLst/>
                <a:highlight>
                  <a:srgbClr val="FFFFFF"/>
                </a:highlight>
                <a:latin typeface="ui-sans-serif"/>
              </a:rPr>
              <a:t>是否被允许运行（它可能已经从</a:t>
            </a:r>
            <a:r>
              <a:rPr lang="en-US" altLang="zh-CN" b="0" i="0" dirty="0">
                <a:solidFill>
                  <a:srgbClr val="0D0D0D"/>
                </a:solidFill>
                <a:effectLst/>
                <a:highlight>
                  <a:srgbClr val="FFFFFF"/>
                </a:highlight>
                <a:latin typeface="ui-sans-serif"/>
              </a:rPr>
              <a:t>EIT</a:t>
            </a:r>
            <a:r>
              <a:rPr lang="zh-CN" altLang="en-US" b="0" i="0" dirty="0">
                <a:solidFill>
                  <a:srgbClr val="0D0D0D"/>
                </a:solidFill>
                <a:effectLst/>
                <a:highlight>
                  <a:srgbClr val="FFFFFF"/>
                </a:highlight>
                <a:latin typeface="ui-sans-serif"/>
              </a:rPr>
              <a:t>集合中手动移除）。</a:t>
            </a:r>
          </a:p>
          <a:p>
            <a:pPr algn="l">
              <a:buFont typeface="+mj-lt"/>
              <a:buAutoNum type="arabicPeriod" startAt="15"/>
            </a:pPr>
            <a:r>
              <a:rPr lang="en-US" altLang="zh-CN" b="1" i="0" dirty="0">
                <a:solidFill>
                  <a:srgbClr val="0D0D0D"/>
                </a:solidFill>
                <a:effectLst/>
                <a:highlight>
                  <a:srgbClr val="FFFFFF"/>
                </a:highlight>
                <a:latin typeface="ui-sans-serif"/>
              </a:rPr>
              <a:t>To know if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is allowed to run, we need to inspect the heads of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and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as these are the context of the task that was interrupted by I.</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为了知道</a:t>
            </a:r>
            <a:r>
              <a:rPr lang="en-US" altLang="zh-CN" b="0" i="0" dirty="0" err="1">
                <a:solidFill>
                  <a:srgbClr val="0D0D0D"/>
                </a:solidFill>
                <a:effectLst/>
                <a:highlight>
                  <a:srgbClr val="FFFFFF"/>
                </a:highlight>
                <a:latin typeface="ui-sans-serif"/>
              </a:rPr>
              <a:t>SVC_a</a:t>
            </a:r>
            <a:r>
              <a:rPr lang="zh-CN" altLang="en-US" b="0" i="0" dirty="0">
                <a:solidFill>
                  <a:srgbClr val="0D0D0D"/>
                </a:solidFill>
                <a:effectLst/>
                <a:highlight>
                  <a:srgbClr val="FFFFFF"/>
                </a:highlight>
                <a:latin typeface="ui-sans-serif"/>
              </a:rPr>
              <a:t>是否被允许运行，我们需要检查</a:t>
            </a:r>
            <a:r>
              <a:rPr lang="en-US" altLang="zh-CN" b="0" i="0" dirty="0" err="1">
                <a:solidFill>
                  <a:srgbClr val="0D0D0D"/>
                </a:solidFill>
                <a:effectLst/>
                <a:highlight>
                  <a:srgbClr val="FFFFFF"/>
                </a:highlight>
                <a:latin typeface="ui-sans-serif"/>
              </a:rPr>
              <a:t>ATstack</a:t>
            </a:r>
            <a:r>
              <a:rPr lang="zh-CN" altLang="en-US" b="0" i="0" dirty="0">
                <a:solidFill>
                  <a:srgbClr val="0D0D0D"/>
                </a:solidFill>
                <a:effectLst/>
                <a:highlight>
                  <a:srgbClr val="FFFFFF"/>
                </a:highlight>
                <a:latin typeface="ui-sans-serif"/>
              </a:rPr>
              <a:t>和</a:t>
            </a:r>
            <a:r>
              <a:rPr lang="en-US" altLang="zh-CN" b="0" i="0" dirty="0" err="1">
                <a:solidFill>
                  <a:srgbClr val="0D0D0D"/>
                </a:solidFill>
                <a:effectLst/>
                <a:highlight>
                  <a:srgbClr val="FFFFFF"/>
                </a:highlight>
                <a:latin typeface="ui-sans-serif"/>
              </a:rPr>
              <a:t>EITstack</a:t>
            </a:r>
            <a:r>
              <a:rPr lang="zh-CN" altLang="en-US" b="0" i="0" dirty="0">
                <a:solidFill>
                  <a:srgbClr val="0D0D0D"/>
                </a:solidFill>
                <a:effectLst/>
                <a:highlight>
                  <a:srgbClr val="FFFFFF"/>
                </a:highlight>
                <a:latin typeface="ui-sans-serif"/>
              </a:rPr>
              <a:t>的顶部，因为这些是被</a:t>
            </a:r>
            <a:r>
              <a:rPr lang="en-US" altLang="zh-CN" b="0" i="0" dirty="0">
                <a:solidFill>
                  <a:srgbClr val="0D0D0D"/>
                </a:solidFill>
                <a:effectLst/>
                <a:highlight>
                  <a:srgbClr val="FFFFFF"/>
                </a:highlight>
                <a:latin typeface="ui-sans-serif"/>
              </a:rPr>
              <a:t>I</a:t>
            </a:r>
            <a:r>
              <a:rPr lang="zh-CN" altLang="en-US" b="0" i="0" dirty="0">
                <a:solidFill>
                  <a:srgbClr val="0D0D0D"/>
                </a:solidFill>
                <a:effectLst/>
                <a:highlight>
                  <a:srgbClr val="FFFFFF"/>
                </a:highlight>
                <a:latin typeface="ui-sans-serif"/>
              </a:rPr>
              <a:t>中断的任务的上下文。</a:t>
            </a:r>
          </a:p>
          <a:p>
            <a:pPr algn="l">
              <a:buFont typeface="+mj-lt"/>
              <a:buAutoNum type="arabicPeriod" startAt="15"/>
            </a:pPr>
            <a:r>
              <a:rPr lang="en-US" altLang="zh-CN" b="1" i="0" dirty="0">
                <a:solidFill>
                  <a:srgbClr val="0D0D0D"/>
                </a:solidFill>
                <a:effectLst/>
                <a:highlight>
                  <a:srgbClr val="FFFFFF"/>
                </a:highlight>
                <a:latin typeface="ui-sans-serif"/>
              </a:rPr>
              <a:t>The </a:t>
            </a:r>
            <a:r>
              <a:rPr lang="en-US" altLang="zh-CN" b="1" i="0" dirty="0" err="1">
                <a:solidFill>
                  <a:srgbClr val="0D0D0D"/>
                </a:solidFill>
                <a:effectLst/>
                <a:highlight>
                  <a:srgbClr val="FFFFFF"/>
                </a:highlight>
                <a:latin typeface="ui-sans-serif"/>
              </a:rPr>
              <a:t>IRet</a:t>
            </a:r>
            <a:r>
              <a:rPr lang="en-US" altLang="zh-CN" b="1" i="0" dirty="0">
                <a:solidFill>
                  <a:srgbClr val="0D0D0D"/>
                </a:solidFill>
                <a:effectLst/>
                <a:highlight>
                  <a:srgbClr val="FFFFFF"/>
                </a:highlight>
                <a:latin typeface="ui-sans-serif"/>
              </a:rPr>
              <a:t> function therefore becomes: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因此</a:t>
            </a:r>
            <a:r>
              <a:rPr lang="en-US" altLang="zh-CN" b="0" i="0" dirty="0" err="1">
                <a:solidFill>
                  <a:srgbClr val="0D0D0D"/>
                </a:solidFill>
                <a:effectLst/>
                <a:highlight>
                  <a:srgbClr val="FFFFFF"/>
                </a:highlight>
                <a:latin typeface="ui-sans-serif"/>
              </a:rPr>
              <a:t>IRet</a:t>
            </a:r>
            <a:r>
              <a:rPr lang="zh-CN" altLang="en-US" b="0" i="0" dirty="0">
                <a:solidFill>
                  <a:srgbClr val="0D0D0D"/>
                </a:solidFill>
                <a:effectLst/>
                <a:highlight>
                  <a:srgbClr val="FFFFFF"/>
                </a:highlight>
                <a:latin typeface="ui-sans-serif"/>
              </a:rPr>
              <a:t>函数变为：</a:t>
            </a:r>
          </a:p>
          <a:p>
            <a:pPr algn="l">
              <a:buFont typeface="+mj-lt"/>
              <a:buAutoNum type="arabicPeriod" startAt="15"/>
            </a:pPr>
            <a:r>
              <a:rPr lang="en-US" altLang="zh-CN" b="1" i="0" dirty="0" err="1">
                <a:solidFill>
                  <a:srgbClr val="0D0D0D"/>
                </a:solidFill>
                <a:effectLst/>
                <a:highlight>
                  <a:srgbClr val="FFFFFF"/>
                </a:highlight>
                <a:latin typeface="ui-sans-serif"/>
              </a:rPr>
              <a:t>IRet</a:t>
            </a:r>
            <a:r>
              <a:rPr lang="en-US" altLang="zh-CN" b="1" i="0" dirty="0">
                <a:solidFill>
                  <a:srgbClr val="0D0D0D"/>
                </a:solidFill>
                <a:effectLst/>
                <a:highlight>
                  <a:srgbClr val="FFFFFF"/>
                </a:highlight>
                <a:latin typeface="ui-sans-serif"/>
              </a:rPr>
              <a:t>(X) ≡ IF </a:t>
            </a:r>
            <a:r>
              <a:rPr lang="en-US" altLang="zh-CN" b="1" i="0" dirty="0" err="1">
                <a:solidFill>
                  <a:srgbClr val="0D0D0D"/>
                </a:solidFill>
                <a:effectLst/>
                <a:highlight>
                  <a:srgbClr val="FFFFFF"/>
                </a:highlight>
                <a:latin typeface="ui-sans-serif"/>
              </a:rPr>
              <a:t>SVC_aReq</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hd</a:t>
            </a:r>
            <a:r>
              <a:rPr lang="en-US" altLang="zh-CN" b="1" i="0" dirty="0">
                <a:solidFill>
                  <a:srgbClr val="0D0D0D"/>
                </a:solidFill>
                <a:effectLst/>
                <a:highlight>
                  <a:srgbClr val="FFFFFF"/>
                </a:highlight>
                <a:latin typeface="ui-sans-serif"/>
              </a:rPr>
              <a:t>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 AT -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interrupt_policy</a:t>
            </a:r>
            <a:r>
              <a:rPr lang="en-US" altLang="zh-CN" b="1" i="0" dirty="0">
                <a:solidFill>
                  <a:srgbClr val="0D0D0D"/>
                </a:solidFill>
                <a:effectLst/>
                <a:highlight>
                  <a:srgbClr val="FFFFFF"/>
                </a:highlight>
                <a:latin typeface="ui-sans-serif"/>
              </a:rPr>
              <a:t> (</a:t>
            </a:r>
            <a:r>
              <a:rPr lang="en-US" altLang="zh-CN" b="1" i="0" dirty="0" err="1">
                <a:solidFill>
                  <a:srgbClr val="0D0D0D"/>
                </a:solidFill>
                <a:effectLst/>
                <a:highlight>
                  <a:srgbClr val="FFFFFF"/>
                </a:highlight>
                <a:latin typeface="ui-sans-serif"/>
              </a:rPr>
              <a:t>hd</a:t>
            </a:r>
            <a:r>
              <a:rPr lang="en-US" altLang="zh-CN" b="1" i="0" dirty="0">
                <a:solidFill>
                  <a:srgbClr val="0D0D0D"/>
                </a:solidFill>
                <a:effectLst/>
                <a:highlight>
                  <a:srgbClr val="FFFFFF"/>
                </a:highlight>
                <a:latin typeface="ui-sans-serif"/>
              </a:rPr>
              <a:t>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THEN EIT := </a:t>
            </a:r>
            <a:r>
              <a:rPr lang="en-US" altLang="zh-CN" b="1" i="0" dirty="0" err="1">
                <a:solidFill>
                  <a:srgbClr val="0D0D0D"/>
                </a:solidFill>
                <a:effectLst/>
                <a:highlight>
                  <a:srgbClr val="FFFFFF"/>
                </a:highlight>
                <a:latin typeface="ui-sans-serif"/>
              </a:rPr>
              <a:t>hd</a:t>
            </a:r>
            <a:r>
              <a:rPr lang="en-US" altLang="zh-CN" b="1" i="0" dirty="0">
                <a:solidFill>
                  <a:srgbClr val="0D0D0D"/>
                </a:solidFill>
                <a:effectLst/>
                <a:highlight>
                  <a:srgbClr val="FFFFFF"/>
                </a:highlight>
                <a:latin typeface="ui-sans-serif"/>
              </a:rPr>
              <a:t>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AT := </a:t>
            </a:r>
            <a:r>
              <a:rPr lang="en-US" altLang="zh-CN" b="1" i="0" dirty="0" err="1">
                <a:solidFill>
                  <a:srgbClr val="0D0D0D"/>
                </a:solidFill>
                <a:effectLst/>
                <a:highlight>
                  <a:srgbClr val="FFFFFF"/>
                </a:highlight>
                <a:latin typeface="ui-sans-serif"/>
              </a:rPr>
              <a:t>SVC_a</a:t>
            </a:r>
            <a:r>
              <a:rPr lang="en-US" altLang="zh-CN" b="1" i="0" dirty="0">
                <a:solidFill>
                  <a:srgbClr val="0D0D0D"/>
                </a:solidFill>
                <a:effectLst/>
                <a:highlight>
                  <a:srgbClr val="FFFFFF"/>
                </a:highlight>
                <a:latin typeface="ui-sans-serif"/>
              </a:rPr>
              <a:t>; ELSE (AT +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(EIT +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 :=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en-US" altLang="zh-CN" b="0" i="0" dirty="0" err="1">
                <a:solidFill>
                  <a:srgbClr val="0D0D0D"/>
                </a:solidFill>
                <a:effectLst/>
                <a:highlight>
                  <a:srgbClr val="FFFFFF"/>
                </a:highlight>
                <a:latin typeface="ui-sans-serif"/>
              </a:rPr>
              <a:t>IRet</a:t>
            </a:r>
            <a:r>
              <a:rPr lang="en-US" altLang="zh-CN" b="0" i="0" dirty="0">
                <a:solidFill>
                  <a:srgbClr val="0D0D0D"/>
                </a:solidFill>
                <a:effectLst/>
                <a:highlight>
                  <a:srgbClr val="FFFFFF"/>
                </a:highlight>
                <a:latin typeface="ui-sans-serif"/>
              </a:rPr>
              <a:t>(X) ≡ </a:t>
            </a:r>
            <a:r>
              <a:rPr lang="zh-CN" altLang="en-US" b="0" i="0" dirty="0">
                <a:solidFill>
                  <a:srgbClr val="0D0D0D"/>
                </a:solidFill>
                <a:effectLst/>
                <a:highlight>
                  <a:srgbClr val="FFFFFF"/>
                </a:highlight>
                <a:latin typeface="ui-sans-serif"/>
              </a:rPr>
              <a:t>如果</a:t>
            </a:r>
            <a:r>
              <a:rPr lang="en-US" altLang="zh-CN" b="0" i="0" dirty="0" err="1">
                <a:solidFill>
                  <a:srgbClr val="0D0D0D"/>
                </a:solidFill>
                <a:effectLst/>
                <a:highlight>
                  <a:srgbClr val="FFFFFF"/>
                </a:highlight>
                <a:latin typeface="ui-sans-serif"/>
              </a:rPr>
              <a:t>SVC_aReq</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SVC_a</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hd</a:t>
            </a:r>
            <a:r>
              <a:rPr lang="en-US" altLang="zh-CN" b="0" i="0" dirty="0">
                <a:solidFill>
                  <a:srgbClr val="0D0D0D"/>
                </a:solidFill>
                <a:effectLst/>
                <a:highlight>
                  <a:srgbClr val="FFFFFF"/>
                </a:highlight>
                <a:latin typeface="ui-sans-serif"/>
              </a:rPr>
              <a:t>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 - AT -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interrupt_policy</a:t>
            </a:r>
            <a:r>
              <a:rPr lang="en-US" altLang="zh-CN" b="0" i="0" dirty="0">
                <a:solidFill>
                  <a:srgbClr val="0D0D0D"/>
                </a:solidFill>
                <a:effectLst/>
                <a:highlight>
                  <a:srgbClr val="FFFFFF"/>
                </a:highlight>
                <a:latin typeface="ui-sans-serif"/>
              </a:rPr>
              <a:t> (</a:t>
            </a:r>
            <a:r>
              <a:rPr lang="en-US" altLang="zh-CN" b="0" i="0" dirty="0" err="1">
                <a:solidFill>
                  <a:srgbClr val="0D0D0D"/>
                </a:solidFill>
                <a:effectLst/>
                <a:highlight>
                  <a:srgbClr val="FFFFFF"/>
                </a:highlight>
                <a:latin typeface="ui-sans-serif"/>
              </a:rPr>
              <a:t>hd</a:t>
            </a:r>
            <a:r>
              <a:rPr lang="en-US" altLang="zh-CN" b="0" i="0" dirty="0">
                <a:solidFill>
                  <a:srgbClr val="0D0D0D"/>
                </a:solidFill>
                <a:effectLst/>
                <a:highlight>
                  <a:srgbClr val="FFFFFF"/>
                </a:highlight>
                <a:latin typeface="ui-sans-serif"/>
              </a:rPr>
              <a:t>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a:t>
            </a:r>
            <a:r>
              <a:rPr lang="en-US" altLang="zh-CN" b="0" i="0" dirty="0" err="1">
                <a:solidFill>
                  <a:srgbClr val="0D0D0D"/>
                </a:solidFill>
                <a:effectLst/>
                <a:highlight>
                  <a:srgbClr val="FFFFFF"/>
                </a:highlight>
                <a:latin typeface="ui-sans-serif"/>
              </a:rPr>
              <a:t>SVC_a</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则 </a:t>
            </a:r>
            <a:r>
              <a:rPr lang="en-US" altLang="zh-CN" b="0" i="0" dirty="0">
                <a:solidFill>
                  <a:srgbClr val="0D0D0D"/>
                </a:solidFill>
                <a:effectLst/>
                <a:highlight>
                  <a:srgbClr val="FFFFFF"/>
                </a:highlight>
                <a:latin typeface="ui-sans-serif"/>
              </a:rPr>
              <a:t>EIT := </a:t>
            </a:r>
            <a:r>
              <a:rPr lang="en-US" altLang="zh-CN" b="0" i="0" dirty="0" err="1">
                <a:solidFill>
                  <a:srgbClr val="0D0D0D"/>
                </a:solidFill>
                <a:effectLst/>
                <a:highlight>
                  <a:srgbClr val="FFFFFF"/>
                </a:highlight>
                <a:latin typeface="ui-sans-serif"/>
              </a:rPr>
              <a:t>hd</a:t>
            </a:r>
            <a:r>
              <a:rPr lang="en-US" altLang="zh-CN" b="0" i="0" dirty="0">
                <a:solidFill>
                  <a:srgbClr val="0D0D0D"/>
                </a:solidFill>
                <a:effectLst/>
                <a:highlight>
                  <a:srgbClr val="FFFFFF"/>
                </a:highlight>
                <a:latin typeface="ui-sans-serif"/>
              </a:rPr>
              <a:t>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 AT := </a:t>
            </a:r>
            <a:r>
              <a:rPr lang="en-US" altLang="zh-CN" b="0" i="0" dirty="0" err="1">
                <a:solidFill>
                  <a:srgbClr val="0D0D0D"/>
                </a:solidFill>
                <a:effectLst/>
                <a:highlight>
                  <a:srgbClr val="FFFFFF"/>
                </a:highlight>
                <a:latin typeface="ui-sans-serif"/>
              </a:rPr>
              <a:t>SVC_a</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否则 </a:t>
            </a:r>
            <a:r>
              <a:rPr lang="en-US" altLang="zh-CN" b="0" i="0" dirty="0">
                <a:solidFill>
                  <a:srgbClr val="0D0D0D"/>
                </a:solidFill>
                <a:effectLst/>
                <a:highlight>
                  <a:srgbClr val="FFFFFF"/>
                </a:highlight>
                <a:latin typeface="ui-sans-serif"/>
              </a:rPr>
              <a:t>(AT +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ATstack</a:t>
            </a:r>
            <a:r>
              <a:rPr lang="en-US" altLang="zh-CN" b="0" i="0" dirty="0">
                <a:solidFill>
                  <a:srgbClr val="0D0D0D"/>
                </a:solidFill>
                <a:effectLst/>
                <a:highlight>
                  <a:srgbClr val="FFFFFF"/>
                </a:highlight>
                <a:latin typeface="ui-sans-serif"/>
              </a:rPr>
              <a:t>; (EIT +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 := </a:t>
            </a:r>
            <a:r>
              <a:rPr lang="en-US" altLang="zh-CN" b="0" i="0" dirty="0" err="1">
                <a:solidFill>
                  <a:srgbClr val="0D0D0D"/>
                </a:solidFill>
                <a:effectLst/>
                <a:highlight>
                  <a:srgbClr val="FFFFFF"/>
                </a:highlight>
                <a:latin typeface="ui-sans-serif"/>
              </a:rPr>
              <a:t>EITstack</a:t>
            </a:r>
            <a:r>
              <a:rPr lang="en-US" altLang="zh-CN" b="0" i="0" dirty="0">
                <a:solidFill>
                  <a:srgbClr val="0D0D0D"/>
                </a:solidFill>
                <a:effectLst/>
                <a:highlight>
                  <a:srgbClr val="FFFFFF"/>
                </a:highlight>
                <a:latin typeface="ui-sans-serif"/>
              </a:rPr>
              <a:t>;</a:t>
            </a:r>
          </a:p>
          <a:p>
            <a:pPr algn="l">
              <a:buFont typeface="+mj-lt"/>
              <a:buAutoNum type="arabicPeriod" startAt="15"/>
            </a:pPr>
            <a:r>
              <a:rPr lang="en-US" altLang="zh-CN" b="1" i="0" dirty="0">
                <a:solidFill>
                  <a:srgbClr val="0D0D0D"/>
                </a:solidFill>
                <a:effectLst/>
                <a:highlight>
                  <a:srgbClr val="FFFFFF"/>
                </a:highlight>
                <a:latin typeface="ui-sans-serif"/>
              </a:rPr>
              <a:t>Our </a:t>
            </a:r>
            <a:r>
              <a:rPr lang="en-US" altLang="zh-CN" b="1" i="0" dirty="0" err="1">
                <a:solidFill>
                  <a:srgbClr val="0D0D0D"/>
                </a:solidFill>
                <a:effectLst/>
                <a:highlight>
                  <a:srgbClr val="FFFFFF"/>
                </a:highlight>
                <a:latin typeface="ui-sans-serif"/>
              </a:rPr>
              <a:t>formalisation</a:t>
            </a:r>
            <a:r>
              <a:rPr lang="en-US" altLang="zh-CN" b="1" i="0" dirty="0">
                <a:solidFill>
                  <a:srgbClr val="0D0D0D"/>
                </a:solidFill>
                <a:effectLst/>
                <a:highlight>
                  <a:srgbClr val="FFFFFF"/>
                </a:highlight>
                <a:latin typeface="ui-sans-serif"/>
              </a:rPr>
              <a:t> of the hardware interface is given by the functions (1)-(4), available to the OS to control pre-processing, as presented in Fig. 1, </a:t>
            </a:r>
            <a:r>
              <a:rPr lang="en-US" altLang="zh-CN" b="1" i="0" dirty="0" err="1">
                <a:solidFill>
                  <a:srgbClr val="0D0D0D"/>
                </a:solidFill>
                <a:effectLst/>
                <a:highlight>
                  <a:srgbClr val="FFFFFF"/>
                </a:highlight>
                <a:latin typeface="ui-sans-serif"/>
              </a:rPr>
              <a:t>IRet</a:t>
            </a:r>
            <a:r>
              <a:rPr lang="en-US" altLang="zh-CN" b="1" i="0" dirty="0">
                <a:solidFill>
                  <a:srgbClr val="0D0D0D"/>
                </a:solidFill>
                <a:effectLst/>
                <a:highlight>
                  <a:srgbClr val="FFFFFF"/>
                </a:highlight>
                <a:latin typeface="ui-sans-serif"/>
              </a:rPr>
              <a:t> and </a:t>
            </a:r>
            <a:r>
              <a:rPr lang="en-US" altLang="zh-CN" b="1" i="0" dirty="0" err="1">
                <a:solidFill>
                  <a:srgbClr val="0D0D0D"/>
                </a:solidFill>
                <a:effectLst/>
                <a:highlight>
                  <a:srgbClr val="FFFFFF"/>
                </a:highlight>
                <a:latin typeface="ui-sans-serif"/>
              </a:rPr>
              <a:t>ITakeSVC_a</a:t>
            </a:r>
            <a:r>
              <a:rPr lang="en-US" altLang="zh-CN" b="1" i="0" dirty="0">
                <a:solidFill>
                  <a:srgbClr val="0D0D0D"/>
                </a:solidFill>
                <a:effectLst/>
                <a:highlight>
                  <a:srgbClr val="FFFFFF"/>
                </a:highlight>
                <a:latin typeface="ui-sans-serif"/>
              </a:rPr>
              <a:t>, together with our control pre-processing, form our formal concurrency framework, to be instantiated to a specific OS by defining </a:t>
            </a:r>
            <a:r>
              <a:rPr lang="zh-CN" altLang="en-US" b="1" i="0" dirty="0">
                <a:solidFill>
                  <a:srgbClr val="0D0D0D"/>
                </a:solidFill>
                <a:effectLst/>
                <a:highlight>
                  <a:srgbClr val="FFFFFF"/>
                </a:highlight>
                <a:latin typeface="KaTeX_Main"/>
              </a:rPr>
              <a:t>𝑈</a:t>
            </a:r>
            <a:r>
              <a:rPr lang="en-US" altLang="zh-CN" b="1" i="0" dirty="0">
                <a:solidFill>
                  <a:srgbClr val="0D0D0D"/>
                </a:solidFill>
                <a:effectLst/>
                <a:highlight>
                  <a:srgbClr val="FFFFFF"/>
                </a:highlight>
                <a:latin typeface="KaTeX_Caligraphic"/>
              </a:rPr>
              <a:t>U</a:t>
            </a:r>
            <a:r>
              <a:rPr lang="en-US" altLang="zh-CN" b="1" i="0" dirty="0">
                <a:solidFill>
                  <a:srgbClr val="0D0D0D"/>
                </a:solidFill>
                <a:effectLst/>
                <a:highlight>
                  <a:srgbClr val="FFFFFF"/>
                </a:highlight>
                <a:latin typeface="ui-sans-serif"/>
              </a:rPr>
              <a:t>, </a:t>
            </a:r>
            <a:r>
              <a:rPr lang="zh-CN" altLang="en-US" b="1" i="0" dirty="0">
                <a:solidFill>
                  <a:srgbClr val="0D0D0D"/>
                </a:solidFill>
                <a:effectLst/>
                <a:highlight>
                  <a:srgbClr val="FFFFFF"/>
                </a:highlight>
                <a:latin typeface="KaTeX_Main"/>
              </a:rPr>
              <a:t>𝐺</a:t>
            </a:r>
            <a:r>
              <a:rPr lang="en-US" altLang="zh-CN" b="1" i="0" dirty="0">
                <a:solidFill>
                  <a:srgbClr val="0D0D0D"/>
                </a:solidFill>
                <a:effectLst/>
                <a:highlight>
                  <a:srgbClr val="FFFFFF"/>
                </a:highlight>
                <a:latin typeface="KaTeX_Caligraphic"/>
              </a:rPr>
              <a:t>G</a:t>
            </a:r>
            <a:r>
              <a:rPr lang="en-US" altLang="zh-CN" b="1" i="0" dirty="0">
                <a:solidFill>
                  <a:srgbClr val="0D0D0D"/>
                </a:solidFill>
                <a:effectLst/>
                <a:highlight>
                  <a:srgbClr val="FFFFFF"/>
                </a:highlight>
                <a:latin typeface="ui-sans-serif"/>
              </a:rPr>
              <a:t>, </a:t>
            </a:r>
            <a:r>
              <a:rPr lang="zh-CN" altLang="en-US" b="1" i="0" dirty="0">
                <a:solidFill>
                  <a:srgbClr val="0D0D0D"/>
                </a:solidFill>
                <a:effectLst/>
                <a:highlight>
                  <a:srgbClr val="FFFFFF"/>
                </a:highlight>
                <a:latin typeface="KaTeX_Main"/>
              </a:rPr>
              <a:t>𝐴</a:t>
            </a:r>
            <a:r>
              <a:rPr lang="en-US" altLang="zh-CN" b="1" i="0" dirty="0">
                <a:solidFill>
                  <a:srgbClr val="0D0D0D"/>
                </a:solidFill>
                <a:effectLst/>
                <a:highlight>
                  <a:srgbClr val="FFFFFF"/>
                </a:highlight>
                <a:latin typeface="KaTeX_Caligraphic"/>
              </a:rPr>
              <a:t>A</a:t>
            </a:r>
            <a:r>
              <a:rPr lang="en-US" altLang="zh-CN" b="1" i="0" dirty="0">
                <a:solidFill>
                  <a:srgbClr val="0D0D0D"/>
                </a:solidFill>
                <a:effectLst/>
                <a:highlight>
                  <a:srgbClr val="FFFFFF"/>
                </a:highlight>
                <a:latin typeface="ui-sans-serif"/>
              </a:rPr>
              <a:t>, and </a:t>
            </a:r>
            <a:r>
              <a:rPr lang="zh-CN" altLang="en-US" b="1" i="0" dirty="0">
                <a:solidFill>
                  <a:srgbClr val="0D0D0D"/>
                </a:solidFill>
                <a:effectLst/>
                <a:highlight>
                  <a:srgbClr val="FFFFFF"/>
                </a:highlight>
                <a:latin typeface="KaTeX_Main"/>
              </a:rPr>
              <a:t>𝑃</a:t>
            </a:r>
            <a:r>
              <a:rPr lang="en-US" altLang="zh-CN" b="1" i="0" dirty="0">
                <a:solidFill>
                  <a:srgbClr val="0D0D0D"/>
                </a:solidFill>
                <a:effectLst/>
                <a:highlight>
                  <a:srgbClr val="FFFFFF"/>
                </a:highlight>
                <a:latin typeface="KaTeX_Caligraphic"/>
              </a:rPr>
              <a:t>P</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5"/>
            </a:pPr>
            <a:r>
              <a:rPr lang="zh-CN" altLang="en-US" b="0" i="0" dirty="0">
                <a:solidFill>
                  <a:srgbClr val="0D0D0D"/>
                </a:solidFill>
                <a:effectLst/>
                <a:highlight>
                  <a:srgbClr val="FFFFFF"/>
                </a:highlight>
                <a:latin typeface="ui-sans-serif"/>
              </a:rPr>
              <a:t>我们对硬件接口的形式化是通过函数（</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4</a:t>
            </a:r>
            <a:r>
              <a:rPr lang="zh-CN" altLang="en-US" b="0" i="0" dirty="0">
                <a:solidFill>
                  <a:srgbClr val="0D0D0D"/>
                </a:solidFill>
                <a:effectLst/>
                <a:highlight>
                  <a:srgbClr val="FFFFFF"/>
                </a:highlight>
                <a:latin typeface="ui-sans-serif"/>
              </a:rPr>
              <a:t>）给出的，这些函数可供操作系统控制预处理，如图</a:t>
            </a:r>
            <a:r>
              <a:rPr lang="en-US" altLang="zh-CN" b="0" i="0" dirty="0">
                <a:solidFill>
                  <a:srgbClr val="0D0D0D"/>
                </a:solidFill>
                <a:effectLst/>
                <a:highlight>
                  <a:srgbClr val="FFFFFF"/>
                </a:highlight>
                <a:latin typeface="ui-sans-serif"/>
              </a:rPr>
              <a:t>1</a:t>
            </a:r>
            <a:r>
              <a:rPr lang="zh-CN" altLang="en-US" b="0" i="0" dirty="0">
                <a:solidFill>
                  <a:srgbClr val="0D0D0D"/>
                </a:solidFill>
                <a:effectLst/>
                <a:highlight>
                  <a:srgbClr val="FFFFFF"/>
                </a:highlight>
                <a:latin typeface="ui-sans-serif"/>
              </a:rPr>
              <a:t>中所示，</a:t>
            </a:r>
            <a:r>
              <a:rPr lang="en-US" altLang="zh-CN" b="0" i="0" dirty="0" err="1">
                <a:solidFill>
                  <a:srgbClr val="0D0D0D"/>
                </a:solidFill>
                <a:effectLst/>
                <a:highlight>
                  <a:srgbClr val="FFFFFF"/>
                </a:highlight>
                <a:latin typeface="ui-sans-serif"/>
              </a:rPr>
              <a:t>IRet</a:t>
            </a:r>
            <a:r>
              <a:rPr lang="zh-CN" altLang="en-US" b="0" i="0" dirty="0">
                <a:solidFill>
                  <a:srgbClr val="0D0D0D"/>
                </a:solidFill>
                <a:effectLst/>
                <a:highlight>
                  <a:srgbClr val="FFFFFF"/>
                </a:highlight>
                <a:latin typeface="ui-sans-serif"/>
              </a:rPr>
              <a:t>和</a:t>
            </a:r>
            <a:r>
              <a:rPr lang="en-US" altLang="zh-CN" b="0" i="0" dirty="0" err="1">
                <a:solidFill>
                  <a:srgbClr val="0D0D0D"/>
                </a:solidFill>
                <a:effectLst/>
                <a:highlight>
                  <a:srgbClr val="FFFFFF"/>
                </a:highlight>
                <a:latin typeface="ui-sans-serif"/>
              </a:rPr>
              <a:t>ITakeSVC_a</a:t>
            </a:r>
            <a:r>
              <a:rPr lang="zh-CN" altLang="en-US" b="0" i="0" dirty="0">
                <a:solidFill>
                  <a:srgbClr val="0D0D0D"/>
                </a:solidFill>
                <a:effectLst/>
                <a:highlight>
                  <a:srgbClr val="FFFFFF"/>
                </a:highlight>
                <a:latin typeface="ui-sans-serif"/>
              </a:rPr>
              <a:t>与我们的控制预处理一起形成了我们的正式并发框架，通过定义</a:t>
            </a:r>
            <a:r>
              <a:rPr lang="zh-CN" altLang="en-US" b="0" i="0" dirty="0">
                <a:solidFill>
                  <a:srgbClr val="0D0D0D"/>
                </a:solidFill>
                <a:effectLst/>
                <a:highlight>
                  <a:srgbClr val="FFFFFF"/>
                </a:highlight>
                <a:latin typeface="KaTeX_Main"/>
              </a:rPr>
              <a:t>𝑈</a:t>
            </a:r>
            <a:r>
              <a:rPr lang="en-US" altLang="zh-CN" b="0" i="0" dirty="0">
                <a:solidFill>
                  <a:srgbClr val="0D0D0D"/>
                </a:solidFill>
                <a:effectLst/>
                <a:highlight>
                  <a:srgbClr val="FFFFFF"/>
                </a:highlight>
                <a:latin typeface="KaTeX_Caligraphic"/>
              </a:rPr>
              <a:t>U</a:t>
            </a:r>
            <a:r>
              <a:rPr lang="zh-CN" altLang="en-US"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KaTeX_Main"/>
              </a:rPr>
              <a:t>𝐺</a:t>
            </a:r>
            <a:r>
              <a:rPr lang="en-US" altLang="zh-CN" b="0" i="0" dirty="0">
                <a:solidFill>
                  <a:srgbClr val="0D0D0D"/>
                </a:solidFill>
                <a:effectLst/>
                <a:highlight>
                  <a:srgbClr val="FFFFFF"/>
                </a:highlight>
                <a:latin typeface="KaTeX_Caligraphic"/>
              </a:rPr>
              <a:t>G</a:t>
            </a:r>
            <a:r>
              <a:rPr lang="zh-CN" altLang="en-US"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KaTeX_Main"/>
              </a:rPr>
              <a:t>𝐴</a:t>
            </a:r>
            <a:r>
              <a:rPr lang="en-US" altLang="zh-CN" b="0" i="0" dirty="0">
                <a:solidFill>
                  <a:srgbClr val="0D0D0D"/>
                </a:solidFill>
                <a:effectLst/>
                <a:highlight>
                  <a:srgbClr val="FFFFFF"/>
                </a:highlight>
                <a:latin typeface="KaTeX_Caligraphic"/>
              </a:rPr>
              <a:t>A</a:t>
            </a:r>
            <a:r>
              <a:rPr lang="zh-CN" altLang="en-US" b="0" i="0" dirty="0">
                <a:solidFill>
                  <a:srgbClr val="0D0D0D"/>
                </a:solidFill>
                <a:effectLst/>
                <a:highlight>
                  <a:srgbClr val="FFFFFF"/>
                </a:highlight>
                <a:latin typeface="ui-sans-serif"/>
              </a:rPr>
              <a:t>，和</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Caligraphic"/>
              </a:rPr>
              <a:t>P</a:t>
            </a:r>
            <a:r>
              <a:rPr lang="zh-CN" altLang="en-US" b="0" i="0" dirty="0">
                <a:solidFill>
                  <a:srgbClr val="0D0D0D"/>
                </a:solidFill>
                <a:effectLst/>
                <a:highlight>
                  <a:srgbClr val="FFFFFF"/>
                </a:highlight>
                <a:latin typeface="ui-sans-serif"/>
              </a:rPr>
              <a:t>来实例化到特定的操作系统。</a:t>
            </a:r>
          </a:p>
          <a:p>
            <a:endParaRPr lang="en-US" altLang="zh-CN" dirty="0"/>
          </a:p>
          <a:p>
            <a:endParaRPr lang="en-US" altLang="zh-CN" dirty="0"/>
          </a:p>
          <a:p>
            <a:endParaRPr lang="en-US" altLang="zh-CN" dirty="0"/>
          </a:p>
          <a:p>
            <a:endParaRPr lang="en-US" altLang="zh-CN" dirty="0"/>
          </a:p>
          <a:p>
            <a:pPr algn="l">
              <a:buFont typeface="+mj-lt"/>
              <a:buAutoNum type="arabicPeriod"/>
            </a:pPr>
            <a:r>
              <a:rPr lang="en-US" altLang="zh-CN" b="1" i="0" dirty="0">
                <a:solidFill>
                  <a:srgbClr val="0D0D0D"/>
                </a:solidFill>
                <a:effectLst/>
                <a:highlight>
                  <a:srgbClr val="FFFFFF"/>
                </a:highlight>
                <a:latin typeface="ui-sans-serif"/>
              </a:rPr>
              <a:t>SVC (Supervisor Call)</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监督调用</a:t>
            </a:r>
            <a:r>
              <a:rPr lang="zh-CN" altLang="en-US" b="0" i="0" dirty="0">
                <a:solidFill>
                  <a:srgbClr val="0D0D0D"/>
                </a:solidFill>
                <a:effectLst/>
                <a:highlight>
                  <a:srgbClr val="FFFFFF"/>
                </a:highlight>
                <a:latin typeface="ui-sans-serif"/>
              </a:rPr>
              <a:t>，是一种从用户模式切换到内核模式的机制，常用于执行需要更高权限的操作系统功能。</a:t>
            </a:r>
          </a:p>
          <a:p>
            <a:pPr algn="l">
              <a:buFont typeface="+mj-lt"/>
              <a:buAutoNum type="arabicPeriod"/>
            </a:pPr>
            <a:r>
              <a:rPr lang="en-US" altLang="zh-CN" b="1" i="0" dirty="0">
                <a:solidFill>
                  <a:srgbClr val="0D0D0D"/>
                </a:solidFill>
                <a:effectLst/>
                <a:highlight>
                  <a:srgbClr val="FFFFFF"/>
                </a:highlight>
                <a:latin typeface="ui-sans-serif"/>
              </a:rPr>
              <a:t>Synchronous and Asynchronous SVC</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同步</a:t>
            </a:r>
            <a:r>
              <a:rPr lang="en-US" altLang="zh-CN" b="1"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通常指在程序执行中明确调用的</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，它在调用点同步处理。</a:t>
            </a:r>
          </a:p>
          <a:p>
            <a:pPr marL="742950" lvl="1" indent="-285750" algn="l">
              <a:buFont typeface="+mj-lt"/>
              <a:buAutoNum type="arabicPeriod"/>
            </a:pPr>
            <a:r>
              <a:rPr lang="zh-CN" altLang="en-US" b="1" i="0" dirty="0">
                <a:solidFill>
                  <a:srgbClr val="0D0D0D"/>
                </a:solidFill>
                <a:effectLst/>
                <a:highlight>
                  <a:srgbClr val="FFFFFF"/>
                </a:highlight>
                <a:latin typeface="ui-sans-serif"/>
              </a:rPr>
              <a:t>异步</a:t>
            </a:r>
            <a:r>
              <a:rPr lang="en-US" altLang="zh-CN" b="1"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则指由事件或中断触发的</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，这些</a:t>
            </a:r>
            <a:r>
              <a:rPr lang="en-US" altLang="zh-CN" b="0" i="0" dirty="0">
                <a:solidFill>
                  <a:srgbClr val="0D0D0D"/>
                </a:solidFill>
                <a:effectLst/>
                <a:highlight>
                  <a:srgbClr val="FFFFFF"/>
                </a:highlight>
                <a:latin typeface="ui-sans-serif"/>
              </a:rPr>
              <a:t>SVC</a:t>
            </a:r>
            <a:r>
              <a:rPr lang="zh-CN" altLang="en-US" b="0" i="0" dirty="0">
                <a:solidFill>
                  <a:srgbClr val="0D0D0D"/>
                </a:solidFill>
                <a:effectLst/>
                <a:highlight>
                  <a:srgbClr val="FFFFFF"/>
                </a:highlight>
                <a:latin typeface="ui-sans-serif"/>
              </a:rPr>
              <a:t>不一定在特定程序点被调用，可能由外部事件触发。</a:t>
            </a:r>
          </a:p>
          <a:p>
            <a:pPr algn="l">
              <a:buFont typeface="+mj-lt"/>
              <a:buAutoNum type="arabicPeriod"/>
            </a:pPr>
            <a:r>
              <a:rPr lang="en-US" altLang="zh-CN" b="1" i="0" dirty="0">
                <a:solidFill>
                  <a:srgbClr val="0D0D0D"/>
                </a:solidFill>
                <a:effectLst/>
                <a:highlight>
                  <a:srgbClr val="FFFFFF"/>
                </a:highlight>
                <a:latin typeface="ui-sans-serif"/>
              </a:rPr>
              <a:t>Preemption</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抢占</a:t>
            </a:r>
            <a:r>
              <a:rPr lang="zh-CN" altLang="en-US" b="0" i="0" dirty="0">
                <a:solidFill>
                  <a:srgbClr val="0D0D0D"/>
                </a:solidFill>
                <a:effectLst/>
                <a:highlight>
                  <a:srgbClr val="FFFFFF"/>
                </a:highlight>
                <a:latin typeface="ui-sans-serif"/>
              </a:rPr>
              <a:t>，是指操作系统的能力，可以根据一定的策略（如优先级），中断当前运行的任务，转而执行另一个任务。</a:t>
            </a:r>
          </a:p>
          <a:p>
            <a:pPr algn="l">
              <a:buFont typeface="+mj-lt"/>
              <a:buAutoNum type="arabicPeriod"/>
            </a:pPr>
            <a:r>
              <a:rPr lang="en-US" altLang="zh-CN" b="1" i="0" dirty="0">
                <a:solidFill>
                  <a:srgbClr val="0D0D0D"/>
                </a:solidFill>
                <a:effectLst/>
                <a:highlight>
                  <a:srgbClr val="FFFFFF"/>
                </a:highlight>
                <a:latin typeface="ui-sans-serif"/>
              </a:rPr>
              <a:t>Re-entrance</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重入</a:t>
            </a:r>
            <a:r>
              <a:rPr lang="zh-CN" altLang="en-US" b="0" i="0" dirty="0">
                <a:solidFill>
                  <a:srgbClr val="0D0D0D"/>
                </a:solidFill>
                <a:effectLst/>
                <a:highlight>
                  <a:srgbClr val="FFFFFF"/>
                </a:highlight>
                <a:latin typeface="ui-sans-serif"/>
              </a:rPr>
              <a:t>，在这里指一个已经在执行的代码区被再次进入执行，这在多任务环境中可能导致数据不一致性，因此需要通过抢占控制来避免。</a:t>
            </a:r>
          </a:p>
          <a:p>
            <a:pPr algn="l">
              <a:buFont typeface="+mj-lt"/>
              <a:buAutoNum type="arabicPeriod"/>
            </a:pPr>
            <a:r>
              <a:rPr lang="en-US" altLang="zh-CN" b="1" i="0" dirty="0">
                <a:solidFill>
                  <a:srgbClr val="0D0D0D"/>
                </a:solidFill>
                <a:effectLst/>
                <a:highlight>
                  <a:srgbClr val="FFFFFF"/>
                </a:highlight>
                <a:latin typeface="ui-sans-serif"/>
              </a:rPr>
              <a:t>Dual-mode</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双模式</a:t>
            </a:r>
            <a:r>
              <a:rPr lang="zh-CN" altLang="en-US" b="0" i="0" dirty="0">
                <a:solidFill>
                  <a:srgbClr val="0D0D0D"/>
                </a:solidFill>
                <a:effectLst/>
                <a:highlight>
                  <a:srgbClr val="FFFFFF"/>
                </a:highlight>
                <a:latin typeface="ui-sans-serif"/>
              </a:rPr>
              <a:t>，通常指支持用户模式和内核模式的系统，用户模式权限较低，内核模式可以执行任何</a:t>
            </a:r>
            <a:r>
              <a:rPr lang="en-US" altLang="zh-CN" b="0" i="0" dirty="0">
                <a:solidFill>
                  <a:srgbClr val="0D0D0D"/>
                </a:solidFill>
                <a:effectLst/>
                <a:highlight>
                  <a:srgbClr val="FFFFFF"/>
                </a:highlight>
                <a:latin typeface="ui-sans-serif"/>
              </a:rPr>
              <a:t>CPU</a:t>
            </a:r>
            <a:r>
              <a:rPr lang="zh-CN" altLang="en-US" b="0" i="0" dirty="0">
                <a:solidFill>
                  <a:srgbClr val="0D0D0D"/>
                </a:solidFill>
                <a:effectLst/>
                <a:highlight>
                  <a:srgbClr val="FFFFFF"/>
                </a:highlight>
                <a:latin typeface="ui-sans-serif"/>
              </a:rPr>
              <a:t>指令和访问所有内存。</a:t>
            </a:r>
          </a:p>
          <a:p>
            <a:pPr algn="l">
              <a:buFont typeface="+mj-lt"/>
              <a:buAutoNum type="arabicPeriod"/>
            </a:pPr>
            <a:r>
              <a:rPr lang="en-US" altLang="zh-CN" b="1" i="0" dirty="0">
                <a:solidFill>
                  <a:srgbClr val="0D0D0D"/>
                </a:solidFill>
                <a:effectLst/>
                <a:highlight>
                  <a:srgbClr val="FFFFFF"/>
                </a:highlight>
                <a:latin typeface="ui-sans-serif"/>
              </a:rPr>
              <a:t>Yielding</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让出</a:t>
            </a:r>
            <a:r>
              <a:rPr lang="zh-CN" altLang="en-US" b="0" i="0" dirty="0">
                <a:solidFill>
                  <a:srgbClr val="0D0D0D"/>
                </a:solidFill>
                <a:effectLst/>
                <a:highlight>
                  <a:srgbClr val="FFFFFF"/>
                </a:highlight>
                <a:latin typeface="ui-sans-serif"/>
              </a:rPr>
              <a:t>，在多任务操作系统中，一个任务主动释放当前持有的</a:t>
            </a:r>
            <a:r>
              <a:rPr lang="en-US" altLang="zh-CN" b="0" i="0" dirty="0">
                <a:solidFill>
                  <a:srgbClr val="0D0D0D"/>
                </a:solidFill>
                <a:effectLst/>
                <a:highlight>
                  <a:srgbClr val="FFFFFF"/>
                </a:highlight>
                <a:latin typeface="ui-sans-serif"/>
              </a:rPr>
              <a:t>CPU</a:t>
            </a:r>
            <a:r>
              <a:rPr lang="zh-CN" altLang="en-US" b="0" i="0" dirty="0">
                <a:solidFill>
                  <a:srgbClr val="0D0D0D"/>
                </a:solidFill>
                <a:effectLst/>
                <a:highlight>
                  <a:srgbClr val="FFFFFF"/>
                </a:highlight>
                <a:latin typeface="ui-sans-serif"/>
              </a:rPr>
              <a:t>时间，允许其他任务执行。</a:t>
            </a:r>
          </a:p>
          <a:p>
            <a:pPr algn="l">
              <a:buFont typeface="+mj-lt"/>
              <a:buAutoNum type="arabicPeriod"/>
            </a:pPr>
            <a:r>
              <a:rPr lang="en-US" altLang="zh-CN" b="1" i="0" dirty="0">
                <a:solidFill>
                  <a:srgbClr val="0D0D0D"/>
                </a:solidFill>
                <a:effectLst/>
                <a:highlight>
                  <a:srgbClr val="FFFFFF"/>
                </a:highlight>
                <a:latin typeface="ui-sans-serif"/>
              </a:rPr>
              <a:t>API (Application Programming Interface)</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应用程序编程接口</a:t>
            </a:r>
            <a:r>
              <a:rPr lang="zh-CN" altLang="en-US" b="0" i="0" dirty="0">
                <a:solidFill>
                  <a:srgbClr val="0D0D0D"/>
                </a:solidFill>
                <a:effectLst/>
                <a:highlight>
                  <a:srgbClr val="FFFFFF"/>
                </a:highlight>
                <a:latin typeface="ui-sans-serif"/>
              </a:rPr>
              <a:t>，这里特指硬件或操作系统提供的函数调用接口，如</a:t>
            </a:r>
            <a:r>
              <a:rPr lang="en-US" altLang="zh-CN" b="0" i="0" dirty="0" err="1">
                <a:solidFill>
                  <a:srgbClr val="0D0D0D"/>
                </a:solidFill>
                <a:effectLst/>
                <a:highlight>
                  <a:srgbClr val="FFFFFF"/>
                </a:highlight>
                <a:latin typeface="ui-sans-serif"/>
              </a:rPr>
              <a:t>SVC_now</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，用于执行特定的系统级操作。</a:t>
            </a:r>
          </a:p>
          <a:p>
            <a:pPr algn="l">
              <a:buFont typeface="+mj-lt"/>
              <a:buAutoNum type="arabicPeriod"/>
            </a:pPr>
            <a:r>
              <a:rPr lang="en-US" altLang="zh-CN" b="1" i="0" dirty="0">
                <a:solidFill>
                  <a:srgbClr val="0D0D0D"/>
                </a:solidFill>
                <a:effectLst/>
                <a:highlight>
                  <a:srgbClr val="FFFFFF"/>
                </a:highlight>
                <a:latin typeface="ui-sans-serif"/>
              </a:rPr>
              <a:t>Interrupt Policy</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中断政策</a:t>
            </a:r>
            <a:r>
              <a:rPr lang="zh-CN" altLang="en-US" b="0" i="0" dirty="0">
                <a:solidFill>
                  <a:srgbClr val="0D0D0D"/>
                </a:solidFill>
                <a:effectLst/>
                <a:highlight>
                  <a:srgbClr val="FFFFFF"/>
                </a:highlight>
                <a:latin typeface="ui-sans-serif"/>
              </a:rPr>
              <a:t>，定义了不同的中断之间如何相互作用，包括哪些中断可以中断其他中断，通常基于优先级或其他标准。</a:t>
            </a:r>
          </a:p>
          <a:p>
            <a:pPr algn="l">
              <a:buFont typeface="+mj-lt"/>
              <a:buAutoNum type="arabicPeriod"/>
            </a:pPr>
            <a:r>
              <a:rPr lang="en-US" altLang="zh-CN" b="1" i="0" dirty="0">
                <a:solidFill>
                  <a:srgbClr val="0D0D0D"/>
                </a:solidFill>
                <a:effectLst/>
                <a:highlight>
                  <a:srgbClr val="FFFFFF"/>
                </a:highlight>
                <a:latin typeface="ui-sans-serif"/>
              </a:rPr>
              <a:t>Stacks (</a:t>
            </a:r>
            <a:r>
              <a:rPr lang="en-US" altLang="zh-CN" b="1" i="0" dirty="0" err="1">
                <a:solidFill>
                  <a:srgbClr val="0D0D0D"/>
                </a:solidFill>
                <a:effectLst/>
                <a:highlight>
                  <a:srgbClr val="FFFFFF"/>
                </a:highlight>
                <a:latin typeface="ui-sans-serif"/>
              </a:rPr>
              <a:t>ATstack</a:t>
            </a:r>
            <a:r>
              <a:rPr lang="en-US" altLang="zh-CN" b="1" i="0" dirty="0">
                <a:solidFill>
                  <a:srgbClr val="0D0D0D"/>
                </a:solidFill>
                <a:effectLst/>
                <a:highlight>
                  <a:srgbClr val="FFFFFF"/>
                </a:highlight>
                <a:latin typeface="ui-sans-serif"/>
              </a:rPr>
              <a:t> and </a:t>
            </a:r>
            <a:r>
              <a:rPr lang="en-US" altLang="zh-CN" b="1" i="0" dirty="0" err="1">
                <a:solidFill>
                  <a:srgbClr val="0D0D0D"/>
                </a:solidFill>
                <a:effectLst/>
                <a:highlight>
                  <a:srgbClr val="FFFFFF"/>
                </a:highlight>
                <a:latin typeface="ui-sans-serif"/>
              </a:rPr>
              <a:t>EITstack</a:t>
            </a:r>
            <a:r>
              <a:rPr lang="en-US" altLang="zh-CN" b="1"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栈</a:t>
            </a:r>
            <a:r>
              <a:rPr lang="zh-CN" altLang="en-US" b="0" i="0" dirty="0">
                <a:solidFill>
                  <a:srgbClr val="0D0D0D"/>
                </a:solidFill>
                <a:effectLst/>
                <a:highlight>
                  <a:srgbClr val="FFFFFF"/>
                </a:highlight>
                <a:latin typeface="ui-sans-serif"/>
              </a:rPr>
              <a:t>，在这里指用于保存任务或中断状态的数据结构，</a:t>
            </a:r>
            <a:r>
              <a:rPr lang="en-US" altLang="zh-CN" b="0" i="0" dirty="0" err="1">
                <a:solidFill>
                  <a:srgbClr val="0D0D0D"/>
                </a:solidFill>
                <a:effectLst/>
                <a:highlight>
                  <a:srgbClr val="FFFFFF"/>
                </a:highlight>
                <a:latin typeface="ui-sans-serif"/>
              </a:rPr>
              <a:t>ATstack</a:t>
            </a:r>
            <a:r>
              <a:rPr lang="zh-CN" altLang="en-US" b="0" i="0" dirty="0">
                <a:solidFill>
                  <a:srgbClr val="0D0D0D"/>
                </a:solidFill>
                <a:effectLst/>
                <a:highlight>
                  <a:srgbClr val="FFFFFF"/>
                </a:highlight>
                <a:latin typeface="ui-sans-serif"/>
              </a:rPr>
              <a:t>用于保存任务标识符，</a:t>
            </a:r>
            <a:r>
              <a:rPr lang="en-US" altLang="zh-CN" b="0" i="0" dirty="0" err="1">
                <a:solidFill>
                  <a:srgbClr val="0D0D0D"/>
                </a:solidFill>
                <a:effectLst/>
                <a:highlight>
                  <a:srgbClr val="FFFFFF"/>
                </a:highlight>
                <a:latin typeface="ui-sans-serif"/>
              </a:rPr>
              <a:t>EITstack</a:t>
            </a:r>
            <a:r>
              <a:rPr lang="zh-CN" altLang="en-US" b="0" i="0" dirty="0">
                <a:solidFill>
                  <a:srgbClr val="0D0D0D"/>
                </a:solidFill>
                <a:effectLst/>
                <a:highlight>
                  <a:srgbClr val="FFFFFF"/>
                </a:highlight>
                <a:latin typeface="ui-sans-serif"/>
              </a:rPr>
              <a:t>用于保存启用中断的标识符。</a:t>
            </a:r>
          </a:p>
          <a:p>
            <a:pPr algn="l">
              <a:buFont typeface="+mj-lt"/>
              <a:buAutoNum type="arabicPeriod"/>
            </a:pPr>
            <a:r>
              <a:rPr lang="en-US" altLang="zh-CN" b="1" i="0" dirty="0">
                <a:solidFill>
                  <a:srgbClr val="0D0D0D"/>
                </a:solidFill>
                <a:effectLst/>
                <a:highlight>
                  <a:srgbClr val="FFFFFF"/>
                </a:highlight>
                <a:latin typeface="ui-sans-serif"/>
              </a:rPr>
              <a:t>Atomic Execution</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原子执行</a:t>
            </a:r>
            <a:r>
              <a:rPr lang="zh-CN" altLang="en-US" b="0" i="0" dirty="0">
                <a:solidFill>
                  <a:srgbClr val="0D0D0D"/>
                </a:solidFill>
                <a:effectLst/>
                <a:highlight>
                  <a:srgbClr val="FFFFFF"/>
                </a:highlight>
                <a:latin typeface="ui-sans-serif"/>
              </a:rPr>
              <a:t>，指一系列操作作为一个单元执行，保证不被其他操作中断，这在中断处理和同步操作中非常重要。</a:t>
            </a:r>
          </a:p>
          <a:p>
            <a:pPr algn="l">
              <a:buFont typeface="+mj-lt"/>
              <a:buAutoNum type="arabicPeriod"/>
            </a:pPr>
            <a:r>
              <a:rPr lang="en-US" altLang="zh-CN" b="1" i="0" dirty="0">
                <a:solidFill>
                  <a:srgbClr val="0D0D0D"/>
                </a:solidFill>
                <a:effectLst/>
                <a:highlight>
                  <a:srgbClr val="FFFFFF"/>
                </a:highlight>
                <a:latin typeface="ui-sans-serif"/>
              </a:rPr>
              <a:t>Hardware-Enforced Atomic Mechanism</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1" i="0" dirty="0">
                <a:solidFill>
                  <a:srgbClr val="0D0D0D"/>
                </a:solidFill>
                <a:effectLst/>
                <a:highlight>
                  <a:srgbClr val="FFFFFF"/>
                </a:highlight>
                <a:latin typeface="ui-sans-serif"/>
              </a:rPr>
              <a:t>硬件强制的原子机制</a:t>
            </a:r>
            <a:r>
              <a:rPr lang="zh-CN" altLang="en-US" b="0" i="0" dirty="0">
                <a:solidFill>
                  <a:srgbClr val="0D0D0D"/>
                </a:solidFill>
                <a:effectLst/>
                <a:highlight>
                  <a:srgbClr val="FFFFFF"/>
                </a:highlight>
                <a:latin typeface="ui-sans-serif"/>
              </a:rPr>
              <a:t>，硬件级别的支持确保某些操作（如更新控制寄存器）的原子性，无需担心并发访问问题。</a:t>
            </a:r>
          </a:p>
          <a:p>
            <a:endParaRPr lang="zh-CN" altLang="en-US" dirty="0"/>
          </a:p>
        </p:txBody>
      </p:sp>
      <p:sp>
        <p:nvSpPr>
          <p:cNvPr id="4" name="灯片编号占位符 3"/>
          <p:cNvSpPr>
            <a:spLocks noGrp="1"/>
          </p:cNvSpPr>
          <p:nvPr>
            <p:ph type="sldNum" sz="quarter" idx="5"/>
          </p:nvPr>
        </p:nvSpPr>
        <p:spPr/>
        <p:txBody>
          <a:bodyPr/>
          <a:lstStyle/>
          <a:p>
            <a:fld id="{E2016B7B-DD0A-4CA2-9AF5-EA2E0C0FDE5B}" type="slidenum">
              <a:rPr lang="zh-CN" altLang="en-US" smtClean="0"/>
              <a:t>7</a:t>
            </a:fld>
            <a:endParaRPr lang="zh-CN" altLang="en-US"/>
          </a:p>
        </p:txBody>
      </p:sp>
    </p:spTree>
    <p:extLst>
      <p:ext uri="{BB962C8B-B14F-4D97-AF65-F5344CB8AC3E}">
        <p14:creationId xmlns:p14="http://schemas.microsoft.com/office/powerpoint/2010/main" val="2010114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D0D0D"/>
                </a:solidFill>
                <a:effectLst/>
                <a:highlight>
                  <a:srgbClr val="FFFFFF"/>
                </a:highlight>
                <a:latin typeface="ui-sans-serif"/>
              </a:rPr>
              <a:t>For wider usability, we have so far presented a general controlled concurrency framework and formal model of an API of hardware mechanisms.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为了更广泛的可用性，我们到目前为止已经提出了一个控制并发性的一般框架和硬件机制</a:t>
            </a:r>
            <a:r>
              <a:rPr lang="en-US" altLang="zh-CN" b="0" i="0" dirty="0">
                <a:solidFill>
                  <a:srgbClr val="0D0D0D"/>
                </a:solidFill>
                <a:effectLst/>
                <a:highlight>
                  <a:srgbClr val="FFFFFF"/>
                </a:highlight>
                <a:latin typeface="ui-sans-serif"/>
              </a:rPr>
              <a:t>API</a:t>
            </a:r>
            <a:r>
              <a:rPr lang="zh-CN" altLang="en-US" b="0" i="0" dirty="0">
                <a:solidFill>
                  <a:srgbClr val="0D0D0D"/>
                </a:solidFill>
                <a:effectLst/>
                <a:highlight>
                  <a:srgbClr val="FFFFFF"/>
                </a:highlight>
                <a:latin typeface="ui-sans-serif"/>
              </a:rPr>
              <a:t>的形式化模型。</a:t>
            </a:r>
          </a:p>
          <a:p>
            <a:pPr algn="l">
              <a:buFont typeface="+mj-lt"/>
              <a:buAutoNum type="arabicPeriod"/>
            </a:pPr>
            <a:r>
              <a:rPr lang="en-US" altLang="zh-CN" b="1" i="0" dirty="0">
                <a:solidFill>
                  <a:srgbClr val="0D0D0D"/>
                </a:solidFill>
                <a:effectLst/>
                <a:highlight>
                  <a:srgbClr val="FFFFFF"/>
                </a:highlight>
                <a:latin typeface="ui-sans-serif"/>
              </a:rPr>
              <a:t>We have instantiated this general framework to define a model of the </a:t>
            </a:r>
            <a:r>
              <a:rPr lang="en-US" altLang="zh-CN" b="1" i="0" dirty="0" err="1">
                <a:solidFill>
                  <a:srgbClr val="0D0D0D"/>
                </a:solidFill>
                <a:effectLst/>
                <a:highlight>
                  <a:srgbClr val="FFFFFF"/>
                </a:highlight>
                <a:latin typeface="ui-sans-serif"/>
              </a:rPr>
              <a:t>eChronos</a:t>
            </a:r>
            <a:r>
              <a:rPr lang="en-US" altLang="zh-CN" b="1" i="0" dirty="0">
                <a:solidFill>
                  <a:srgbClr val="0D0D0D"/>
                </a:solidFill>
                <a:effectLst/>
                <a:highlight>
                  <a:srgbClr val="FFFFFF"/>
                </a:highlight>
                <a:latin typeface="ui-sans-serif"/>
              </a:rPr>
              <a:t> OS scheduling behavior, where tasks are allocated priorities by the user, and the scheduler is in charge of enforcing that tasks are scheduled according to their priorities, i.e. its main functional property is that whenever application code is executing, then it is the highest priority task.</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我们已经实例化这个一般框架来定义</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操作系统调度行为的模型，其中任务由用户分配优先级，调度器负责强制执行根据它们的优先级调度任务，即它的主要功能属性是，无论何时应用代码正在执行，它都是最高优先级的任务。</a:t>
            </a:r>
          </a:p>
          <a:p>
            <a:pPr algn="l">
              <a:buFont typeface="+mj-lt"/>
              <a:buAutoNum type="arabicPeriod"/>
            </a:pPr>
            <a:r>
              <a:rPr lang="en-US" altLang="zh-CN" b="1" i="0" dirty="0">
                <a:solidFill>
                  <a:srgbClr val="0D0D0D"/>
                </a:solidFill>
                <a:effectLst/>
                <a:highlight>
                  <a:srgbClr val="FFFFFF"/>
                </a:highlight>
                <a:latin typeface="ui-sans-serif"/>
              </a:rPr>
              <a:t>One of our longer-term goals is to allow formal verification of such correctness properties.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我们的长期目标之一是允许对这种正确性属性进行形式化验证。</a:t>
            </a:r>
          </a:p>
          <a:p>
            <a:pPr algn="l">
              <a:buFont typeface="+mj-lt"/>
              <a:buAutoNum type="arabicPeriod"/>
            </a:pPr>
            <a:r>
              <a:rPr lang="en-US" altLang="zh-CN" b="1" i="0" dirty="0">
                <a:solidFill>
                  <a:srgbClr val="0D0D0D"/>
                </a:solidFill>
                <a:effectLst/>
                <a:highlight>
                  <a:srgbClr val="FFFFFF"/>
                </a:highlight>
                <a:latin typeface="ui-sans-serif"/>
              </a:rPr>
              <a:t>Our other aim is to validate our model against the real implementation by formal means (formal proof of refinement).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我们的另一个目标是通过正式手段（形式化的完善证明）验证我们的模型与真实实现的一致性。</a:t>
            </a:r>
          </a:p>
          <a:p>
            <a:pPr algn="l">
              <a:buFont typeface="+mj-lt"/>
              <a:buAutoNum type="arabicPeriod"/>
            </a:pPr>
            <a:r>
              <a:rPr lang="en-US" altLang="zh-CN" b="1" i="0" dirty="0">
                <a:solidFill>
                  <a:srgbClr val="0D0D0D"/>
                </a:solidFill>
                <a:effectLst/>
                <a:highlight>
                  <a:srgbClr val="FFFFFF"/>
                </a:highlight>
                <a:latin typeface="ui-sans-serif"/>
              </a:rPr>
              <a:t>Validating the hardware abstractions still requires informal arguments, though.</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不过，验证硬件抽象仍然需要非正式的论证。</a:t>
            </a:r>
          </a:p>
          <a:p>
            <a:pPr algn="l">
              <a:buFont typeface="+mj-lt"/>
              <a:buAutoNum type="arabicPeriod"/>
            </a:pPr>
            <a:r>
              <a:rPr lang="en-US" altLang="zh-CN" b="1" i="0" dirty="0">
                <a:solidFill>
                  <a:srgbClr val="0D0D0D"/>
                </a:solidFill>
                <a:effectLst/>
                <a:highlight>
                  <a:srgbClr val="FFFFFF"/>
                </a:highlight>
                <a:latin typeface="ui-sans-serif"/>
              </a:rPr>
              <a:t>Here we discuss the modelling, its accuracy and its usability.</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在这里，我们讨论建模、其准确性及其可用性。</a:t>
            </a:r>
          </a:p>
          <a:p>
            <a:pPr algn="l">
              <a:buFont typeface="+mj-lt"/>
              <a:buAutoNum type="arabicPeriod"/>
            </a:pPr>
            <a:r>
              <a:rPr lang="en-US" altLang="zh-CN" b="1" i="0" dirty="0">
                <a:solidFill>
                  <a:srgbClr val="0D0D0D"/>
                </a:solidFill>
                <a:effectLst/>
                <a:highlight>
                  <a:srgbClr val="FFFFFF"/>
                </a:highlight>
                <a:latin typeface="ui-sans-serif"/>
              </a:rPr>
              <a:t>Given the framework described in the previous section, we need to instantiate </a:t>
            </a:r>
            <a:r>
              <a:rPr lang="zh-CN" altLang="en-US" b="1" i="0" dirty="0">
                <a:solidFill>
                  <a:srgbClr val="0D0D0D"/>
                </a:solidFill>
                <a:effectLst/>
                <a:highlight>
                  <a:srgbClr val="FFFFFF"/>
                </a:highlight>
                <a:latin typeface="KaTeX_Main"/>
              </a:rPr>
              <a:t>𝑈</a:t>
            </a:r>
            <a:r>
              <a:rPr lang="en-US" altLang="zh-CN" b="1" i="0" dirty="0">
                <a:solidFill>
                  <a:srgbClr val="0D0D0D"/>
                </a:solidFill>
                <a:effectLst/>
                <a:highlight>
                  <a:srgbClr val="FFFFFF"/>
                </a:highlight>
                <a:latin typeface="KaTeX_Caligraphic"/>
              </a:rPr>
              <a:t>U</a:t>
            </a:r>
            <a:r>
              <a:rPr lang="en-US" altLang="zh-CN" b="1" i="0" dirty="0">
                <a:solidFill>
                  <a:srgbClr val="0D0D0D"/>
                </a:solidFill>
                <a:effectLst/>
                <a:highlight>
                  <a:srgbClr val="FFFFFF"/>
                </a:highlight>
                <a:latin typeface="ui-sans-serif"/>
              </a:rPr>
              <a:t>, </a:t>
            </a:r>
            <a:r>
              <a:rPr lang="zh-CN" altLang="en-US" b="1" i="0" dirty="0">
                <a:solidFill>
                  <a:srgbClr val="0D0D0D"/>
                </a:solidFill>
                <a:effectLst/>
                <a:highlight>
                  <a:srgbClr val="FFFFFF"/>
                </a:highlight>
                <a:latin typeface="KaTeX_Main"/>
              </a:rPr>
              <a:t>𝐺</a:t>
            </a:r>
            <a:r>
              <a:rPr lang="en-US" altLang="zh-CN" b="1" i="0" dirty="0">
                <a:solidFill>
                  <a:srgbClr val="0D0D0D"/>
                </a:solidFill>
                <a:effectLst/>
                <a:highlight>
                  <a:srgbClr val="FFFFFF"/>
                </a:highlight>
                <a:latin typeface="KaTeX_Caligraphic"/>
              </a:rPr>
              <a:t>G</a:t>
            </a:r>
            <a:r>
              <a:rPr lang="en-US" altLang="zh-CN" b="1" i="0" dirty="0">
                <a:solidFill>
                  <a:srgbClr val="0D0D0D"/>
                </a:solidFill>
                <a:effectLst/>
                <a:highlight>
                  <a:srgbClr val="FFFFFF"/>
                </a:highlight>
                <a:latin typeface="ui-sans-serif"/>
              </a:rPr>
              <a:t>, </a:t>
            </a:r>
            <a:r>
              <a:rPr lang="zh-CN" altLang="en-US" b="1" i="0" dirty="0">
                <a:solidFill>
                  <a:srgbClr val="0D0D0D"/>
                </a:solidFill>
                <a:effectLst/>
                <a:highlight>
                  <a:srgbClr val="FFFFFF"/>
                </a:highlight>
                <a:latin typeface="KaTeX_Main"/>
              </a:rPr>
              <a:t>𝐴</a:t>
            </a:r>
            <a:r>
              <a:rPr lang="en-US" altLang="zh-CN" b="1" i="0" dirty="0">
                <a:solidFill>
                  <a:srgbClr val="0D0D0D"/>
                </a:solidFill>
                <a:effectLst/>
                <a:highlight>
                  <a:srgbClr val="FFFFFF"/>
                </a:highlight>
                <a:latin typeface="KaTeX_Caligraphic"/>
              </a:rPr>
              <a:t>A</a:t>
            </a:r>
            <a:r>
              <a:rPr lang="en-US" altLang="zh-CN" b="1" i="0" dirty="0">
                <a:solidFill>
                  <a:srgbClr val="0D0D0D"/>
                </a:solidFill>
                <a:effectLst/>
                <a:highlight>
                  <a:srgbClr val="FFFFFF"/>
                </a:highlight>
                <a:latin typeface="ui-sans-serif"/>
              </a:rPr>
              <a:t>, and </a:t>
            </a:r>
            <a:r>
              <a:rPr lang="zh-CN" altLang="en-US" b="1" i="0" dirty="0">
                <a:solidFill>
                  <a:srgbClr val="0D0D0D"/>
                </a:solidFill>
                <a:effectLst/>
                <a:highlight>
                  <a:srgbClr val="FFFFFF"/>
                </a:highlight>
                <a:latin typeface="KaTeX_Main"/>
              </a:rPr>
              <a:t>𝐿</a:t>
            </a:r>
            <a:r>
              <a:rPr lang="en-US" altLang="zh-CN" b="1" i="0" dirty="0">
                <a:solidFill>
                  <a:srgbClr val="0D0D0D"/>
                </a:solidFill>
                <a:effectLst/>
                <a:highlight>
                  <a:srgbClr val="FFFFFF"/>
                </a:highlight>
                <a:latin typeface="KaTeX_Caligraphic"/>
              </a:rPr>
              <a:t>L</a:t>
            </a:r>
            <a:r>
              <a:rPr lang="en-US" altLang="zh-CN" b="1" i="0" dirty="0">
                <a:solidFill>
                  <a:srgbClr val="0D0D0D"/>
                </a:solidFill>
                <a:effectLst/>
                <a:highlight>
                  <a:srgbClr val="FFFFFF"/>
                </a:highlight>
                <a:latin typeface="ui-sans-serif"/>
              </a:rPr>
              <a:t>.</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鉴于前一节描述的框架，我们需要实例化</a:t>
            </a:r>
            <a:r>
              <a:rPr lang="zh-CN" altLang="en-US" b="0" i="0" dirty="0">
                <a:solidFill>
                  <a:srgbClr val="0D0D0D"/>
                </a:solidFill>
                <a:effectLst/>
                <a:highlight>
                  <a:srgbClr val="FFFFFF"/>
                </a:highlight>
                <a:latin typeface="KaTeX_Main"/>
              </a:rPr>
              <a:t>𝑈</a:t>
            </a:r>
            <a:r>
              <a:rPr lang="en-US" altLang="zh-CN" b="0" i="0" dirty="0">
                <a:solidFill>
                  <a:srgbClr val="0D0D0D"/>
                </a:solidFill>
                <a:effectLst/>
                <a:highlight>
                  <a:srgbClr val="FFFFFF"/>
                </a:highlight>
                <a:latin typeface="KaTeX_Caligraphic"/>
              </a:rPr>
              <a:t>U</a:t>
            </a:r>
            <a:r>
              <a:rPr lang="zh-CN" altLang="en-US"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KaTeX_Main"/>
              </a:rPr>
              <a:t>𝐺</a:t>
            </a:r>
            <a:r>
              <a:rPr lang="en-US" altLang="zh-CN" b="0" i="0" dirty="0">
                <a:solidFill>
                  <a:srgbClr val="0D0D0D"/>
                </a:solidFill>
                <a:effectLst/>
                <a:highlight>
                  <a:srgbClr val="FFFFFF"/>
                </a:highlight>
                <a:latin typeface="KaTeX_Caligraphic"/>
              </a:rPr>
              <a:t>G</a:t>
            </a:r>
            <a:r>
              <a:rPr lang="zh-CN" altLang="en-US"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KaTeX_Main"/>
              </a:rPr>
              <a:t>𝐴</a:t>
            </a:r>
            <a:r>
              <a:rPr lang="en-US" altLang="zh-CN" b="0" i="0" dirty="0">
                <a:solidFill>
                  <a:srgbClr val="0D0D0D"/>
                </a:solidFill>
                <a:effectLst/>
                <a:highlight>
                  <a:srgbClr val="FFFFFF"/>
                </a:highlight>
                <a:latin typeface="KaTeX_Caligraphic"/>
              </a:rPr>
              <a:t>A</a:t>
            </a:r>
            <a:r>
              <a:rPr lang="zh-CN" altLang="en-US" b="0" i="0" dirty="0">
                <a:solidFill>
                  <a:srgbClr val="0D0D0D"/>
                </a:solidFill>
                <a:effectLst/>
                <a:highlight>
                  <a:srgbClr val="FFFFFF"/>
                </a:highlight>
                <a:latin typeface="ui-sans-serif"/>
              </a:rPr>
              <a:t>，和</a:t>
            </a:r>
            <a:r>
              <a:rPr lang="zh-CN" altLang="en-US" b="0" i="0" dirty="0">
                <a:solidFill>
                  <a:srgbClr val="0D0D0D"/>
                </a:solidFill>
                <a:effectLst/>
                <a:highlight>
                  <a:srgbClr val="FFFFFF"/>
                </a:highlight>
                <a:latin typeface="KaTeX_Main"/>
              </a:rPr>
              <a:t>𝐿</a:t>
            </a:r>
            <a:r>
              <a:rPr lang="en-US" altLang="zh-CN" b="0" i="0" dirty="0">
                <a:solidFill>
                  <a:srgbClr val="0D0D0D"/>
                </a:solidFill>
                <a:effectLst/>
                <a:highlight>
                  <a:srgbClr val="FFFFFF"/>
                </a:highlight>
                <a:latin typeface="KaTeX_Caligraphic"/>
              </a:rPr>
              <a:t>L</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The instantiation is given in Appendix A, and the whole Isabelle/HOL model in Appendix B.</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实例化在附录</a:t>
            </a:r>
            <a:r>
              <a:rPr lang="en-US" altLang="zh-CN" b="0" i="0" dirty="0">
                <a:solidFill>
                  <a:srgbClr val="0D0D0D"/>
                </a:solidFill>
                <a:effectLst/>
                <a:highlight>
                  <a:srgbClr val="FFFFFF"/>
                </a:highlight>
                <a:latin typeface="ui-sans-serif"/>
              </a:rPr>
              <a:t>A</a:t>
            </a:r>
            <a:r>
              <a:rPr lang="zh-CN" altLang="en-US" b="0" i="0" dirty="0">
                <a:solidFill>
                  <a:srgbClr val="0D0D0D"/>
                </a:solidFill>
                <a:effectLst/>
                <a:highlight>
                  <a:srgbClr val="FFFFFF"/>
                </a:highlight>
                <a:latin typeface="ui-sans-serif"/>
              </a:rPr>
              <a:t>中给出，整个</a:t>
            </a:r>
            <a:r>
              <a:rPr lang="en-US" altLang="zh-CN" b="0" i="0" dirty="0">
                <a:solidFill>
                  <a:srgbClr val="0D0D0D"/>
                </a:solidFill>
                <a:effectLst/>
                <a:highlight>
                  <a:srgbClr val="FFFFFF"/>
                </a:highlight>
                <a:latin typeface="ui-sans-serif"/>
              </a:rPr>
              <a:t>Isabelle/HOL</a:t>
            </a:r>
            <a:r>
              <a:rPr lang="zh-CN" altLang="en-US" b="0" i="0" dirty="0">
                <a:solidFill>
                  <a:srgbClr val="0D0D0D"/>
                </a:solidFill>
                <a:effectLst/>
                <a:highlight>
                  <a:srgbClr val="FFFFFF"/>
                </a:highlight>
                <a:latin typeface="ui-sans-serif"/>
              </a:rPr>
              <a:t>模型在附录</a:t>
            </a:r>
            <a:r>
              <a:rPr lang="en-US" altLang="zh-CN" b="0" i="0" dirty="0">
                <a:solidFill>
                  <a:srgbClr val="0D0D0D"/>
                </a:solidFill>
                <a:effectLst/>
                <a:highlight>
                  <a:srgbClr val="FFFFFF"/>
                </a:highlight>
                <a:latin typeface="ui-sans-serif"/>
              </a:rPr>
              <a:t>B</a:t>
            </a:r>
            <a:r>
              <a:rPr lang="zh-CN" altLang="en-US" b="0" i="0" dirty="0">
                <a:solidFill>
                  <a:srgbClr val="0D0D0D"/>
                </a:solidFill>
                <a:effectLst/>
                <a:highlight>
                  <a:srgbClr val="FFFFFF"/>
                </a:highlight>
                <a:latin typeface="ui-sans-serif"/>
              </a:rPr>
              <a:t>中给出。</a:t>
            </a:r>
          </a:p>
          <a:p>
            <a:pPr algn="l">
              <a:buFont typeface="+mj-lt"/>
              <a:buAutoNum type="arabicPeriod"/>
            </a:pPr>
            <a:r>
              <a:rPr lang="en-US" altLang="zh-CN" b="1" i="0" dirty="0">
                <a:solidFill>
                  <a:srgbClr val="0D0D0D"/>
                </a:solidFill>
                <a:effectLst/>
                <a:highlight>
                  <a:srgbClr val="FFFFFF"/>
                </a:highlight>
                <a:latin typeface="ui-sans-serif"/>
              </a:rPr>
              <a:t>In creating this model there were several issues that we had to consider to convince ourselves, and more importantly the </a:t>
            </a:r>
            <a:r>
              <a:rPr lang="en-US" altLang="zh-CN" b="1" i="0" dirty="0" err="1">
                <a:solidFill>
                  <a:srgbClr val="0D0D0D"/>
                </a:solidFill>
                <a:effectLst/>
                <a:highlight>
                  <a:srgbClr val="FFFFFF"/>
                </a:highlight>
                <a:latin typeface="ui-sans-serif"/>
              </a:rPr>
              <a:t>eChronos</a:t>
            </a:r>
            <a:r>
              <a:rPr lang="en-US" altLang="zh-CN" b="1" i="0" dirty="0">
                <a:solidFill>
                  <a:srgbClr val="0D0D0D"/>
                </a:solidFill>
                <a:effectLst/>
                <a:highlight>
                  <a:srgbClr val="FFFFFF"/>
                </a:highlight>
                <a:latin typeface="ui-sans-serif"/>
              </a:rPr>
              <a:t> OS developers, that our model represents reality.</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在创建这个模型时，我们不得不考虑几个问题，以说服我们自己，更重要的是说服</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操作系统的开发者，我们的模型代表了现实。</a:t>
            </a:r>
          </a:p>
          <a:p>
            <a:pPr algn="l">
              <a:buFont typeface="+mj-lt"/>
              <a:buAutoNum type="arabicPeriod"/>
            </a:pPr>
            <a:r>
              <a:rPr lang="en-US" altLang="zh-CN" b="1" i="0" dirty="0">
                <a:solidFill>
                  <a:srgbClr val="0D0D0D"/>
                </a:solidFill>
                <a:effectLst/>
                <a:highlight>
                  <a:srgbClr val="FFFFFF"/>
                </a:highlight>
                <a:latin typeface="ui-sans-serif"/>
              </a:rPr>
              <a:t>The first was that the way in which we constrain the OG interleaving is accurate.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第一个是我们限制</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交错的方式是准确的。</a:t>
            </a:r>
          </a:p>
          <a:p>
            <a:pPr algn="l">
              <a:buFont typeface="+mj-lt"/>
              <a:buAutoNum type="arabicPeriod"/>
            </a:pPr>
            <a:r>
              <a:rPr lang="en-US" altLang="zh-CN" b="1" i="0" dirty="0">
                <a:solidFill>
                  <a:srgbClr val="0D0D0D"/>
                </a:solidFill>
                <a:effectLst/>
                <a:highlight>
                  <a:srgbClr val="FFFFFF"/>
                </a:highlight>
                <a:latin typeface="ui-sans-serif"/>
              </a:rPr>
              <a:t>In particular, we had to investigate when interrupts can occur and what the hardware does during an interrupt entry and return.</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特别是，我们必须调查中断何时发生以及硬件在中断进入和返回期间的操作。</a:t>
            </a:r>
          </a:p>
          <a:p>
            <a:pPr algn="l">
              <a:buFont typeface="+mj-lt"/>
              <a:buAutoNum type="arabicPeriod"/>
            </a:pPr>
            <a:r>
              <a:rPr lang="en-US" altLang="zh-CN" b="1" i="0" dirty="0">
                <a:solidFill>
                  <a:srgbClr val="0D0D0D"/>
                </a:solidFill>
                <a:effectLst/>
                <a:highlight>
                  <a:srgbClr val="FFFFFF"/>
                </a:highlight>
                <a:latin typeface="ui-sans-serif"/>
              </a:rPr>
              <a:t>We also had to ensure that anything we modelled as being atomic actually is atomic in reality.</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我们还必须确保我们建模为原子的任何事物在现实中确实是原子的。</a:t>
            </a:r>
          </a:p>
          <a:p>
            <a:pPr algn="l">
              <a:buFont typeface="+mj-lt"/>
              <a:buAutoNum type="arabicPeriod"/>
            </a:pPr>
            <a:r>
              <a:rPr lang="en-US" altLang="zh-CN" b="1" i="0" dirty="0">
                <a:solidFill>
                  <a:srgbClr val="0D0D0D"/>
                </a:solidFill>
                <a:effectLst/>
                <a:highlight>
                  <a:srgbClr val="FFFFFF"/>
                </a:highlight>
                <a:latin typeface="ui-sans-serif"/>
              </a:rPr>
              <a:t>For the most part this involves the functionality provided by the hardware that we model, such as the </a:t>
            </a:r>
            <a:r>
              <a:rPr lang="en-US" altLang="zh-CN" b="1" i="0" dirty="0" err="1">
                <a:solidFill>
                  <a:srgbClr val="0D0D0D"/>
                </a:solidFill>
                <a:effectLst/>
                <a:highlight>
                  <a:srgbClr val="FFFFFF"/>
                </a:highlight>
                <a:latin typeface="ui-sans-serif"/>
              </a:rPr>
              <a:t>ITake</a:t>
            </a:r>
            <a:r>
              <a:rPr lang="en-US" altLang="zh-CN" b="1" i="0" dirty="0">
                <a:solidFill>
                  <a:srgbClr val="0D0D0D"/>
                </a:solidFill>
                <a:effectLst/>
                <a:highlight>
                  <a:srgbClr val="FFFFFF"/>
                </a:highlight>
                <a:latin typeface="ui-sans-serif"/>
              </a:rPr>
              <a:t> and </a:t>
            </a:r>
            <a:r>
              <a:rPr lang="en-US" altLang="zh-CN" b="1" i="0" dirty="0" err="1">
                <a:solidFill>
                  <a:srgbClr val="0D0D0D"/>
                </a:solidFill>
                <a:effectLst/>
                <a:highlight>
                  <a:srgbClr val="FFFFFF"/>
                </a:highlight>
                <a:latin typeface="ui-sans-serif"/>
              </a:rPr>
              <a:t>IRet</a:t>
            </a:r>
            <a:r>
              <a:rPr lang="en-US" altLang="zh-CN" b="1" i="0" dirty="0">
                <a:solidFill>
                  <a:srgbClr val="0D0D0D"/>
                </a:solidFill>
                <a:effectLst/>
                <a:highlight>
                  <a:srgbClr val="FFFFFF"/>
                </a:highlight>
                <a:latin typeface="ui-sans-serif"/>
              </a:rPr>
              <a:t> functions seen in §3.1.</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在大多数情况下，这涉及到我们建模的硬件提供的功能，如</a:t>
            </a:r>
            <a:r>
              <a:rPr lang="en-US" altLang="zh-CN" b="0" i="0" dirty="0">
                <a:solidFill>
                  <a:srgbClr val="0D0D0D"/>
                </a:solidFill>
                <a:effectLst/>
                <a:highlight>
                  <a:srgbClr val="FFFFFF"/>
                </a:highlight>
                <a:latin typeface="ui-sans-serif"/>
              </a:rPr>
              <a:t>§3.1</a:t>
            </a:r>
            <a:r>
              <a:rPr lang="zh-CN" altLang="en-US" b="0" i="0" dirty="0">
                <a:solidFill>
                  <a:srgbClr val="0D0D0D"/>
                </a:solidFill>
                <a:effectLst/>
                <a:highlight>
                  <a:srgbClr val="FFFFFF"/>
                </a:highlight>
                <a:latin typeface="ui-sans-serif"/>
              </a:rPr>
              <a:t>中所见的</a:t>
            </a:r>
            <a:r>
              <a:rPr lang="en-US" altLang="zh-CN" b="0" i="0" dirty="0" err="1">
                <a:solidFill>
                  <a:srgbClr val="0D0D0D"/>
                </a:solidFill>
                <a:effectLst/>
                <a:highlight>
                  <a:srgbClr val="FFFFFF"/>
                </a:highlight>
                <a:latin typeface="ui-sans-serif"/>
              </a:rPr>
              <a:t>ITake</a:t>
            </a:r>
            <a:r>
              <a:rPr lang="zh-CN" altLang="en-US" b="0" i="0" dirty="0">
                <a:solidFill>
                  <a:srgbClr val="0D0D0D"/>
                </a:solidFill>
                <a:effectLst/>
                <a:highlight>
                  <a:srgbClr val="FFFFFF"/>
                </a:highlight>
                <a:latin typeface="ui-sans-serif"/>
              </a:rPr>
              <a:t>和</a:t>
            </a:r>
            <a:r>
              <a:rPr lang="en-US" altLang="zh-CN" b="0" i="0" dirty="0" err="1">
                <a:solidFill>
                  <a:srgbClr val="0D0D0D"/>
                </a:solidFill>
                <a:effectLst/>
                <a:highlight>
                  <a:srgbClr val="FFFFFF"/>
                </a:highlight>
                <a:latin typeface="ui-sans-serif"/>
              </a:rPr>
              <a:t>IRet</a:t>
            </a:r>
            <a:r>
              <a:rPr lang="zh-CN" altLang="en-US" b="0" i="0" dirty="0">
                <a:solidFill>
                  <a:srgbClr val="0D0D0D"/>
                </a:solidFill>
                <a:effectLst/>
                <a:highlight>
                  <a:srgbClr val="FFFFFF"/>
                </a:highlight>
                <a:latin typeface="ui-sans-serif"/>
              </a:rPr>
              <a:t>功能。</a:t>
            </a:r>
          </a:p>
          <a:p>
            <a:pPr algn="l">
              <a:buFont typeface="+mj-lt"/>
              <a:buAutoNum type="arabicPeriod"/>
            </a:pPr>
            <a:r>
              <a:rPr lang="en-US" altLang="zh-CN" b="1" i="0" dirty="0">
                <a:solidFill>
                  <a:srgbClr val="0D0D0D"/>
                </a:solidFill>
                <a:effectLst/>
                <a:highlight>
                  <a:srgbClr val="FFFFFF"/>
                </a:highlight>
                <a:latin typeface="ui-sans-serif"/>
              </a:rPr>
              <a:t>We believe that we have correctly captured the hardware interrupt behavior and atomicity, according to the ARM manual.</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根据</a:t>
            </a:r>
            <a:r>
              <a:rPr lang="en-US" altLang="zh-CN" b="0" i="0" dirty="0">
                <a:solidFill>
                  <a:srgbClr val="0D0D0D"/>
                </a:solidFill>
                <a:effectLst/>
                <a:highlight>
                  <a:srgbClr val="FFFFFF"/>
                </a:highlight>
                <a:latin typeface="ui-sans-serif"/>
              </a:rPr>
              <a:t>ARM</a:t>
            </a:r>
            <a:r>
              <a:rPr lang="zh-CN" altLang="en-US" b="0" i="0" dirty="0">
                <a:solidFill>
                  <a:srgbClr val="0D0D0D"/>
                </a:solidFill>
                <a:effectLst/>
                <a:highlight>
                  <a:srgbClr val="FFFFFF"/>
                </a:highlight>
                <a:latin typeface="ui-sans-serif"/>
              </a:rPr>
              <a:t>手册，我们相信我们已经正确捕获了硬件中断行为和原子性。</a:t>
            </a:r>
          </a:p>
          <a:p>
            <a:pPr algn="l">
              <a:buFont typeface="+mj-lt"/>
              <a:buAutoNum type="arabicPeriod"/>
            </a:pPr>
            <a:r>
              <a:rPr lang="en-US" altLang="zh-CN" b="1" i="0" dirty="0">
                <a:solidFill>
                  <a:srgbClr val="0D0D0D"/>
                </a:solidFill>
                <a:effectLst/>
                <a:highlight>
                  <a:srgbClr val="FFFFFF"/>
                </a:highlight>
                <a:latin typeface="ui-sans-serif"/>
              </a:rPr>
              <a:t>Additionally, we have been careful not to use OG’s </a:t>
            </a:r>
            <a:r>
              <a:rPr lang="en-US" altLang="zh-CN" b="1" i="0" dirty="0">
                <a:solidFill>
                  <a:srgbClr val="0D0D0D"/>
                </a:solidFill>
                <a:effectLst/>
                <a:highlight>
                  <a:srgbClr val="FFFFFF"/>
                </a:highlight>
                <a:latin typeface="KaTeX_Main"/>
              </a:rPr>
              <a:t>⟨⋅⟩⟨⋅⟩</a:t>
            </a:r>
            <a:r>
              <a:rPr lang="en-US" altLang="zh-CN" b="1" i="0" dirty="0">
                <a:solidFill>
                  <a:srgbClr val="0D0D0D"/>
                </a:solidFill>
                <a:effectLst/>
                <a:highlight>
                  <a:srgbClr val="FFFFFF"/>
                </a:highlight>
                <a:latin typeface="ui-sans-serif"/>
              </a:rPr>
              <a:t> atomic statement outside of the hardware interface.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此外，我们已经小心不在硬件接口外使用</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的</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原子声明。</a:t>
            </a:r>
          </a:p>
          <a:p>
            <a:pPr algn="l">
              <a:buFont typeface="+mj-lt"/>
              <a:buAutoNum type="arabicPeriod"/>
            </a:pPr>
            <a:r>
              <a:rPr lang="en-US" altLang="zh-CN" b="1" i="0" dirty="0">
                <a:solidFill>
                  <a:srgbClr val="0D0D0D"/>
                </a:solidFill>
                <a:effectLst/>
                <a:highlight>
                  <a:srgbClr val="FFFFFF"/>
                </a:highlight>
                <a:latin typeface="ui-sans-serif"/>
              </a:rPr>
              <a:t>This way, the only remaining assumed atomicity is the one of single OG statements, which we will need to validate by refinement proofs when moving on to verification of our model.</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通过这种方式，唯一剩下的假设原子性是单个</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语句的原子性，我们将在转向验证我们的模型时通过细化证明来验证这一点。</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endParaRPr lang="en-US" altLang="zh-CN" b="0" i="0" dirty="0">
              <a:solidFill>
                <a:srgbClr val="0D0D0D"/>
              </a:solidFill>
              <a:effectLst/>
              <a:highlight>
                <a:srgbClr val="FFFFFF"/>
              </a:highlight>
              <a:latin typeface="ui-sans-serif"/>
            </a:endParaRPr>
          </a:p>
          <a:p>
            <a:pPr algn="l">
              <a:buFont typeface="+mj-lt"/>
              <a:buAutoNum type="arabicPeriod" startAt="17"/>
            </a:pPr>
            <a:r>
              <a:rPr lang="en-US" altLang="zh-CN" b="1" i="0" dirty="0">
                <a:solidFill>
                  <a:srgbClr val="0D0D0D"/>
                </a:solidFill>
                <a:effectLst/>
                <a:highlight>
                  <a:srgbClr val="FFFFFF"/>
                </a:highlight>
                <a:latin typeface="ui-sans-serif"/>
              </a:rPr>
              <a:t>Another important issue was the distinction between variables that are part of the </a:t>
            </a:r>
            <a:r>
              <a:rPr lang="en-US" altLang="zh-CN" b="1" i="0" dirty="0" err="1">
                <a:solidFill>
                  <a:srgbClr val="0D0D0D"/>
                </a:solidFill>
                <a:effectLst/>
                <a:highlight>
                  <a:srgbClr val="FFFFFF"/>
                </a:highlight>
                <a:latin typeface="ui-sans-serif"/>
              </a:rPr>
              <a:t>eChronos</a:t>
            </a:r>
            <a:r>
              <a:rPr lang="en-US" altLang="zh-CN" b="1" i="0" dirty="0">
                <a:solidFill>
                  <a:srgbClr val="0D0D0D"/>
                </a:solidFill>
                <a:effectLst/>
                <a:highlight>
                  <a:srgbClr val="FFFFFF"/>
                </a:highlight>
                <a:latin typeface="ui-sans-serif"/>
              </a:rPr>
              <a:t> OS and the pseudo-variables for hardware mechanisms.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另一个重要问题是区分</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操作系统的部分变量和硬件机制的伪变量。</a:t>
            </a:r>
          </a:p>
          <a:p>
            <a:pPr algn="l">
              <a:buFont typeface="+mj-lt"/>
              <a:buAutoNum type="arabicPeriod" startAt="17"/>
            </a:pPr>
            <a:r>
              <a:rPr lang="en-US" altLang="zh-CN" b="1" i="0" dirty="0">
                <a:solidFill>
                  <a:srgbClr val="0D0D0D"/>
                </a:solidFill>
                <a:effectLst/>
                <a:highlight>
                  <a:srgbClr val="FFFFFF"/>
                </a:highlight>
                <a:latin typeface="ui-sans-serif"/>
              </a:rPr>
              <a:t>Care was needed to ensure that these hardware variables are only read and/or modified where allowed to, namely in the hardware API.</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需要小心确保这些硬件变量只在允许的地方被读取和</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或修改，即在硬件</a:t>
            </a:r>
            <a:r>
              <a:rPr lang="en-US" altLang="zh-CN" b="0" i="0" dirty="0">
                <a:solidFill>
                  <a:srgbClr val="0D0D0D"/>
                </a:solidFill>
                <a:effectLst/>
                <a:highlight>
                  <a:srgbClr val="FFFFFF"/>
                </a:highlight>
                <a:latin typeface="ui-sans-serif"/>
              </a:rPr>
              <a:t>API</a:t>
            </a:r>
            <a:r>
              <a:rPr lang="zh-CN" altLang="en-US" b="0" i="0" dirty="0">
                <a:solidFill>
                  <a:srgbClr val="0D0D0D"/>
                </a:solidFill>
                <a:effectLst/>
                <a:highlight>
                  <a:srgbClr val="FFFFFF"/>
                </a:highlight>
                <a:latin typeface="ui-sans-serif"/>
              </a:rPr>
              <a:t>中。</a:t>
            </a:r>
          </a:p>
          <a:p>
            <a:pPr algn="l">
              <a:buFont typeface="+mj-lt"/>
              <a:buAutoNum type="arabicPeriod" startAt="17"/>
            </a:pPr>
            <a:r>
              <a:rPr lang="en-US" altLang="zh-CN" b="1" i="0" dirty="0">
                <a:solidFill>
                  <a:srgbClr val="0D0D0D"/>
                </a:solidFill>
                <a:effectLst/>
                <a:highlight>
                  <a:srgbClr val="FFFFFF"/>
                </a:highlight>
                <a:latin typeface="ui-sans-serif"/>
              </a:rPr>
              <a:t>Since we target devices with no memory protection, this requirement will have to be validated for the </a:t>
            </a:r>
            <a:r>
              <a:rPr lang="en-US" altLang="zh-CN" b="1" i="0" dirty="0" err="1">
                <a:solidFill>
                  <a:srgbClr val="0D0D0D"/>
                </a:solidFill>
                <a:effectLst/>
                <a:highlight>
                  <a:srgbClr val="FFFFFF"/>
                </a:highlight>
                <a:latin typeface="ui-sans-serif"/>
              </a:rPr>
              <a:t>eChronos</a:t>
            </a:r>
            <a:r>
              <a:rPr lang="en-US" altLang="zh-CN" b="1" i="0" dirty="0">
                <a:solidFill>
                  <a:srgbClr val="0D0D0D"/>
                </a:solidFill>
                <a:effectLst/>
                <a:highlight>
                  <a:srgbClr val="FFFFFF"/>
                </a:highlight>
                <a:latin typeface="ui-sans-serif"/>
              </a:rPr>
              <a:t> OS code and could be checked using static analysis.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由于我们针对的是没有内存保护的设备，这一要求将需要为</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操作系统代码验证，并可以使用静态分析来检查。</a:t>
            </a:r>
          </a:p>
          <a:p>
            <a:pPr algn="l">
              <a:buFont typeface="+mj-lt"/>
              <a:buAutoNum type="arabicPeriod" startAt="17"/>
            </a:pPr>
            <a:r>
              <a:rPr lang="en-US" altLang="zh-CN" b="1" i="0" dirty="0">
                <a:solidFill>
                  <a:srgbClr val="0D0D0D"/>
                </a:solidFill>
                <a:effectLst/>
                <a:highlight>
                  <a:srgbClr val="FFFFFF"/>
                </a:highlight>
                <a:latin typeface="ui-sans-serif"/>
              </a:rPr>
              <a:t>To justify our use of OG reasoning and to demonstrate that the </a:t>
            </a:r>
            <a:r>
              <a:rPr lang="en-US" altLang="zh-CN" b="1" i="0" dirty="0" err="1">
                <a:solidFill>
                  <a:srgbClr val="0D0D0D"/>
                </a:solidFill>
                <a:effectLst/>
                <a:highlight>
                  <a:srgbClr val="FFFFFF"/>
                </a:highlight>
                <a:latin typeface="ui-sans-serif"/>
              </a:rPr>
              <a:t>mechanisation</a:t>
            </a:r>
            <a:r>
              <a:rPr lang="en-US" altLang="zh-CN" b="1" i="0" dirty="0">
                <a:solidFill>
                  <a:srgbClr val="0D0D0D"/>
                </a:solidFill>
                <a:effectLst/>
                <a:highlight>
                  <a:srgbClr val="FFFFFF"/>
                </a:highlight>
                <a:latin typeface="ui-sans-serif"/>
              </a:rPr>
              <a:t> provided by Isabelle is sufficient to deal with scalability for system like the </a:t>
            </a:r>
            <a:r>
              <a:rPr lang="en-US" altLang="zh-CN" b="1" i="0" dirty="0" err="1">
                <a:solidFill>
                  <a:srgbClr val="0D0D0D"/>
                </a:solidFill>
                <a:effectLst/>
                <a:highlight>
                  <a:srgbClr val="FFFFFF"/>
                </a:highlight>
                <a:latin typeface="ui-sans-serif"/>
              </a:rPr>
              <a:t>eChronos</a:t>
            </a:r>
            <a:r>
              <a:rPr lang="en-US" altLang="zh-CN" b="1" i="0" dirty="0">
                <a:solidFill>
                  <a:srgbClr val="0D0D0D"/>
                </a:solidFill>
                <a:effectLst/>
                <a:highlight>
                  <a:srgbClr val="FFFFFF"/>
                </a:highlight>
                <a:latin typeface="ui-sans-serif"/>
              </a:rPr>
              <a:t> OS, we have begun initial verification of our model.</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为了证明我们使用</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推理的合理性，并证明</a:t>
            </a:r>
            <a:r>
              <a:rPr lang="en-US" altLang="zh-CN" b="0" i="0" dirty="0">
                <a:solidFill>
                  <a:srgbClr val="0D0D0D"/>
                </a:solidFill>
                <a:effectLst/>
                <a:highlight>
                  <a:srgbClr val="FFFFFF"/>
                </a:highlight>
                <a:latin typeface="ui-sans-serif"/>
              </a:rPr>
              <a:t>Isabelle</a:t>
            </a:r>
            <a:r>
              <a:rPr lang="zh-CN" altLang="en-US" b="0" i="0" dirty="0">
                <a:solidFill>
                  <a:srgbClr val="0D0D0D"/>
                </a:solidFill>
                <a:effectLst/>
                <a:highlight>
                  <a:srgbClr val="FFFFFF"/>
                </a:highlight>
                <a:latin typeface="ui-sans-serif"/>
              </a:rPr>
              <a:t>提供的机制足以处理像</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a:t>
            </a:r>
            <a:r>
              <a:rPr lang="zh-CN" altLang="en-US" b="0" i="0" dirty="0">
                <a:solidFill>
                  <a:srgbClr val="0D0D0D"/>
                </a:solidFill>
                <a:effectLst/>
                <a:highlight>
                  <a:srgbClr val="FFFFFF"/>
                </a:highlight>
                <a:latin typeface="ui-sans-serif"/>
              </a:rPr>
              <a:t>这样的系统的可扩展性，我们已经开始了模型的初步验证。</a:t>
            </a:r>
          </a:p>
          <a:p>
            <a:pPr algn="l">
              <a:buFont typeface="+mj-lt"/>
              <a:buAutoNum type="arabicPeriod" startAt="17"/>
            </a:pPr>
            <a:r>
              <a:rPr lang="en-US" altLang="zh-CN" b="1" i="0" dirty="0">
                <a:solidFill>
                  <a:srgbClr val="0D0D0D"/>
                </a:solidFill>
                <a:effectLst/>
                <a:highlight>
                  <a:srgbClr val="FFFFFF"/>
                </a:highlight>
                <a:latin typeface="ui-sans-serif"/>
              </a:rPr>
              <a:t>As expected, at first there are a very large number of verification conditions: on the order of 10,000.</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如预期，起初有非常多的验证条件：大约</a:t>
            </a:r>
            <a:r>
              <a:rPr lang="en-US" altLang="zh-CN" b="0" i="0" dirty="0">
                <a:solidFill>
                  <a:srgbClr val="0D0D0D"/>
                </a:solidFill>
                <a:effectLst/>
                <a:highlight>
                  <a:srgbClr val="FFFFFF"/>
                </a:highlight>
                <a:latin typeface="ui-sans-serif"/>
              </a:rPr>
              <a:t>10,000</a:t>
            </a:r>
            <a:r>
              <a:rPr lang="zh-CN" altLang="en-US" b="0" i="0" dirty="0">
                <a:solidFill>
                  <a:srgbClr val="0D0D0D"/>
                </a:solidFill>
                <a:effectLst/>
                <a:highlight>
                  <a:srgbClr val="FFFFFF"/>
                </a:highlight>
                <a:latin typeface="ui-sans-serif"/>
              </a:rPr>
              <a:t>个。</a:t>
            </a:r>
          </a:p>
          <a:p>
            <a:pPr algn="l">
              <a:buFont typeface="+mj-lt"/>
              <a:buAutoNum type="arabicPeriod" startAt="17"/>
            </a:pPr>
            <a:r>
              <a:rPr lang="en-US" altLang="zh-CN" b="1" i="0" dirty="0">
                <a:solidFill>
                  <a:srgbClr val="0D0D0D"/>
                </a:solidFill>
                <a:effectLst/>
                <a:highlight>
                  <a:srgbClr val="FFFFFF"/>
                </a:highlight>
                <a:latin typeface="ui-sans-serif"/>
              </a:rPr>
              <a:t>However, by just defining a method that automatically removes any redundant conditions we can easily reduce this to under 500.</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然而，仅通过定义一种自动去除任何冗余条件的方法，我们可以轻松将其减少到</a:t>
            </a:r>
            <a:r>
              <a:rPr lang="en-US" altLang="zh-CN" b="0" i="0" dirty="0">
                <a:solidFill>
                  <a:srgbClr val="0D0D0D"/>
                </a:solidFill>
                <a:effectLst/>
                <a:highlight>
                  <a:srgbClr val="FFFFFF"/>
                </a:highlight>
                <a:latin typeface="ui-sans-serif"/>
              </a:rPr>
              <a:t>500</a:t>
            </a:r>
            <a:r>
              <a:rPr lang="zh-CN" altLang="en-US" b="0" i="0" dirty="0">
                <a:solidFill>
                  <a:srgbClr val="0D0D0D"/>
                </a:solidFill>
                <a:effectLst/>
                <a:highlight>
                  <a:srgbClr val="FFFFFF"/>
                </a:highlight>
                <a:latin typeface="ui-sans-serif"/>
              </a:rPr>
              <a:t>个以下。</a:t>
            </a:r>
          </a:p>
          <a:p>
            <a:pPr algn="l">
              <a:buFont typeface="+mj-lt"/>
              <a:buAutoNum type="arabicPeriod" startAt="17"/>
            </a:pPr>
            <a:r>
              <a:rPr lang="en-US" altLang="zh-CN" b="1" i="0" dirty="0">
                <a:solidFill>
                  <a:srgbClr val="0D0D0D"/>
                </a:solidFill>
                <a:effectLst/>
                <a:highlight>
                  <a:srgbClr val="FFFFFF"/>
                </a:highlight>
                <a:latin typeface="ui-sans-serif"/>
              </a:rPr>
              <a:t>The majority of these are then trivial enough to be automatically solved by standard Isabelle/HOL methods, with the final 10 conditions requiring human guidance.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其中大部分条件都足够简单，可以通过标准的</a:t>
            </a:r>
            <a:r>
              <a:rPr lang="en-US" altLang="zh-CN" b="0" i="0" dirty="0">
                <a:solidFill>
                  <a:srgbClr val="0D0D0D"/>
                </a:solidFill>
                <a:effectLst/>
                <a:highlight>
                  <a:srgbClr val="FFFFFF"/>
                </a:highlight>
                <a:latin typeface="ui-sans-serif"/>
              </a:rPr>
              <a:t>Isabelle/HOL</a:t>
            </a:r>
            <a:r>
              <a:rPr lang="zh-CN" altLang="en-US" b="0" i="0" dirty="0">
                <a:solidFill>
                  <a:srgbClr val="0D0D0D"/>
                </a:solidFill>
                <a:effectLst/>
                <a:highlight>
                  <a:srgbClr val="FFFFFF"/>
                </a:highlight>
                <a:latin typeface="ui-sans-serif"/>
              </a:rPr>
              <a:t>方法自动解决，最后</a:t>
            </a:r>
            <a:r>
              <a:rPr lang="en-US" altLang="zh-CN" b="0" i="0" dirty="0">
                <a:solidFill>
                  <a:srgbClr val="0D0D0D"/>
                </a:solidFill>
                <a:effectLst/>
                <a:highlight>
                  <a:srgbClr val="FFFFFF"/>
                </a:highlight>
                <a:latin typeface="ui-sans-serif"/>
              </a:rPr>
              <a:t>10</a:t>
            </a:r>
            <a:r>
              <a:rPr lang="zh-CN" altLang="en-US" b="0" i="0" dirty="0">
                <a:solidFill>
                  <a:srgbClr val="0D0D0D"/>
                </a:solidFill>
                <a:effectLst/>
                <a:highlight>
                  <a:srgbClr val="FFFFFF"/>
                </a:highlight>
                <a:latin typeface="ui-sans-serif"/>
              </a:rPr>
              <a:t>个条件需要人工指导。</a:t>
            </a:r>
          </a:p>
          <a:p>
            <a:pPr algn="l">
              <a:buFont typeface="+mj-lt"/>
              <a:buAutoNum type="arabicPeriod" startAt="17"/>
            </a:pPr>
            <a:r>
              <a:rPr lang="en-US" altLang="zh-CN" b="1" i="0" dirty="0">
                <a:solidFill>
                  <a:srgbClr val="0D0D0D"/>
                </a:solidFill>
                <a:effectLst/>
                <a:highlight>
                  <a:srgbClr val="FFFFFF"/>
                </a:highlight>
                <a:latin typeface="ui-sans-serif"/>
              </a:rPr>
              <a:t>We believe that this number could be reduced even further by small improvements to the automation.</a:t>
            </a:r>
            <a:endParaRPr lang="en-US" altLang="zh-CN" b="0" i="0" dirty="0">
              <a:solidFill>
                <a:srgbClr val="0D0D0D"/>
              </a:solidFill>
              <a:effectLst/>
              <a:highlight>
                <a:srgbClr val="FFFFFF"/>
              </a:highlight>
              <a:latin typeface="ui-sans-serif"/>
            </a:endParaRPr>
          </a:p>
          <a:p>
            <a:pPr marL="742950" lvl="1" indent="-285750" algn="l">
              <a:buFont typeface="+mj-lt"/>
              <a:buAutoNum type="arabicPeriod" startAt="17"/>
            </a:pPr>
            <a:r>
              <a:rPr lang="zh-CN" altLang="en-US" b="0" i="0" dirty="0">
                <a:solidFill>
                  <a:srgbClr val="0D0D0D"/>
                </a:solidFill>
                <a:effectLst/>
                <a:highlight>
                  <a:srgbClr val="FFFFFF"/>
                </a:highlight>
                <a:latin typeface="ui-sans-serif"/>
              </a:rPr>
              <a:t>我们相信，通过对自动化进行小的改进，这个数字还可以进一步减少。</a:t>
            </a:r>
          </a:p>
          <a:p>
            <a:pPr marL="742950" lvl="1" indent="-285750" algn="l">
              <a:buFont typeface="+mj-lt"/>
              <a:buAutoNum type="arabicPeriod"/>
            </a:pPr>
            <a:endParaRPr lang="zh-CN" altLang="en-US" b="0" i="0" dirty="0">
              <a:solidFill>
                <a:srgbClr val="0D0D0D"/>
              </a:solidFill>
              <a:effectLst/>
              <a:highlight>
                <a:srgbClr val="FFFFFF"/>
              </a:highlight>
              <a:latin typeface="ui-sans-serif"/>
            </a:endParaRPr>
          </a:p>
          <a:p>
            <a:endParaRPr lang="zh-CN" altLang="en-US" dirty="0"/>
          </a:p>
        </p:txBody>
      </p:sp>
      <p:sp>
        <p:nvSpPr>
          <p:cNvPr id="4" name="灯片编号占位符 3"/>
          <p:cNvSpPr>
            <a:spLocks noGrp="1"/>
          </p:cNvSpPr>
          <p:nvPr>
            <p:ph type="sldNum" sz="quarter" idx="5"/>
          </p:nvPr>
        </p:nvSpPr>
        <p:spPr/>
        <p:txBody>
          <a:bodyPr/>
          <a:lstStyle/>
          <a:p>
            <a:fld id="{E2016B7B-DD0A-4CA2-9AF5-EA2E0C0FDE5B}" type="slidenum">
              <a:rPr lang="zh-CN" altLang="en-US" smtClean="0"/>
              <a:t>8</a:t>
            </a:fld>
            <a:endParaRPr lang="zh-CN" altLang="en-US"/>
          </a:p>
        </p:txBody>
      </p:sp>
    </p:spTree>
    <p:extLst>
      <p:ext uri="{BB962C8B-B14F-4D97-AF65-F5344CB8AC3E}">
        <p14:creationId xmlns:p14="http://schemas.microsoft.com/office/powerpoint/2010/main" val="3088299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D0D0D"/>
                </a:solidFill>
                <a:effectLst/>
                <a:highlight>
                  <a:srgbClr val="FFFFFF"/>
                </a:highlight>
                <a:latin typeface="ui-sans-serif"/>
              </a:rPr>
              <a:t>Frameworks for reasoning about shared variable programs have been around for more than 30 years.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针对共享变量程序的推理框架已存在超过</a:t>
            </a:r>
            <a:r>
              <a:rPr lang="en-US" altLang="zh-CN" b="0" i="0" dirty="0">
                <a:solidFill>
                  <a:srgbClr val="0D0D0D"/>
                </a:solidFill>
                <a:effectLst/>
                <a:highlight>
                  <a:srgbClr val="FFFFFF"/>
                </a:highlight>
                <a:latin typeface="ui-sans-serif"/>
              </a:rPr>
              <a:t>30</a:t>
            </a:r>
            <a:r>
              <a:rPr lang="zh-CN" altLang="en-US" b="0" i="0" dirty="0">
                <a:solidFill>
                  <a:srgbClr val="0D0D0D"/>
                </a:solidFill>
                <a:effectLst/>
                <a:highlight>
                  <a:srgbClr val="FFFFFF"/>
                </a:highlight>
                <a:latin typeface="ui-sans-serif"/>
              </a:rPr>
              <a:t>年。</a:t>
            </a:r>
          </a:p>
          <a:p>
            <a:pPr algn="l">
              <a:buFont typeface="+mj-lt"/>
              <a:buAutoNum type="arabicPeriod"/>
            </a:pPr>
            <a:r>
              <a:rPr lang="en-US" altLang="zh-CN" b="1" i="0" dirty="0">
                <a:solidFill>
                  <a:srgbClr val="0D0D0D"/>
                </a:solidFill>
                <a:effectLst/>
                <a:highlight>
                  <a:srgbClr val="FFFFFF"/>
                </a:highlight>
                <a:latin typeface="ui-sans-serif"/>
              </a:rPr>
              <a:t>OG was the first one to be proposed; much derived work has been done since, addressing specific requirements (compositionality [9], resource separation [13], etc.).</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是第一个被提出的框架；自那以后已完成了许多衍生工作，解决了特定的需求（如组合性</a:t>
            </a:r>
            <a:r>
              <a:rPr lang="en-US" altLang="zh-CN" b="0" i="0" dirty="0">
                <a:solidFill>
                  <a:srgbClr val="0D0D0D"/>
                </a:solidFill>
                <a:effectLst/>
                <a:highlight>
                  <a:srgbClr val="FFFFFF"/>
                </a:highlight>
                <a:latin typeface="ui-sans-serif"/>
              </a:rPr>
              <a:t>[9]</a:t>
            </a:r>
            <a:r>
              <a:rPr lang="zh-CN" altLang="en-US" b="0" i="0" dirty="0">
                <a:solidFill>
                  <a:srgbClr val="0D0D0D"/>
                </a:solidFill>
                <a:effectLst/>
                <a:highlight>
                  <a:srgbClr val="FFFFFF"/>
                </a:highlight>
                <a:latin typeface="ui-sans-serif"/>
              </a:rPr>
              <a:t>、资源分离</a:t>
            </a:r>
            <a:r>
              <a:rPr lang="en-US" altLang="zh-CN" b="0" i="0" dirty="0">
                <a:solidFill>
                  <a:srgbClr val="0D0D0D"/>
                </a:solidFill>
                <a:effectLst/>
                <a:highlight>
                  <a:srgbClr val="FFFFFF"/>
                </a:highlight>
                <a:latin typeface="ui-sans-serif"/>
              </a:rPr>
              <a:t>[13]</a:t>
            </a:r>
            <a:r>
              <a:rPr lang="zh-CN" altLang="en-US" b="0" i="0" dirty="0">
                <a:solidFill>
                  <a:srgbClr val="0D0D0D"/>
                </a:solidFill>
                <a:effectLst/>
                <a:highlight>
                  <a:srgbClr val="FFFFFF"/>
                </a:highlight>
                <a:latin typeface="ui-sans-serif"/>
              </a:rPr>
              <a:t>等）。</a:t>
            </a:r>
          </a:p>
          <a:p>
            <a:pPr algn="l">
              <a:buFont typeface="+mj-lt"/>
              <a:buAutoNum type="arabicPeriod"/>
            </a:pPr>
            <a:r>
              <a:rPr lang="en-US" altLang="zh-CN" b="1" i="0" dirty="0">
                <a:solidFill>
                  <a:srgbClr val="0D0D0D"/>
                </a:solidFill>
                <a:effectLst/>
                <a:highlight>
                  <a:srgbClr val="FFFFFF"/>
                </a:highlight>
                <a:latin typeface="ui-sans-serif"/>
              </a:rPr>
              <a:t>These frameworks have mainly been used to prove the correctness of concurrency algorithms or protocols.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这些框架主要被用来证明并发算法或协议的正确性。</a:t>
            </a:r>
          </a:p>
          <a:p>
            <a:pPr algn="l">
              <a:buFont typeface="+mj-lt"/>
              <a:buAutoNum type="arabicPeriod"/>
            </a:pPr>
            <a:r>
              <a:rPr lang="en-US" altLang="zh-CN" b="1" i="0" dirty="0">
                <a:solidFill>
                  <a:srgbClr val="0D0D0D"/>
                </a:solidFill>
                <a:effectLst/>
                <a:highlight>
                  <a:srgbClr val="FFFFFF"/>
                </a:highlight>
                <a:latin typeface="ui-sans-serif"/>
              </a:rPr>
              <a:t>Here we target low-level high-performance OS code.</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在这里，我们关注的是低级高性能的操作系统代码。</a:t>
            </a:r>
          </a:p>
          <a:p>
            <a:pPr algn="l">
              <a:buFont typeface="+mj-lt"/>
              <a:buAutoNum type="arabicPeriod"/>
            </a:pPr>
            <a:r>
              <a:rPr lang="en-US" altLang="zh-CN" b="1" i="0" dirty="0">
                <a:solidFill>
                  <a:srgbClr val="0D0D0D"/>
                </a:solidFill>
                <a:effectLst/>
                <a:highlight>
                  <a:srgbClr val="FFFFFF"/>
                </a:highlight>
                <a:latin typeface="ui-sans-serif"/>
              </a:rPr>
              <a:t>Similarly, higher-level conceptual tools such as monitors [7] and conditional critical regions [5] decrease the proof burden, but impose a performance penalty, a trade-off usually worth making for clarity, except for minimal high-speed OS-kernel application where efficiency is crucial.</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类似地，如监视器</a:t>
            </a:r>
            <a:r>
              <a:rPr lang="en-US" altLang="zh-CN" b="0" i="0" dirty="0">
                <a:solidFill>
                  <a:srgbClr val="0D0D0D"/>
                </a:solidFill>
                <a:effectLst/>
                <a:highlight>
                  <a:srgbClr val="FFFFFF"/>
                </a:highlight>
                <a:latin typeface="ui-sans-serif"/>
              </a:rPr>
              <a:t>[7]</a:t>
            </a:r>
            <a:r>
              <a:rPr lang="zh-CN" altLang="en-US" b="0" i="0" dirty="0">
                <a:solidFill>
                  <a:srgbClr val="0D0D0D"/>
                </a:solidFill>
                <a:effectLst/>
                <a:highlight>
                  <a:srgbClr val="FFFFFF"/>
                </a:highlight>
                <a:latin typeface="ui-sans-serif"/>
              </a:rPr>
              <a:t>和条件临界区</a:t>
            </a:r>
            <a:r>
              <a:rPr lang="en-US" altLang="zh-CN" b="0" i="0" dirty="0">
                <a:solidFill>
                  <a:srgbClr val="0D0D0D"/>
                </a:solidFill>
                <a:effectLst/>
                <a:highlight>
                  <a:srgbClr val="FFFFFF"/>
                </a:highlight>
                <a:latin typeface="ui-sans-serif"/>
              </a:rPr>
              <a:t>[5]</a:t>
            </a:r>
            <a:r>
              <a:rPr lang="zh-CN" altLang="en-US" b="0" i="0" dirty="0">
                <a:solidFill>
                  <a:srgbClr val="0D0D0D"/>
                </a:solidFill>
                <a:effectLst/>
                <a:highlight>
                  <a:srgbClr val="FFFFFF"/>
                </a:highlight>
                <a:latin typeface="ui-sans-serif"/>
              </a:rPr>
              <a:t>这样的高级概念工具可以减少证明负担，但会带来性能损失，这种权衡通常为了清晰而值得，除了在效率至关重要的最小化高速操作系统内核应用中。</a:t>
            </a:r>
          </a:p>
          <a:p>
            <a:pPr algn="l">
              <a:buFont typeface="+mj-lt"/>
              <a:buAutoNum type="arabicPeriod"/>
            </a:pPr>
            <a:r>
              <a:rPr lang="en-US" altLang="zh-CN" b="1" i="0" dirty="0">
                <a:solidFill>
                  <a:srgbClr val="0D0D0D"/>
                </a:solidFill>
                <a:effectLst/>
                <a:highlight>
                  <a:srgbClr val="FFFFFF"/>
                </a:highlight>
                <a:latin typeface="ui-sans-serif"/>
              </a:rPr>
              <a:t>Formal verification of operating systems, kernels, and hypervisors has been the focus of important recent research (for which see [10] for an overview).</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操作系统、内核和虚拟机监控器的形式验证是最近重要研究的焦点（参见</a:t>
            </a:r>
            <a:r>
              <a:rPr lang="en-US" altLang="zh-CN" b="0" i="0" dirty="0">
                <a:solidFill>
                  <a:srgbClr val="0D0D0D"/>
                </a:solidFill>
                <a:effectLst/>
                <a:highlight>
                  <a:srgbClr val="FFFFFF"/>
                </a:highlight>
                <a:latin typeface="ui-sans-serif"/>
              </a:rPr>
              <a:t>[10]</a:t>
            </a:r>
            <a:r>
              <a:rPr lang="zh-CN" altLang="en-US" b="0" i="0" dirty="0">
                <a:solidFill>
                  <a:srgbClr val="0D0D0D"/>
                </a:solidFill>
                <a:effectLst/>
                <a:highlight>
                  <a:srgbClr val="FFFFFF"/>
                </a:highlight>
                <a:latin typeface="ui-sans-serif"/>
              </a:rPr>
              <a:t>以获取概述）。</a:t>
            </a:r>
          </a:p>
          <a:p>
            <a:pPr algn="l">
              <a:buFont typeface="+mj-lt"/>
              <a:buAutoNum type="arabicPeriod"/>
            </a:pPr>
            <a:r>
              <a:rPr lang="en-US" altLang="zh-CN" b="1" i="0" dirty="0">
                <a:solidFill>
                  <a:srgbClr val="0D0D0D"/>
                </a:solidFill>
                <a:effectLst/>
                <a:highlight>
                  <a:srgbClr val="FFFFFF"/>
                </a:highlight>
                <a:latin typeface="ui-sans-serif"/>
              </a:rPr>
              <a:t>Successfully verified systems generally either run on uniprocessor platforms with interrupts mostly disabled (e.g. [11, 17, 16]), or their verification does not take interrupts into account (e.g. [8]).</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成功验证的系统通常要么运行在主要禁用中断的单处理器平台上（例如</a:t>
            </a:r>
            <a:r>
              <a:rPr lang="en-US" altLang="zh-CN" b="0" i="0" dirty="0">
                <a:solidFill>
                  <a:srgbClr val="0D0D0D"/>
                </a:solidFill>
                <a:effectLst/>
                <a:highlight>
                  <a:srgbClr val="FFFFFF"/>
                </a:highlight>
                <a:latin typeface="ui-sans-serif"/>
              </a:rPr>
              <a:t>[11, 17, 16]</a:t>
            </a:r>
            <a:r>
              <a:rPr lang="zh-CN" altLang="en-US" b="0" i="0" dirty="0">
                <a:solidFill>
                  <a:srgbClr val="0D0D0D"/>
                </a:solidFill>
                <a:effectLst/>
                <a:highlight>
                  <a:srgbClr val="FFFFFF"/>
                </a:highlight>
                <a:latin typeface="ui-sans-serif"/>
              </a:rPr>
              <a:t>），要么其验证没有考虑中断（例如</a:t>
            </a:r>
            <a:r>
              <a:rPr lang="en-US" altLang="zh-CN" b="0" i="0" dirty="0">
                <a:solidFill>
                  <a:srgbClr val="0D0D0D"/>
                </a:solidFill>
                <a:effectLst/>
                <a:highlight>
                  <a:srgbClr val="FFFFFF"/>
                </a:highlight>
                <a:latin typeface="ui-sans-serif"/>
              </a:rPr>
              <a:t>[8]</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In [3], a Hoare-logic-based framework is proposed to certify low-level system code involving interrupts and preemptive tasks, but the scheduler and context switching tasks are still executed with interrupts disabled, and interrupt handlers cannot be interrupted.</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a:t>
            </a:r>
            <a:r>
              <a:rPr lang="en-US" altLang="zh-CN" b="0" i="0" dirty="0">
                <a:solidFill>
                  <a:srgbClr val="0D0D0D"/>
                </a:solidFill>
                <a:effectLst/>
                <a:highlight>
                  <a:srgbClr val="FFFFFF"/>
                </a:highlight>
                <a:latin typeface="ui-sans-serif"/>
              </a:rPr>
              <a:t>[3]</a:t>
            </a:r>
            <a:r>
              <a:rPr lang="zh-CN" altLang="en-US" b="0" i="0" dirty="0">
                <a:solidFill>
                  <a:srgbClr val="0D0D0D"/>
                </a:solidFill>
                <a:effectLst/>
                <a:highlight>
                  <a:srgbClr val="FFFFFF"/>
                </a:highlight>
                <a:latin typeface="ui-sans-serif"/>
              </a:rPr>
              <a:t>中，提出了一个基于</a:t>
            </a:r>
            <a:r>
              <a:rPr lang="en-US" altLang="zh-CN" b="0" i="0" dirty="0">
                <a:solidFill>
                  <a:srgbClr val="0D0D0D"/>
                </a:solidFill>
                <a:effectLst/>
                <a:highlight>
                  <a:srgbClr val="FFFFFF"/>
                </a:highlight>
                <a:latin typeface="ui-sans-serif"/>
              </a:rPr>
              <a:t>Hoare</a:t>
            </a:r>
            <a:r>
              <a:rPr lang="zh-CN" altLang="en-US" b="0" i="0" dirty="0">
                <a:solidFill>
                  <a:srgbClr val="0D0D0D"/>
                </a:solidFill>
                <a:effectLst/>
                <a:highlight>
                  <a:srgbClr val="FFFFFF"/>
                </a:highlight>
                <a:latin typeface="ui-sans-serif"/>
              </a:rPr>
              <a:t>逻辑的框架，用于验证涉及中断和抢占任务的低级系统代码，但调度器和上下文切换任务仍在禁用中断的情况下执行，且中断处理程序不能被中断。</a:t>
            </a:r>
          </a:p>
          <a:p>
            <a:pPr algn="l">
              <a:buFont typeface="+mj-lt"/>
              <a:buAutoNum type="arabicPeriod"/>
            </a:pPr>
            <a:r>
              <a:rPr lang="en-US" altLang="zh-CN" b="1" i="0" dirty="0">
                <a:solidFill>
                  <a:srgbClr val="0D0D0D"/>
                </a:solidFill>
                <a:effectLst/>
                <a:highlight>
                  <a:srgbClr val="FFFFFF"/>
                </a:highlight>
                <a:latin typeface="ui-sans-serif"/>
              </a:rPr>
              <a:t>In contrast, our work supports nested interrupts and a preemptible scheduler.</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相比之下，我们的工作支持嵌套中断和可抢占的调度器。</a:t>
            </a:r>
          </a:p>
          <a:p>
            <a:pPr algn="l">
              <a:buFont typeface="+mj-lt"/>
              <a:buAutoNum type="arabicPeriod"/>
            </a:pPr>
            <a:r>
              <a:rPr lang="en-US" altLang="zh-CN" b="1" i="0" dirty="0">
                <a:solidFill>
                  <a:srgbClr val="0D0D0D"/>
                </a:solidFill>
                <a:effectLst/>
                <a:highlight>
                  <a:srgbClr val="FFFFFF"/>
                </a:highlight>
                <a:latin typeface="ui-sans-serif"/>
              </a:rPr>
              <a:t>A proof of correctness of the </a:t>
            </a:r>
            <a:r>
              <a:rPr lang="en-US" altLang="zh-CN" b="1" i="0" dirty="0" err="1">
                <a:solidFill>
                  <a:srgbClr val="0D0D0D"/>
                </a:solidFill>
                <a:effectLst/>
                <a:highlight>
                  <a:srgbClr val="FFFFFF"/>
                </a:highlight>
                <a:latin typeface="ui-sans-serif"/>
              </a:rPr>
              <a:t>FreeRTOS</a:t>
            </a:r>
            <a:r>
              <a:rPr lang="en-US" altLang="zh-CN" b="1" i="0" dirty="0">
                <a:solidFill>
                  <a:srgbClr val="0D0D0D"/>
                </a:solidFill>
                <a:effectLst/>
                <a:highlight>
                  <a:srgbClr val="FFFFFF"/>
                </a:highlight>
                <a:latin typeface="ui-sans-serif"/>
              </a:rPr>
              <a:t> scheduler is proposed in [4]; the proof does not include the context switch itself and focuses on the scheduler policy (picking the next task).</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在</a:t>
            </a:r>
            <a:r>
              <a:rPr lang="en-US" altLang="zh-CN" b="0" i="0" dirty="0">
                <a:solidFill>
                  <a:srgbClr val="0D0D0D"/>
                </a:solidFill>
                <a:effectLst/>
                <a:highlight>
                  <a:srgbClr val="FFFFFF"/>
                </a:highlight>
                <a:latin typeface="ui-sans-serif"/>
              </a:rPr>
              <a:t>[4]</a:t>
            </a:r>
            <a:r>
              <a:rPr lang="zh-CN" altLang="en-US" b="0" i="0" dirty="0">
                <a:solidFill>
                  <a:srgbClr val="0D0D0D"/>
                </a:solidFill>
                <a:effectLst/>
                <a:highlight>
                  <a:srgbClr val="FFFFFF"/>
                </a:highlight>
                <a:latin typeface="ui-sans-serif"/>
              </a:rPr>
              <a:t>中提出了</a:t>
            </a:r>
            <a:r>
              <a:rPr lang="en-US" altLang="zh-CN" b="0" i="0" dirty="0" err="1">
                <a:solidFill>
                  <a:srgbClr val="0D0D0D"/>
                </a:solidFill>
                <a:effectLst/>
                <a:highlight>
                  <a:srgbClr val="FFFFFF"/>
                </a:highlight>
                <a:latin typeface="ui-sans-serif"/>
              </a:rPr>
              <a:t>FreeRTOS</a:t>
            </a:r>
            <a:r>
              <a:rPr lang="zh-CN" altLang="en-US" b="0" i="0" dirty="0">
                <a:solidFill>
                  <a:srgbClr val="0D0D0D"/>
                </a:solidFill>
                <a:effectLst/>
                <a:highlight>
                  <a:srgbClr val="FFFFFF"/>
                </a:highlight>
                <a:latin typeface="ui-sans-serif"/>
              </a:rPr>
              <a:t>调度器正确性的证明；证明并未包括上下文切换本身，而是专注于调度器策略（选择下一个任务）。</a:t>
            </a:r>
          </a:p>
          <a:p>
            <a:pPr algn="l">
              <a:buFont typeface="+mj-lt"/>
              <a:buAutoNum type="arabicPeriod"/>
            </a:pPr>
            <a:r>
              <a:rPr lang="en-US" altLang="zh-CN" b="1" i="0" dirty="0">
                <a:solidFill>
                  <a:srgbClr val="0D0D0D"/>
                </a:solidFill>
                <a:effectLst/>
                <a:highlight>
                  <a:srgbClr val="FFFFFF"/>
                </a:highlight>
                <a:latin typeface="ui-sans-serif"/>
              </a:rPr>
              <a:t>This is complementary to our work, where we leave the policy generic and assume it will pick the highest priority task.</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这与我们的工作互补，在我们的工作中，我们将策略保持通用，并假设它将选择最高优先级的任务。</a:t>
            </a:r>
          </a:p>
          <a:p>
            <a:pPr algn="l">
              <a:buFont typeface="+mj-lt"/>
              <a:buAutoNum type="arabicPeriod"/>
            </a:pPr>
            <a:r>
              <a:rPr lang="en-US" altLang="zh-CN" b="1" i="0" dirty="0">
                <a:solidFill>
                  <a:srgbClr val="0D0D0D"/>
                </a:solidFill>
                <a:effectLst/>
                <a:highlight>
                  <a:srgbClr val="FFFFFF"/>
                </a:highlight>
                <a:latin typeface="ui-sans-serif"/>
              </a:rPr>
              <a:t>To our knowledge, our extended OG framework with controlled concurrency is the first to support reasoning about low-level system code that is fully preemptible, including scheduler code, with support for nested interrupts.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据我们所知，我们的扩展</a:t>
            </a:r>
            <a:r>
              <a:rPr lang="en-US" altLang="zh-CN" b="0" i="0" dirty="0">
                <a:solidFill>
                  <a:srgbClr val="0D0D0D"/>
                </a:solidFill>
                <a:effectLst/>
                <a:highlight>
                  <a:srgbClr val="FFFFFF"/>
                </a:highlight>
                <a:latin typeface="ui-sans-serif"/>
              </a:rPr>
              <a:t>OG</a:t>
            </a:r>
            <a:r>
              <a:rPr lang="zh-CN" altLang="en-US" b="0" i="0" dirty="0">
                <a:solidFill>
                  <a:srgbClr val="0D0D0D"/>
                </a:solidFill>
                <a:effectLst/>
                <a:highlight>
                  <a:srgbClr val="FFFFFF"/>
                </a:highlight>
                <a:latin typeface="ui-sans-serif"/>
              </a:rPr>
              <a:t>框架与控制并发是第一个支持关于完全可抢占的低级系统代码的推理，包括支持嵌套中断的调度器代码。</a:t>
            </a:r>
          </a:p>
          <a:p>
            <a:pPr algn="l">
              <a:buFont typeface="+mj-lt"/>
              <a:buAutoNum type="arabicPeriod"/>
            </a:pPr>
            <a:r>
              <a:rPr lang="en-US" altLang="zh-CN" b="1" i="0" dirty="0">
                <a:solidFill>
                  <a:srgbClr val="0D0D0D"/>
                </a:solidFill>
                <a:effectLst/>
                <a:highlight>
                  <a:srgbClr val="FFFFFF"/>
                </a:highlight>
                <a:latin typeface="ui-sans-serif"/>
              </a:rPr>
              <a:t>We have successfully instantiated it to </a:t>
            </a:r>
            <a:r>
              <a:rPr lang="en-US" altLang="zh-CN" b="1" i="0" dirty="0" err="1">
                <a:solidFill>
                  <a:srgbClr val="0D0D0D"/>
                </a:solidFill>
                <a:effectLst/>
                <a:highlight>
                  <a:srgbClr val="FFFFFF"/>
                </a:highlight>
                <a:latin typeface="ui-sans-serif"/>
              </a:rPr>
              <a:t>formalise</a:t>
            </a:r>
            <a:r>
              <a:rPr lang="en-US" altLang="zh-CN" b="1" i="0" dirty="0">
                <a:solidFill>
                  <a:srgbClr val="0D0D0D"/>
                </a:solidFill>
                <a:effectLst/>
                <a:highlight>
                  <a:srgbClr val="FFFFFF"/>
                </a:highlight>
                <a:latin typeface="ui-sans-serif"/>
              </a:rPr>
              <a:t> the scheduling behavior of the </a:t>
            </a:r>
            <a:r>
              <a:rPr lang="en-US" altLang="zh-CN" b="1" i="0" dirty="0" err="1">
                <a:solidFill>
                  <a:srgbClr val="0D0D0D"/>
                </a:solidFill>
                <a:effectLst/>
                <a:highlight>
                  <a:srgbClr val="FFFFFF"/>
                </a:highlight>
                <a:latin typeface="ui-sans-serif"/>
              </a:rPr>
              <a:t>eChronos</a:t>
            </a:r>
            <a:r>
              <a:rPr lang="en-US" altLang="zh-CN" b="1" i="0" dirty="0">
                <a:solidFill>
                  <a:srgbClr val="0D0D0D"/>
                </a:solidFill>
                <a:effectLst/>
                <a:highlight>
                  <a:srgbClr val="FFFFFF"/>
                </a:highlight>
                <a:latin typeface="ui-sans-serif"/>
              </a:rPr>
              <a:t> OS, a real-world, deployed, embedded OS.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我们已成功实例化它，以形式化</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操作系统的调度行为，这是一个现实世界中部署的嵌入式操作系统。</a:t>
            </a:r>
          </a:p>
          <a:p>
            <a:pPr algn="l">
              <a:buFont typeface="+mj-lt"/>
              <a:buAutoNum type="arabicPeriod"/>
            </a:pPr>
            <a:r>
              <a:rPr lang="en-US" altLang="zh-CN" b="1" i="0" dirty="0">
                <a:solidFill>
                  <a:srgbClr val="0D0D0D"/>
                </a:solidFill>
                <a:effectLst/>
                <a:highlight>
                  <a:srgbClr val="FFFFFF"/>
                </a:highlight>
                <a:latin typeface="ui-sans-serif"/>
              </a:rPr>
              <a:t>Our promising initial verification work indicates that we will be able to formally prove important functional properties involving complex concurrency reasoning about highly shared low-level variables.</a:t>
            </a:r>
            <a:endParaRPr lang="en-US" altLang="zh-CN" b="0" i="0" dirty="0">
              <a:solidFill>
                <a:srgbClr val="0D0D0D"/>
              </a:solidFill>
              <a:effectLst/>
              <a:highlight>
                <a:srgbClr val="FFFFFF"/>
              </a:highlight>
              <a:latin typeface="ui-sans-serif"/>
            </a:endParaRPr>
          </a:p>
          <a:p>
            <a:pPr marL="742950" lvl="1" indent="-285750" algn="l">
              <a:buFont typeface="+mj-lt"/>
              <a:buAutoNum type="arabicPeriod"/>
            </a:pPr>
            <a:r>
              <a:rPr lang="zh-CN" altLang="en-US" b="0" i="0" dirty="0">
                <a:solidFill>
                  <a:srgbClr val="0D0D0D"/>
                </a:solidFill>
                <a:effectLst/>
                <a:highlight>
                  <a:srgbClr val="FFFFFF"/>
                </a:highlight>
                <a:latin typeface="ui-sans-serif"/>
              </a:rPr>
              <a:t>我们初步的验证工作表明，我们将能够正式证明涉及高度共享的低级变量的复杂并发推理的重要功能属性。</a:t>
            </a:r>
          </a:p>
          <a:p>
            <a:endParaRPr lang="zh-CN" altLang="en-US" dirty="0"/>
          </a:p>
        </p:txBody>
      </p:sp>
      <p:sp>
        <p:nvSpPr>
          <p:cNvPr id="4" name="灯片编号占位符 3"/>
          <p:cNvSpPr>
            <a:spLocks noGrp="1"/>
          </p:cNvSpPr>
          <p:nvPr>
            <p:ph type="sldNum" sz="quarter" idx="5"/>
          </p:nvPr>
        </p:nvSpPr>
        <p:spPr/>
        <p:txBody>
          <a:bodyPr/>
          <a:lstStyle/>
          <a:p>
            <a:fld id="{E2016B7B-DD0A-4CA2-9AF5-EA2E0C0FDE5B}" type="slidenum">
              <a:rPr lang="zh-CN" altLang="en-US" smtClean="0"/>
              <a:t>9</a:t>
            </a:fld>
            <a:endParaRPr lang="zh-CN" altLang="en-US"/>
          </a:p>
        </p:txBody>
      </p:sp>
    </p:spTree>
    <p:extLst>
      <p:ext uri="{BB962C8B-B14F-4D97-AF65-F5344CB8AC3E}">
        <p14:creationId xmlns:p14="http://schemas.microsoft.com/office/powerpoint/2010/main" val="383253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341A8-D6AD-728C-351B-0840A46496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00333A-E91E-9FEC-2048-B649571ACC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85A77C7-BC34-299E-3D78-683A25E94903}"/>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E042C08C-F73B-ECF0-79C1-541CCD1438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B77025-8A1B-D3C3-FBCA-C0F907CB6C3B}"/>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150313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E546D-CB53-0B2E-9B36-4E1C81E12A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EB84D1-87AB-883C-588B-987921950D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24A954-13FD-612F-AD3F-168A9A525788}"/>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15C8BDA1-57B2-2A89-FC2A-3BCB41851A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7F4A07-93C1-F080-D3E2-19B8F36567D8}"/>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387859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D973C47-CF2C-18A9-660E-B6F0444BB2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CE9289-5534-9E68-2634-553338A34C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D5680C-75E9-D7D8-0B23-CD13FA2DF147}"/>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9FA43062-68DE-13CC-9402-2D3AC43315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0050D-704C-3144-EB29-E54FE23ED4E0}"/>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164299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00FD0-CAAC-B2C8-2267-2F797C5D59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B6FF39-B61F-F5BE-8522-B5DB722BCA3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1E36EF-7763-57C0-15A6-31AFA1F088CA}"/>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7C809948-3C08-828D-3E15-85B971AD6A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8F0A96-441F-A381-9AE7-7D6F90E908B4}"/>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1003318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A8C81-DF13-4B5E-8BF4-2132827CC3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AA97083-86EE-8395-81C9-B0EAA0B5D4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1D4A1CF-4572-273A-4ACD-9D02CEC3C191}"/>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5F45F16B-AB60-A2CD-3BE6-796BA0C97A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D72F4C-9034-BAE3-BE29-43F314B4E414}"/>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403026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A2013-AF15-FD2A-8CBE-F052586335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3C8B3D-F91F-3AB8-7509-6B60306832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6A739DE-9EAE-2E67-57C6-795FD378BC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34C54F-3B2E-D752-9FC2-459F6404ED72}"/>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795B8B50-C909-067D-578D-9AA3457F00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E08DB-3E5A-2816-78C3-47F93CE0FEFE}"/>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300993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00011-AAE9-0763-D996-B315BB1689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82BBB2-7775-12FC-8E72-32B1F1812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52544E-F96C-87E0-2491-4E4E1CE35C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69E255A-FC7C-5B25-1D17-B1E35F18DF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71403EC-BF77-290C-B651-5EFD4C11CC6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FEF0811-8053-DA2C-33B3-4E90D923A63E}"/>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8" name="页脚占位符 7">
            <a:extLst>
              <a:ext uri="{FF2B5EF4-FFF2-40B4-BE49-F238E27FC236}">
                <a16:creationId xmlns:a16="http://schemas.microsoft.com/office/drawing/2014/main" id="{B4C7CD20-8457-45C7-A595-7D3406B540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A97BBB6-A988-3AD2-0D74-9BEBBF1B8E74}"/>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138101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092F27-6631-7027-5AD5-F8A65D3503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E4E890-F24A-E38B-0981-0145C433C3DF}"/>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4" name="页脚占位符 3">
            <a:extLst>
              <a:ext uri="{FF2B5EF4-FFF2-40B4-BE49-F238E27FC236}">
                <a16:creationId xmlns:a16="http://schemas.microsoft.com/office/drawing/2014/main" id="{CB8642AB-BE73-C1CE-5D19-27E890E75E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73C816-BD50-23CF-C923-371E33DED3B2}"/>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139714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8453EFC-C5D2-88D3-349E-DC8C7312B4B0}"/>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3" name="页脚占位符 2">
            <a:extLst>
              <a:ext uri="{FF2B5EF4-FFF2-40B4-BE49-F238E27FC236}">
                <a16:creationId xmlns:a16="http://schemas.microsoft.com/office/drawing/2014/main" id="{7EAABF38-FC15-AF66-8B0F-9B2F80B7E1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67C907C-A547-1B77-6A0A-876CEB34CDEE}"/>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352772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71980-AA24-142C-F013-ED63E9461AA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101B0D-BCED-9150-62F8-D05CA4C193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B1E1C3-2D3C-187D-C14A-CCA361EF8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C3B1E9E-8A9D-C42B-9D97-9BC5BB3F3292}"/>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E51188FF-4599-B99F-3CF3-C4DD0D95BE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D9F925-7C3C-7007-1462-EAC4F48CF59E}"/>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152172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0489C-EE05-2738-C5FC-33BD16952B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CE0817-B621-B17C-F0B1-60C744032E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51C850-6EEC-2E95-20F5-882EC96AF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F6C610-CF31-8C8A-E937-02D6D928F7D8}"/>
              </a:ext>
            </a:extLst>
          </p:cNvPr>
          <p:cNvSpPr>
            <a:spLocks noGrp="1"/>
          </p:cNvSpPr>
          <p:nvPr>
            <p:ph type="dt" sz="half" idx="10"/>
          </p:nvPr>
        </p:nvSpPr>
        <p:spPr/>
        <p:txBody>
          <a:bodyPr/>
          <a:lstStyle/>
          <a:p>
            <a:fld id="{0C92F4B6-6C8C-4CC6-8E36-B72E4FF95C47}" type="datetimeFigureOut">
              <a:rPr lang="zh-CN" altLang="en-US" smtClean="0"/>
              <a:t>2024/6/28</a:t>
            </a:fld>
            <a:endParaRPr lang="zh-CN" altLang="en-US"/>
          </a:p>
        </p:txBody>
      </p:sp>
      <p:sp>
        <p:nvSpPr>
          <p:cNvPr id="6" name="页脚占位符 5">
            <a:extLst>
              <a:ext uri="{FF2B5EF4-FFF2-40B4-BE49-F238E27FC236}">
                <a16:creationId xmlns:a16="http://schemas.microsoft.com/office/drawing/2014/main" id="{D42A0BC8-4CB6-CAF7-55D9-5E356A50F4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94FCDC-B3A0-2C4F-C852-52339CA67731}"/>
              </a:ext>
            </a:extLst>
          </p:cNvPr>
          <p:cNvSpPr>
            <a:spLocks noGrp="1"/>
          </p:cNvSpPr>
          <p:nvPr>
            <p:ph type="sldNum" sz="quarter" idx="12"/>
          </p:nvPr>
        </p:nvSpPr>
        <p:spPr/>
        <p:txBody>
          <a:body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226884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82C503-E4F1-B9D4-2E11-6D78190FDF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2356D2-11A3-5DD6-4330-1E0EF26BA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EFB268-73F9-E780-6700-C56D79274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2F4B6-6C8C-4CC6-8E36-B72E4FF95C47}" type="datetimeFigureOut">
              <a:rPr lang="zh-CN" altLang="en-US" smtClean="0"/>
              <a:t>2024/6/28</a:t>
            </a:fld>
            <a:endParaRPr lang="zh-CN" altLang="en-US"/>
          </a:p>
        </p:txBody>
      </p:sp>
      <p:sp>
        <p:nvSpPr>
          <p:cNvPr id="5" name="页脚占位符 4">
            <a:extLst>
              <a:ext uri="{FF2B5EF4-FFF2-40B4-BE49-F238E27FC236}">
                <a16:creationId xmlns:a16="http://schemas.microsoft.com/office/drawing/2014/main" id="{A3963A90-2230-026B-453C-109D4BC4C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FBD72C-4ACB-EA99-A2D7-8A0450DCE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F30BC-395F-4FF3-BAD6-79120AF1E287}" type="slidenum">
              <a:rPr lang="zh-CN" altLang="en-US" smtClean="0"/>
              <a:t>‹#›</a:t>
            </a:fld>
            <a:endParaRPr lang="zh-CN" altLang="en-US"/>
          </a:p>
        </p:txBody>
      </p:sp>
    </p:spTree>
    <p:extLst>
      <p:ext uri="{BB962C8B-B14F-4D97-AF65-F5344CB8AC3E}">
        <p14:creationId xmlns:p14="http://schemas.microsoft.com/office/powerpoint/2010/main" val="3040622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6A561-DE4F-72DE-DD2A-C672E3A4EB53}"/>
              </a:ext>
            </a:extLst>
          </p:cNvPr>
          <p:cNvSpPr>
            <a:spLocks noGrp="1"/>
          </p:cNvSpPr>
          <p:nvPr>
            <p:ph type="ctrTitle"/>
          </p:nvPr>
        </p:nvSpPr>
        <p:spPr/>
        <p:txBody>
          <a:bodyPr>
            <a:normAutofit fontScale="90000"/>
          </a:bodyPr>
          <a:lstStyle/>
          <a:p>
            <a:r>
              <a:rPr lang="en-US" altLang="zh-CN" dirty="0"/>
              <a:t>Controlled </a:t>
            </a:r>
            <a:r>
              <a:rPr lang="en-US" altLang="zh-CN" dirty="0" err="1"/>
              <a:t>Owicki</a:t>
            </a:r>
            <a:r>
              <a:rPr lang="en-US" altLang="zh-CN" dirty="0"/>
              <a:t>-Gries Concurrency Reasoning about the Preemptible </a:t>
            </a:r>
            <a:r>
              <a:rPr lang="en-US" altLang="zh-CN" dirty="0" err="1"/>
              <a:t>eChronos</a:t>
            </a:r>
            <a:r>
              <a:rPr lang="en-US" altLang="zh-CN" dirty="0"/>
              <a:t> Embedded Operating System</a:t>
            </a:r>
            <a:endParaRPr lang="zh-CN" altLang="en-US" dirty="0"/>
          </a:p>
        </p:txBody>
      </p:sp>
      <p:sp>
        <p:nvSpPr>
          <p:cNvPr id="3" name="副标题 2">
            <a:extLst>
              <a:ext uri="{FF2B5EF4-FFF2-40B4-BE49-F238E27FC236}">
                <a16:creationId xmlns:a16="http://schemas.microsoft.com/office/drawing/2014/main" id="{920AFD3F-158E-9D55-3C0D-413A4E14E49B}"/>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3846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92C95-DFDA-1E26-2350-FA61697EFBD9}"/>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A9155071-D59B-A2EF-2E65-69B7184090DF}"/>
              </a:ext>
            </a:extLst>
          </p:cNvPr>
          <p:cNvSpPr>
            <a:spLocks noGrp="1"/>
          </p:cNvSpPr>
          <p:nvPr>
            <p:ph idx="1"/>
          </p:nvPr>
        </p:nvSpPr>
        <p:spPr/>
        <p:txBody>
          <a:bodyPr/>
          <a:lstStyle/>
          <a:p>
            <a:r>
              <a:rPr lang="zh-CN" altLang="en-US" b="0" i="0" dirty="0">
                <a:solidFill>
                  <a:srgbClr val="0D0D0D"/>
                </a:solidFill>
                <a:effectLst/>
                <a:highlight>
                  <a:srgbClr val="FFFFFF"/>
                </a:highlight>
                <a:latin typeface="ui-sans-serif"/>
              </a:rPr>
              <a:t>该框架用于支持对小型嵌入式操作系统进行建模和验证，这些系统的实时响应性至关重要。这些实时系统大多在调度过程中始终启用中断，与许多通过尽可能关闭中断来降低并发复杂性的操作系统不同。该框架基于</a:t>
            </a:r>
            <a:r>
              <a:rPr lang="en-US" altLang="zh-CN" b="0" i="0" dirty="0" err="1">
                <a:solidFill>
                  <a:srgbClr val="0D0D0D"/>
                </a:solidFill>
                <a:effectLst/>
                <a:highlight>
                  <a:srgbClr val="FFFFFF"/>
                </a:highlight>
                <a:latin typeface="ui-sans-serif"/>
              </a:rPr>
              <a:t>Owicki</a:t>
            </a:r>
            <a:r>
              <a:rPr lang="en-US" altLang="zh-CN" b="0" i="0" dirty="0">
                <a:solidFill>
                  <a:srgbClr val="0D0D0D"/>
                </a:solidFill>
                <a:effectLst/>
                <a:highlight>
                  <a:srgbClr val="FFFFFF"/>
                </a:highlight>
                <a:latin typeface="ui-sans-serif"/>
              </a:rPr>
              <a:t>-Gries</a:t>
            </a:r>
            <a:r>
              <a:rPr lang="zh-CN" altLang="en-US" b="0" i="0" dirty="0">
                <a:solidFill>
                  <a:srgbClr val="0D0D0D"/>
                </a:solidFill>
                <a:effectLst/>
                <a:highlight>
                  <a:srgbClr val="FFFFFF"/>
                </a:highlight>
                <a:latin typeface="ui-sans-serif"/>
              </a:rPr>
              <a:t>方法，适用于精细的并发控制，并且对支持显式并发控制进行了调整，提供了硬件接口的简单、忠实表示，允许软件控制用户代码、操作系统代码、中断处理程序和调度器之间的交错程度。然后，该框架被应用于模拟</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操作系统的交错行为，这是一种用于嵌入式微控制器的可抢占实时操作系统。文中讨论了在模拟</a:t>
            </a:r>
            <a:r>
              <a:rPr lang="en-US" altLang="zh-CN" b="0" i="0" dirty="0" err="1">
                <a:solidFill>
                  <a:srgbClr val="0D0D0D"/>
                </a:solidFill>
                <a:effectLst/>
                <a:highlight>
                  <a:srgbClr val="FFFFFF"/>
                </a:highlight>
                <a:latin typeface="ui-sans-serif"/>
              </a:rPr>
              <a:t>eChronos</a:t>
            </a:r>
            <a:r>
              <a:rPr lang="en-US" altLang="zh-CN" b="0" i="0" dirty="0">
                <a:solidFill>
                  <a:srgbClr val="0D0D0D"/>
                </a:solidFill>
                <a:effectLst/>
                <a:highlight>
                  <a:srgbClr val="FFFFFF"/>
                </a:highlight>
                <a:latin typeface="ui-sans-serif"/>
              </a:rPr>
              <a:t> OS</a:t>
            </a:r>
            <a:r>
              <a:rPr lang="zh-CN" altLang="en-US" b="0" i="0" dirty="0">
                <a:solidFill>
                  <a:srgbClr val="0D0D0D"/>
                </a:solidFill>
                <a:effectLst/>
                <a:highlight>
                  <a:srgbClr val="FFFFFF"/>
                </a:highlight>
                <a:latin typeface="ui-sans-serif"/>
              </a:rPr>
              <a:t>时，该方法的准确性和可用性。该框架和</a:t>
            </a:r>
            <a:r>
              <a:rPr lang="en-US" altLang="zh-CN" b="0" i="0" dirty="0" err="1">
                <a:solidFill>
                  <a:srgbClr val="0D0D0D"/>
                </a:solidFill>
                <a:effectLst/>
                <a:highlight>
                  <a:srgbClr val="FFFFFF"/>
                </a:highlight>
                <a:latin typeface="ui-sans-serif"/>
              </a:rPr>
              <a:t>eChronos</a:t>
            </a:r>
            <a:r>
              <a:rPr lang="zh-CN" altLang="en-US" b="0" i="0" dirty="0">
                <a:solidFill>
                  <a:srgbClr val="0D0D0D"/>
                </a:solidFill>
                <a:effectLst/>
                <a:highlight>
                  <a:srgbClr val="FFFFFF"/>
                </a:highlight>
                <a:latin typeface="ui-sans-serif"/>
              </a:rPr>
              <a:t>模型在</a:t>
            </a:r>
            <a:r>
              <a:rPr lang="en-US" altLang="zh-CN" b="0" i="0" dirty="0">
                <a:solidFill>
                  <a:srgbClr val="0D0D0D"/>
                </a:solidFill>
                <a:effectLst/>
                <a:highlight>
                  <a:srgbClr val="FFFFFF"/>
                </a:highlight>
                <a:latin typeface="ui-sans-serif"/>
              </a:rPr>
              <a:t>Isabelle/HOL</a:t>
            </a:r>
            <a:r>
              <a:rPr lang="zh-CN" altLang="en-US" b="0" i="0" dirty="0">
                <a:solidFill>
                  <a:srgbClr val="0D0D0D"/>
                </a:solidFill>
                <a:effectLst/>
                <a:highlight>
                  <a:srgbClr val="FFFFFF"/>
                </a:highlight>
                <a:latin typeface="ui-sans-serif"/>
              </a:rPr>
              <a:t>定理证明器中被形式化，利用了现代推理工具的高度自动化。</a:t>
            </a:r>
            <a:endParaRPr lang="zh-CN" altLang="en-US" dirty="0"/>
          </a:p>
        </p:txBody>
      </p:sp>
    </p:spTree>
    <p:extLst>
      <p:ext uri="{BB962C8B-B14F-4D97-AF65-F5344CB8AC3E}">
        <p14:creationId xmlns:p14="http://schemas.microsoft.com/office/powerpoint/2010/main" val="326186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79C3E-7341-40A5-9512-2E6FA499CF99}"/>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5EDB3AF2-80DB-4E87-F3AB-EA5D4F7FAFA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6022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BCE0F-1BED-B443-0CDD-B978A10B15F1}"/>
              </a:ext>
            </a:extLst>
          </p:cNvPr>
          <p:cNvSpPr>
            <a:spLocks noGrp="1"/>
          </p:cNvSpPr>
          <p:nvPr>
            <p:ph type="title"/>
          </p:nvPr>
        </p:nvSpPr>
        <p:spPr/>
        <p:txBody>
          <a:bodyPr/>
          <a:lstStyle/>
          <a:p>
            <a:r>
              <a:rPr lang="en-US" altLang="zh-CN" dirty="0"/>
              <a:t>Explicit concurrency control in </a:t>
            </a:r>
            <a:r>
              <a:rPr lang="en-US" altLang="zh-CN" dirty="0" err="1"/>
              <a:t>Owicki</a:t>
            </a:r>
            <a:r>
              <a:rPr lang="en-US" altLang="zh-CN" dirty="0"/>
              <a:t>-Gries reasoning</a:t>
            </a:r>
            <a:endParaRPr lang="zh-CN" altLang="en-US" dirty="0"/>
          </a:p>
        </p:txBody>
      </p:sp>
      <p:sp>
        <p:nvSpPr>
          <p:cNvPr id="3" name="内容占位符 2">
            <a:extLst>
              <a:ext uri="{FF2B5EF4-FFF2-40B4-BE49-F238E27FC236}">
                <a16:creationId xmlns:a16="http://schemas.microsoft.com/office/drawing/2014/main" id="{A350888F-7BF5-7523-C98E-D41B851CA73F}"/>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367814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17812-22A0-C168-674B-0C734DB70CE0}"/>
              </a:ext>
            </a:extLst>
          </p:cNvPr>
          <p:cNvSpPr>
            <a:spLocks noGrp="1"/>
          </p:cNvSpPr>
          <p:nvPr>
            <p:ph type="title"/>
          </p:nvPr>
        </p:nvSpPr>
        <p:spPr/>
        <p:txBody>
          <a:bodyPr/>
          <a:lstStyle/>
          <a:p>
            <a:r>
              <a:rPr lang="en-US" altLang="zh-CN" dirty="0" err="1"/>
              <a:t>Formalisation</a:t>
            </a:r>
            <a:r>
              <a:rPr lang="en-US" altLang="zh-CN" dirty="0"/>
              <a:t> of the Hardware Interface</a:t>
            </a:r>
            <a:endParaRPr lang="zh-CN" altLang="en-US" dirty="0"/>
          </a:p>
        </p:txBody>
      </p:sp>
      <p:pic>
        <p:nvPicPr>
          <p:cNvPr id="4" name="内容占位符 3">
            <a:extLst>
              <a:ext uri="{FF2B5EF4-FFF2-40B4-BE49-F238E27FC236}">
                <a16:creationId xmlns:a16="http://schemas.microsoft.com/office/drawing/2014/main" id="{A7368382-8944-2981-78A1-5158A5387CFE}"/>
              </a:ext>
            </a:extLst>
          </p:cNvPr>
          <p:cNvPicPr>
            <a:picLocks noGrp="1" noChangeAspect="1"/>
          </p:cNvPicPr>
          <p:nvPr>
            <p:ph idx="1"/>
          </p:nvPr>
        </p:nvPicPr>
        <p:blipFill>
          <a:blip r:embed="rId3"/>
          <a:stretch>
            <a:fillRect/>
          </a:stretch>
        </p:blipFill>
        <p:spPr>
          <a:xfrm>
            <a:off x="838200" y="2084388"/>
            <a:ext cx="10515600" cy="3833812"/>
          </a:xfrm>
          <a:prstGeom prst="rect">
            <a:avLst/>
          </a:prstGeom>
        </p:spPr>
      </p:pic>
    </p:spTree>
    <p:extLst>
      <p:ext uri="{BB962C8B-B14F-4D97-AF65-F5344CB8AC3E}">
        <p14:creationId xmlns:p14="http://schemas.microsoft.com/office/powerpoint/2010/main" val="124878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31449-8B2B-20B3-6BB2-8AC1343BDCD4}"/>
              </a:ext>
            </a:extLst>
          </p:cNvPr>
          <p:cNvSpPr>
            <a:spLocks noGrp="1"/>
          </p:cNvSpPr>
          <p:nvPr>
            <p:ph type="title"/>
          </p:nvPr>
        </p:nvSpPr>
        <p:spPr/>
        <p:txBody>
          <a:bodyPr/>
          <a:lstStyle/>
          <a:p>
            <a:r>
              <a:rPr lang="en-US" altLang="zh-CN" dirty="0"/>
              <a:t>Controlling interrupts</a:t>
            </a:r>
            <a:endParaRPr lang="zh-CN" altLang="en-US" dirty="0"/>
          </a:p>
        </p:txBody>
      </p:sp>
      <p:sp>
        <p:nvSpPr>
          <p:cNvPr id="3" name="内容占位符 2">
            <a:extLst>
              <a:ext uri="{FF2B5EF4-FFF2-40B4-BE49-F238E27FC236}">
                <a16:creationId xmlns:a16="http://schemas.microsoft.com/office/drawing/2014/main" id="{45C22542-3B10-6DE8-F4C0-605003616A3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45143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8BDABC-7B19-A11C-FD2D-85FC1413228E}"/>
              </a:ext>
            </a:extLst>
          </p:cNvPr>
          <p:cNvSpPr>
            <a:spLocks noGrp="1"/>
          </p:cNvSpPr>
          <p:nvPr>
            <p:ph type="title"/>
          </p:nvPr>
        </p:nvSpPr>
        <p:spPr/>
        <p:txBody>
          <a:bodyPr/>
          <a:lstStyle/>
          <a:p>
            <a:r>
              <a:rPr lang="en-US" altLang="zh-CN" dirty="0"/>
              <a:t>Program control of preemption, and supervisor calls</a:t>
            </a:r>
            <a:endParaRPr lang="zh-CN" altLang="en-US" dirty="0"/>
          </a:p>
        </p:txBody>
      </p:sp>
      <p:sp>
        <p:nvSpPr>
          <p:cNvPr id="3" name="内容占位符 2">
            <a:extLst>
              <a:ext uri="{FF2B5EF4-FFF2-40B4-BE49-F238E27FC236}">
                <a16:creationId xmlns:a16="http://schemas.microsoft.com/office/drawing/2014/main" id="{E0E2210C-E746-8A2E-ECAC-893F0C08E4F5}"/>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9214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CBAD8-7C9C-1CAA-668B-CD6762A350E7}"/>
              </a:ext>
            </a:extLst>
          </p:cNvPr>
          <p:cNvSpPr>
            <a:spLocks noGrp="1"/>
          </p:cNvSpPr>
          <p:nvPr>
            <p:ph type="title"/>
          </p:nvPr>
        </p:nvSpPr>
        <p:spPr/>
        <p:txBody>
          <a:bodyPr/>
          <a:lstStyle/>
          <a:p>
            <a:r>
              <a:rPr lang="en-US" altLang="zh-CN" dirty="0"/>
              <a:t>Discussing an Instantiation to a Model of the </a:t>
            </a:r>
            <a:r>
              <a:rPr lang="en-US" altLang="zh-CN" dirty="0" err="1"/>
              <a:t>eChronos</a:t>
            </a:r>
            <a:r>
              <a:rPr lang="en-US" altLang="zh-CN" dirty="0"/>
              <a:t> OS</a:t>
            </a:r>
            <a:endParaRPr lang="zh-CN" altLang="en-US" dirty="0"/>
          </a:p>
        </p:txBody>
      </p:sp>
      <p:sp>
        <p:nvSpPr>
          <p:cNvPr id="3" name="内容占位符 2">
            <a:extLst>
              <a:ext uri="{FF2B5EF4-FFF2-40B4-BE49-F238E27FC236}">
                <a16:creationId xmlns:a16="http://schemas.microsoft.com/office/drawing/2014/main" id="{04B65F5E-B1C9-47A9-82BC-AF776EBD134A}"/>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77346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EF47E-1D6B-C43D-7EFC-2750A344943D}"/>
              </a:ext>
            </a:extLst>
          </p:cNvPr>
          <p:cNvSpPr>
            <a:spLocks noGrp="1"/>
          </p:cNvSpPr>
          <p:nvPr>
            <p:ph type="title"/>
          </p:nvPr>
        </p:nvSpPr>
        <p:spPr/>
        <p:txBody>
          <a:bodyPr/>
          <a:lstStyle/>
          <a:p>
            <a:r>
              <a:rPr lang="en-US" altLang="zh-CN" dirty="0"/>
              <a:t>Related work and Conclusions</a:t>
            </a:r>
            <a:endParaRPr lang="zh-CN" altLang="en-US" dirty="0"/>
          </a:p>
        </p:txBody>
      </p:sp>
      <p:sp>
        <p:nvSpPr>
          <p:cNvPr id="3" name="内容占位符 2">
            <a:extLst>
              <a:ext uri="{FF2B5EF4-FFF2-40B4-BE49-F238E27FC236}">
                <a16:creationId xmlns:a16="http://schemas.microsoft.com/office/drawing/2014/main" id="{E55E1520-25D2-351A-23B8-CDFF11F6476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077388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8923</Words>
  <Application>Microsoft Office PowerPoint</Application>
  <PresentationFormat>宽屏</PresentationFormat>
  <Paragraphs>308</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KaTeX_Caligraphic</vt:lpstr>
      <vt:lpstr>KaTeX_Main</vt:lpstr>
      <vt:lpstr>ui-sans-serif</vt:lpstr>
      <vt:lpstr>等线</vt:lpstr>
      <vt:lpstr>等线 Light</vt:lpstr>
      <vt:lpstr>Arial</vt:lpstr>
      <vt:lpstr>Office 主题​​</vt:lpstr>
      <vt:lpstr>Controlled Owicki-Gries Concurrency Reasoning about the Preemptible eChronos Embedded Operating System</vt:lpstr>
      <vt:lpstr>abstract</vt:lpstr>
      <vt:lpstr>Introduction </vt:lpstr>
      <vt:lpstr>Explicit concurrency control in Owicki-Gries reasoning</vt:lpstr>
      <vt:lpstr>Formalisation of the Hardware Interface</vt:lpstr>
      <vt:lpstr>Controlling interrupts</vt:lpstr>
      <vt:lpstr>Program control of preemption, and supervisor calls</vt:lpstr>
      <vt:lpstr>Discussing an Instantiation to a Model of the eChronos OS</vt:lpstr>
      <vt:lpstr>Related work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1</cp:revision>
  <dcterms:created xsi:type="dcterms:W3CDTF">2024-06-28T12:39:54Z</dcterms:created>
  <dcterms:modified xsi:type="dcterms:W3CDTF">2024-06-28T13:53:49Z</dcterms:modified>
</cp:coreProperties>
</file>