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496" autoAdjust="0"/>
  </p:normalViewPr>
  <p:slideViewPr>
    <p:cSldViewPr snapToGrid="0">
      <p:cViewPr varScale="1">
        <p:scale>
          <a:sx n="51" d="100"/>
          <a:sy n="51" d="100"/>
        </p:scale>
        <p:origin x="2124" y="52"/>
      </p:cViewPr>
      <p:guideLst/>
    </p:cSldViewPr>
  </p:slideViewPr>
  <p:notesTextViewPr>
    <p:cViewPr>
      <p:scale>
        <a:sx n="1" d="1"/>
        <a:sy n="1" d="1"/>
      </p:scale>
      <p:origin x="0" y="-124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7B75C-FF08-4D04-AB1B-444D66F83783}" type="datetimeFigureOut">
              <a:rPr lang="zh-CN" altLang="en-US" smtClean="0"/>
              <a:t>2024/7/9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C9A67-2698-4241-9F11-D6D15937FE46}" type="slidenum">
              <a:rPr lang="zh-CN" altLang="en-US" smtClean="0"/>
              <a:t>‹#›</a:t>
            </a:fld>
            <a:endParaRPr lang="zh-CN" altLang="en-US"/>
          </a:p>
        </p:txBody>
      </p:sp>
    </p:spTree>
    <p:extLst>
      <p:ext uri="{BB962C8B-B14F-4D97-AF65-F5344CB8AC3E}">
        <p14:creationId xmlns:p14="http://schemas.microsoft.com/office/powerpoint/2010/main" val="206037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1 </a:t>
            </a:r>
            <a:r>
              <a:rPr lang="zh-CN" altLang="en-US" b="1" i="0" dirty="0">
                <a:solidFill>
                  <a:srgbClr val="0D0D0D"/>
                </a:solidFill>
                <a:effectLst/>
                <a:highlight>
                  <a:srgbClr val="FFFFFF"/>
                </a:highlight>
                <a:latin typeface="ui-sans-serif"/>
              </a:rPr>
              <a:t>什么是 </a:t>
            </a:r>
            <a:r>
              <a:rPr lang="en-US" altLang="zh-CN" b="1" i="0" dirty="0">
                <a:solidFill>
                  <a:srgbClr val="0D0D0D"/>
                </a:solidFill>
                <a:effectLst/>
                <a:highlight>
                  <a:srgbClr val="FFFFFF"/>
                </a:highlight>
                <a:latin typeface="ui-sans-serif"/>
              </a:rPr>
              <a:t>HOL</a:t>
            </a:r>
            <a:r>
              <a:rPr lang="zh-CN" altLang="en-US" b="1" i="0" dirty="0">
                <a:solidFill>
                  <a:srgbClr val="0D0D0D"/>
                </a:solidFill>
                <a:effectLst/>
                <a:highlight>
                  <a:srgbClr val="FFFFFF"/>
                </a:highlight>
                <a:latin typeface="ui-sans-serif"/>
              </a:rPr>
              <a:t>？</a:t>
            </a:r>
          </a:p>
          <a:p>
            <a:pPr algn="l"/>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系统是一个交互式定理证明环境，用于处理高阶逻辑。它是剑桥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的发展版本，而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直接基于 </a:t>
            </a:r>
            <a:r>
              <a:rPr lang="en-US" altLang="zh-CN" b="0" i="0" dirty="0">
                <a:solidFill>
                  <a:srgbClr val="0D0D0D"/>
                </a:solidFill>
                <a:effectLst/>
                <a:highlight>
                  <a:srgbClr val="FFFFFF"/>
                </a:highlight>
                <a:latin typeface="ui-sans-serif"/>
              </a:rPr>
              <a:t>Robin Milner </a:t>
            </a:r>
            <a:r>
              <a:rPr lang="zh-CN" altLang="en-US" b="0" i="0" dirty="0">
                <a:solidFill>
                  <a:srgbClr val="0D0D0D"/>
                </a:solidFill>
                <a:effectLst/>
                <a:highlight>
                  <a:srgbClr val="FFFFFF"/>
                </a:highlight>
                <a:latin typeface="ui-sans-serif"/>
              </a:rPr>
              <a:t>在爱丁堡开发的原始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系统。</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提供了支持高阶逻辑定理证明的工具。这些工具是编程语言 </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中的函数，</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构成了与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的接口。</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旨在用户将构建自己的应用特定定理证明基础设施。</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为此目的而设计。最初的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系统（称为 </a:t>
            </a:r>
            <a:r>
              <a:rPr lang="en-US" altLang="zh-CN" b="0" i="0" dirty="0">
                <a:solidFill>
                  <a:srgbClr val="0D0D0D"/>
                </a:solidFill>
                <a:effectLst/>
                <a:highlight>
                  <a:srgbClr val="FFFFFF"/>
                </a:highlight>
                <a:latin typeface="ui-sans-serif"/>
              </a:rPr>
              <a:t>HOL88</a:t>
            </a:r>
            <a:r>
              <a:rPr lang="zh-CN" altLang="en-US" b="0" i="0" dirty="0">
                <a:solidFill>
                  <a:srgbClr val="0D0D0D"/>
                </a:solidFill>
                <a:effectLst/>
                <a:highlight>
                  <a:srgbClr val="FFFFFF"/>
                </a:highlight>
                <a:latin typeface="ui-sans-serif"/>
              </a:rPr>
              <a:t>）已完全实施且现可使用。它属于公共领域，可以通过 </a:t>
            </a:r>
            <a:r>
              <a:rPr lang="en-US" altLang="zh-CN" b="0" i="0" dirty="0">
                <a:solidFill>
                  <a:srgbClr val="0D0D0D"/>
                </a:solidFill>
                <a:effectLst/>
                <a:highlight>
                  <a:srgbClr val="FFFFFF"/>
                </a:highlight>
                <a:latin typeface="ui-sans-serif"/>
              </a:rPr>
              <a:t>FTP </a:t>
            </a:r>
            <a:r>
              <a:rPr lang="zh-CN" altLang="en-US" b="0" i="0" dirty="0">
                <a:solidFill>
                  <a:srgbClr val="0D0D0D"/>
                </a:solidFill>
                <a:effectLst/>
                <a:highlight>
                  <a:srgbClr val="FFFFFF"/>
                </a:highlight>
                <a:latin typeface="ui-sans-serif"/>
              </a:rPr>
              <a:t>从英国、美国和加拿大的站点获取。</a:t>
            </a:r>
            <a:r>
              <a:rPr lang="en-US" altLang="zh-CN" b="0" i="0" dirty="0">
                <a:solidFill>
                  <a:srgbClr val="0D0D0D"/>
                </a:solidFill>
                <a:effectLst/>
                <a:highlight>
                  <a:srgbClr val="FFFFFF"/>
                </a:highlight>
                <a:latin typeface="ui-sans-serif"/>
              </a:rPr>
              <a:t>HOL88 </a:t>
            </a:r>
            <a:r>
              <a:rPr lang="zh-CN" altLang="en-US" b="0" i="0" dirty="0">
                <a:solidFill>
                  <a:srgbClr val="0D0D0D"/>
                </a:solidFill>
                <a:effectLst/>
                <a:highlight>
                  <a:srgbClr val="FFFFFF"/>
                </a:highlight>
                <a:latin typeface="ui-sans-serif"/>
              </a:rPr>
              <a:t>用 </a:t>
            </a:r>
            <a:r>
              <a:rPr lang="en-US" altLang="zh-CN" b="0" i="0" dirty="0">
                <a:solidFill>
                  <a:srgbClr val="0D0D0D"/>
                </a:solidFill>
                <a:effectLst/>
                <a:highlight>
                  <a:srgbClr val="FFFFFF"/>
                </a:highlight>
                <a:latin typeface="ui-sans-serif"/>
              </a:rPr>
              <a:t>Lisp </a:t>
            </a:r>
            <a:r>
              <a:rPr lang="zh-CN" altLang="en-US" b="0" i="0" dirty="0">
                <a:solidFill>
                  <a:srgbClr val="0D0D0D"/>
                </a:solidFill>
                <a:effectLst/>
                <a:highlight>
                  <a:srgbClr val="FFFFFF"/>
                </a:highlight>
                <a:latin typeface="ui-sans-serif"/>
              </a:rPr>
              <a:t>实现，并且可以在任何支持 </a:t>
            </a:r>
            <a:r>
              <a:rPr lang="en-US" altLang="zh-CN" b="0" i="0" dirty="0">
                <a:solidFill>
                  <a:srgbClr val="0D0D0D"/>
                </a:solidFill>
                <a:effectLst/>
                <a:highlight>
                  <a:srgbClr val="FFFFFF"/>
                </a:highlight>
                <a:latin typeface="ui-sans-serif"/>
              </a:rPr>
              <a:t>Common Lisp </a:t>
            </a:r>
            <a:r>
              <a:rPr lang="zh-CN" altLang="en-US" b="0" i="0" dirty="0">
                <a:solidFill>
                  <a:srgbClr val="0D0D0D"/>
                </a:solidFill>
                <a:effectLst/>
                <a:highlight>
                  <a:srgbClr val="FFFFFF"/>
                </a:highlight>
                <a:latin typeface="ui-sans-serif"/>
              </a:rPr>
              <a:t>的平台上运行（例如 </a:t>
            </a:r>
            <a:r>
              <a:rPr lang="en-US" altLang="zh-CN" b="0" i="0" dirty="0">
                <a:solidFill>
                  <a:srgbClr val="0D0D0D"/>
                </a:solidFill>
                <a:effectLst/>
                <a:highlight>
                  <a:srgbClr val="FFFFFF"/>
                </a:highlight>
                <a:latin typeface="ui-sans-serif"/>
              </a:rPr>
              <a:t>Suns</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MIPS</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HP </a:t>
            </a:r>
            <a:r>
              <a:rPr lang="zh-CN" altLang="en-US" b="0" i="0" dirty="0">
                <a:solidFill>
                  <a:srgbClr val="0D0D0D"/>
                </a:solidFill>
                <a:effectLst/>
                <a:highlight>
                  <a:srgbClr val="FFFFFF"/>
                </a:highlight>
                <a:latin typeface="ui-sans-serif"/>
              </a:rPr>
              <a:t>工作站、</a:t>
            </a:r>
            <a:r>
              <a:rPr lang="en-US" altLang="zh-CN" b="0" i="0" dirty="0">
                <a:solidFill>
                  <a:srgbClr val="0D0D0D"/>
                </a:solidFill>
                <a:effectLst/>
                <a:highlight>
                  <a:srgbClr val="FFFFFF"/>
                </a:highlight>
                <a:latin typeface="ui-sans-serif"/>
              </a:rPr>
              <a:t>Apple Macintosh</a:t>
            </a:r>
            <a:r>
              <a:rPr lang="zh-CN" altLang="en-US" b="0" i="0" dirty="0">
                <a:solidFill>
                  <a:srgbClr val="0D0D0D"/>
                </a:solidFill>
                <a:effectLst/>
                <a:highlight>
                  <a:srgbClr val="FFFFFF"/>
                </a:highlight>
                <a:latin typeface="ui-sans-serif"/>
              </a:rPr>
              <a:t>）。有两个新版本的 </a:t>
            </a:r>
            <a:r>
              <a:rPr lang="en-US" altLang="zh-CN" b="0" i="0" dirty="0">
                <a:solidFill>
                  <a:srgbClr val="0D0D0D"/>
                </a:solidFill>
                <a:effectLst/>
                <a:highlight>
                  <a:srgbClr val="FFFFFF"/>
                </a:highlight>
                <a:latin typeface="ui-sans-serif"/>
              </a:rPr>
              <a:t>HOL</a:t>
            </a:r>
            <a:r>
              <a:rPr lang="zh-CN" altLang="en-US" b="0" i="0" dirty="0">
                <a:solidFill>
                  <a:srgbClr val="0D0D0D"/>
                </a:solidFill>
                <a:effectLst/>
                <a:highlight>
                  <a:srgbClr val="FFFFFF"/>
                </a:highlight>
                <a:latin typeface="ui-sans-serif"/>
              </a:rPr>
              <a:t>，都用 </a:t>
            </a:r>
            <a:r>
              <a:rPr lang="en-US" altLang="zh-CN" b="0" i="0" dirty="0">
                <a:solidFill>
                  <a:srgbClr val="0D0D0D"/>
                </a:solidFill>
                <a:effectLst/>
                <a:highlight>
                  <a:srgbClr val="FFFFFF"/>
                </a:highlight>
                <a:latin typeface="ui-sans-serif"/>
              </a:rPr>
              <a:t>Standard ML </a:t>
            </a:r>
            <a:r>
              <a:rPr lang="zh-CN" altLang="en-US" b="0" i="0" dirty="0">
                <a:solidFill>
                  <a:srgbClr val="0D0D0D"/>
                </a:solidFill>
                <a:effectLst/>
                <a:highlight>
                  <a:srgbClr val="FFFFFF"/>
                </a:highlight>
                <a:latin typeface="ui-sans-serif"/>
              </a:rPr>
              <a:t>实现：来自卡尔加里大学的 </a:t>
            </a:r>
            <a:r>
              <a:rPr lang="en-US" altLang="zh-CN" b="0" i="0" dirty="0">
                <a:solidFill>
                  <a:srgbClr val="0D0D0D"/>
                </a:solidFill>
                <a:effectLst/>
                <a:highlight>
                  <a:srgbClr val="FFFFFF"/>
                </a:highlight>
                <a:latin typeface="ui-sans-serif"/>
              </a:rPr>
              <a:t>HOL90 </a:t>
            </a:r>
            <a:r>
              <a:rPr lang="zh-CN" altLang="en-US" b="0" i="0" dirty="0">
                <a:solidFill>
                  <a:srgbClr val="0D0D0D"/>
                </a:solidFill>
                <a:effectLst/>
                <a:highlight>
                  <a:srgbClr val="FFFFFF"/>
                </a:highlight>
                <a:latin typeface="ui-sans-serif"/>
              </a:rPr>
              <a:t>是一个公共领域系统；</a:t>
            </a:r>
            <a:r>
              <a:rPr lang="en-US" altLang="zh-CN" b="0" i="0" dirty="0">
                <a:solidFill>
                  <a:srgbClr val="0D0D0D"/>
                </a:solidFill>
                <a:effectLst/>
                <a:highlight>
                  <a:srgbClr val="FFFFFF"/>
                </a:highlight>
                <a:latin typeface="ui-sans-serif"/>
              </a:rPr>
              <a:t>ICL HOL </a:t>
            </a:r>
            <a:r>
              <a:rPr lang="zh-CN" altLang="en-US" b="0" i="0" dirty="0">
                <a:solidFill>
                  <a:srgbClr val="0D0D0D"/>
                </a:solidFill>
                <a:effectLst/>
                <a:highlight>
                  <a:srgbClr val="FFFFFF"/>
                </a:highlight>
                <a:latin typeface="ui-sans-serif"/>
              </a:rPr>
              <a:t>是一个旨在支持安全关键领域应用的商业系统。</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有完整的文档记录。有一个系统的详细描述，包括所使用的高阶逻辑版本的形式语义、</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编程语言手册以及定理证明基础设施的描述。还有一个参考手册，记录了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中的每个 </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函数。此手册的文本可以通过帮助系统和 </a:t>
            </a:r>
            <a:r>
              <a:rPr lang="en-US" altLang="zh-CN" b="0" i="0" dirty="0">
                <a:solidFill>
                  <a:srgbClr val="0D0D0D"/>
                </a:solidFill>
                <a:effectLst/>
                <a:highlight>
                  <a:srgbClr val="FFFFFF"/>
                </a:highlight>
                <a:latin typeface="ui-sans-serif"/>
              </a:rPr>
              <a:t>X-windows </a:t>
            </a:r>
            <a:r>
              <a:rPr lang="zh-CN" altLang="en-US" b="0" i="0" dirty="0">
                <a:solidFill>
                  <a:srgbClr val="0D0D0D"/>
                </a:solidFill>
                <a:effectLst/>
                <a:highlight>
                  <a:srgbClr val="FFFFFF"/>
                </a:highlight>
                <a:latin typeface="ui-sans-serif"/>
              </a:rPr>
              <a:t>浏览工具访问。最后，有一个系统的教程介绍和一个培训课程（包括练习和解决方案）。所有文档都是公共领域的，</a:t>
            </a:r>
            <a:r>
              <a:rPr lang="en-US" altLang="zh-CN" b="0" i="0" dirty="0">
                <a:solidFill>
                  <a:srgbClr val="0D0D0D"/>
                </a:solidFill>
                <a:effectLst/>
                <a:highlight>
                  <a:srgbClr val="FFFFFF"/>
                </a:highlight>
                <a:latin typeface="ui-sans-serif"/>
              </a:rPr>
              <a:t>LaTeX </a:t>
            </a:r>
            <a:r>
              <a:rPr lang="zh-CN" altLang="en-US" b="0" i="0" dirty="0">
                <a:solidFill>
                  <a:srgbClr val="0D0D0D"/>
                </a:solidFill>
                <a:effectLst/>
                <a:highlight>
                  <a:srgbClr val="FFFFFF"/>
                </a:highlight>
                <a:latin typeface="ui-sans-serif"/>
              </a:rPr>
              <a:t>源文件随系统分发。</a:t>
            </a:r>
          </a:p>
          <a:p>
            <a:pPr algn="l"/>
            <a:r>
              <a:rPr lang="en-US" altLang="zh-CN" b="1" i="0" dirty="0">
                <a:solidFill>
                  <a:srgbClr val="0D0D0D"/>
                </a:solidFill>
                <a:effectLst/>
                <a:highlight>
                  <a:srgbClr val="FFFFFF"/>
                </a:highlight>
                <a:latin typeface="ui-sans-serif"/>
              </a:rPr>
              <a:t>2 </a:t>
            </a:r>
            <a:r>
              <a:rPr lang="zh-CN" altLang="en-US" b="1" i="0" dirty="0">
                <a:solidFill>
                  <a:srgbClr val="0D0D0D"/>
                </a:solidFill>
                <a:effectLst/>
                <a:highlight>
                  <a:srgbClr val="FFFFFF"/>
                </a:highlight>
                <a:latin typeface="ui-sans-serif"/>
              </a:rPr>
              <a:t>什么是高阶逻辑？</a:t>
            </a:r>
          </a:p>
          <a:p>
            <a:pPr algn="l"/>
            <a:r>
              <a:rPr lang="zh-CN" altLang="en-US" b="0" i="0" dirty="0">
                <a:solidFill>
                  <a:srgbClr val="0D0D0D"/>
                </a:solidFill>
                <a:effectLst/>
                <a:highlight>
                  <a:srgbClr val="FFFFFF"/>
                </a:highlight>
                <a:latin typeface="ui-sans-serif"/>
              </a:rPr>
              <a:t>高阶逻辑是谓词演算的一个版本，允许变量在函数和谓词之间变化。这种逻辑的表达能力大致相当于集合论。它足以表达大多数普通的数学理论。</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系统支持的高阶逻辑的特定形式是 </a:t>
            </a:r>
            <a:r>
              <a:rPr lang="en-US" altLang="zh-CN" b="0" i="0" dirty="0">
                <a:solidFill>
                  <a:srgbClr val="0D0D0D"/>
                </a:solidFill>
                <a:effectLst/>
                <a:highlight>
                  <a:srgbClr val="FFFFFF"/>
                </a:highlight>
                <a:latin typeface="ui-sans-serif"/>
              </a:rPr>
              <a:t>Church </a:t>
            </a:r>
            <a:r>
              <a:rPr lang="zh-CN" altLang="en-US" b="0" i="0" dirty="0">
                <a:solidFill>
                  <a:srgbClr val="0D0D0D"/>
                </a:solidFill>
                <a:effectLst/>
                <a:highlight>
                  <a:srgbClr val="FFFFFF"/>
                </a:highlight>
                <a:latin typeface="ui-sans-serif"/>
              </a:rPr>
              <a:t>的简单类型理论的扩展。这些细节受到了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从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的发展的影响。特别是，</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逻辑允许使用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风格的类型变量。这在逻辑中提供了一些 </a:t>
            </a:r>
            <a:r>
              <a:rPr lang="en-US" altLang="zh-CN" b="0" i="0" dirty="0">
                <a:solidFill>
                  <a:srgbClr val="0D0D0D"/>
                </a:solidFill>
                <a:effectLst/>
                <a:highlight>
                  <a:srgbClr val="FFFFFF"/>
                </a:highlight>
                <a:latin typeface="ui-sans-serif"/>
              </a:rPr>
              <a:t>Church </a:t>
            </a:r>
            <a:r>
              <a:rPr lang="zh-CN" altLang="en-US" b="0" i="0" dirty="0">
                <a:solidFill>
                  <a:srgbClr val="0D0D0D"/>
                </a:solidFill>
                <a:effectLst/>
                <a:highlight>
                  <a:srgbClr val="FFFFFF"/>
                </a:highlight>
                <a:latin typeface="ui-sans-serif"/>
              </a:rPr>
              <a:t>使用的元理论符号。</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的另一个影响是逻辑理论的显式管理。这些形成了有向无环图，并支持将复杂的规格分割成一个连贯的结构。</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中一个不在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中的特性是将保持一致性的定义原则与任意公理分离。使用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的大多数开发都是纯定义性的，因此保证是一致的。</a:t>
            </a:r>
          </a:p>
          <a:p>
            <a:pPr algn="l"/>
            <a:r>
              <a:rPr lang="en-US" altLang="zh-CN" b="1" i="0" dirty="0">
                <a:solidFill>
                  <a:srgbClr val="0D0D0D"/>
                </a:solidFill>
                <a:effectLst/>
                <a:highlight>
                  <a:srgbClr val="FFFFFF"/>
                </a:highlight>
                <a:latin typeface="ui-sans-serif"/>
              </a:rPr>
              <a:t>3 </a:t>
            </a:r>
            <a:r>
              <a:rPr lang="zh-CN" altLang="en-US" b="1" i="0" dirty="0">
                <a:solidFill>
                  <a:srgbClr val="0D0D0D"/>
                </a:solidFill>
                <a:effectLst/>
                <a:highlight>
                  <a:srgbClr val="FFFFFF"/>
                </a:highlight>
                <a:latin typeface="ui-sans-serif"/>
              </a:rPr>
              <a:t>什么是 </a:t>
            </a:r>
            <a:r>
              <a:rPr lang="en-US" altLang="zh-CN" b="1" i="0" dirty="0">
                <a:solidFill>
                  <a:srgbClr val="0D0D0D"/>
                </a:solidFill>
                <a:effectLst/>
                <a:highlight>
                  <a:srgbClr val="FFFFFF"/>
                </a:highlight>
                <a:latin typeface="ui-sans-serif"/>
              </a:rPr>
              <a:t>ML</a:t>
            </a:r>
            <a:r>
              <a:rPr lang="zh-CN" altLang="en-US" b="1" i="0" dirty="0">
                <a:solidFill>
                  <a:srgbClr val="0D0D0D"/>
                </a:solidFill>
                <a:effectLst/>
                <a:highlight>
                  <a:srgbClr val="FFFFFF"/>
                </a:highlight>
                <a:latin typeface="ui-sans-serif"/>
              </a:rPr>
              <a:t>？</a:t>
            </a:r>
          </a:p>
          <a:p>
            <a:pPr algn="l"/>
            <a:r>
              <a:rPr lang="en-US" altLang="zh-CN" b="0" i="0" dirty="0">
                <a:solidFill>
                  <a:srgbClr val="0D0D0D"/>
                </a:solidFill>
                <a:effectLst/>
                <a:highlight>
                  <a:srgbClr val="FFFFFF"/>
                </a:highlight>
                <a:latin typeface="ui-sans-serif"/>
              </a:rPr>
              <a:t>ML</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Meta Language” </a:t>
            </a:r>
            <a:r>
              <a:rPr lang="zh-CN" altLang="en-US" b="0" i="0" dirty="0">
                <a:solidFill>
                  <a:srgbClr val="0D0D0D"/>
                </a:solidFill>
                <a:effectLst/>
                <a:highlight>
                  <a:srgbClr val="FFFFFF"/>
                </a:highlight>
                <a:latin typeface="ui-sans-serif"/>
              </a:rPr>
              <a:t>的缩写，意为“元语言”）是一种交互式函数式编程语言。它最初由 </a:t>
            </a:r>
            <a:r>
              <a:rPr lang="en-US" altLang="zh-CN" b="0" i="0" dirty="0">
                <a:solidFill>
                  <a:srgbClr val="0D0D0D"/>
                </a:solidFill>
                <a:effectLst/>
                <a:highlight>
                  <a:srgbClr val="FFFFFF"/>
                </a:highlight>
                <a:latin typeface="ui-sans-serif"/>
              </a:rPr>
              <a:t>Robin Milner </a:t>
            </a:r>
            <a:r>
              <a:rPr lang="zh-CN" altLang="en-US" b="0" i="0" dirty="0">
                <a:solidFill>
                  <a:srgbClr val="0D0D0D"/>
                </a:solidFill>
                <a:effectLst/>
                <a:highlight>
                  <a:srgbClr val="FFFFFF"/>
                </a:highlight>
                <a:latin typeface="ui-sans-serif"/>
              </a:rPr>
              <a:t>及其研究助理为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系统开发。</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采用 </a:t>
            </a:r>
            <a:r>
              <a:rPr lang="en-US" altLang="zh-CN" b="0" i="0" dirty="0">
                <a:solidFill>
                  <a:srgbClr val="0D0D0D"/>
                </a:solidFill>
                <a:effectLst/>
                <a:highlight>
                  <a:srgbClr val="FFFFFF"/>
                </a:highlight>
                <a:latin typeface="ui-sans-serif"/>
              </a:rPr>
              <a:t>Milner </a:t>
            </a:r>
            <a:r>
              <a:rPr lang="zh-CN" altLang="en-US" b="0" i="0" dirty="0">
                <a:solidFill>
                  <a:srgbClr val="0D0D0D"/>
                </a:solidFill>
                <a:effectLst/>
                <a:highlight>
                  <a:srgbClr val="FFFFFF"/>
                </a:highlight>
                <a:latin typeface="ui-sans-serif"/>
              </a:rPr>
              <a:t>发明的多态类型规则。在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风格的系统（例如 </a:t>
            </a:r>
            <a:r>
              <a:rPr lang="en-US" altLang="zh-CN" b="0" i="0" dirty="0">
                <a:solidFill>
                  <a:srgbClr val="0D0D0D"/>
                </a:solidFill>
                <a:effectLst/>
                <a:highlight>
                  <a:srgbClr val="FFFFFF"/>
                </a:highlight>
                <a:latin typeface="ui-sans-serif"/>
              </a:rPr>
              <a:t>HOL</a:t>
            </a:r>
            <a:r>
              <a:rPr lang="zh-CN" altLang="en-US" b="0" i="0" dirty="0">
                <a:solidFill>
                  <a:srgbClr val="0D0D0D"/>
                </a:solidFill>
                <a:effectLst/>
                <a:highlight>
                  <a:srgbClr val="FFFFFF"/>
                </a:highlight>
                <a:latin typeface="ui-sans-serif"/>
              </a:rPr>
              <a:t>）中，定理有一个单独的类型。此类型上唯一的原始操作是逻辑的推理规则。</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类型检查器确保定理类型的任何值都必须通过一系列原始推论获得。</a:t>
            </a:r>
          </a:p>
          <a:p>
            <a:pPr algn="l"/>
            <a:r>
              <a:rPr lang="en-US" altLang="zh-CN" b="1" i="0" dirty="0">
                <a:solidFill>
                  <a:srgbClr val="0D0D0D"/>
                </a:solidFill>
                <a:effectLst/>
                <a:highlight>
                  <a:srgbClr val="FFFFFF"/>
                </a:highlight>
                <a:latin typeface="ui-sans-serif"/>
              </a:rPr>
              <a:t>ML </a:t>
            </a:r>
            <a:r>
              <a:rPr lang="zh-CN" altLang="en-US" b="1" i="0" dirty="0">
                <a:solidFill>
                  <a:srgbClr val="0D0D0D"/>
                </a:solidFill>
                <a:effectLst/>
                <a:highlight>
                  <a:srgbClr val="FFFFFF"/>
                </a:highlight>
                <a:latin typeface="ui-sans-serif"/>
              </a:rPr>
              <a:t>支持将函数作为一等公民</a:t>
            </a:r>
          </a:p>
          <a:p>
            <a:pPr algn="l"/>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支持将函数作为一等值。它提供了一个积极的评估机制。在 </a:t>
            </a:r>
            <a:r>
              <a:rPr lang="en-US" altLang="zh-CN" b="0" i="0" dirty="0">
                <a:solidFill>
                  <a:srgbClr val="0D0D0D"/>
                </a:solidFill>
                <a:effectLst/>
                <a:highlight>
                  <a:srgbClr val="FFFFFF"/>
                </a:highlight>
                <a:latin typeface="ui-sans-serif"/>
              </a:rPr>
              <a:t>LCF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中，高阶编程用于组合证明生成工具。</a:t>
            </a:r>
          </a:p>
          <a:p>
            <a:pPr algn="l"/>
            <a:r>
              <a:rPr lang="zh-CN" altLang="en-US" b="0" i="0" dirty="0">
                <a:solidFill>
                  <a:srgbClr val="0D0D0D"/>
                </a:solidFill>
                <a:effectLst/>
                <a:highlight>
                  <a:srgbClr val="FFFFFF"/>
                </a:highlight>
                <a:latin typeface="ui-sans-serif"/>
              </a:rPr>
              <a:t>最初版本的 </a:t>
            </a:r>
            <a:r>
              <a:rPr lang="en-US" altLang="zh-CN" b="0" i="0" dirty="0">
                <a:solidFill>
                  <a:srgbClr val="0D0D0D"/>
                </a:solidFill>
                <a:effectLst/>
                <a:highlight>
                  <a:srgbClr val="FFFFFF"/>
                </a:highlight>
                <a:latin typeface="ui-sans-serif"/>
              </a:rPr>
              <a:t>ML</a:t>
            </a:r>
            <a:r>
              <a:rPr lang="zh-CN" altLang="en-US" b="0" i="0" dirty="0">
                <a:solidFill>
                  <a:srgbClr val="0D0D0D"/>
                </a:solidFill>
                <a:effectLst/>
                <a:highlight>
                  <a:srgbClr val="FFFFFF"/>
                </a:highlight>
                <a:latin typeface="ui-sans-serif"/>
              </a:rPr>
              <a:t>（“经典 </a:t>
            </a:r>
            <a:r>
              <a:rPr lang="en-US" altLang="zh-CN" b="0" i="0" dirty="0">
                <a:solidFill>
                  <a:srgbClr val="0D0D0D"/>
                </a:solidFill>
                <a:effectLst/>
                <a:highlight>
                  <a:srgbClr val="FFFFFF"/>
                </a:highlight>
                <a:latin typeface="ui-sans-serif"/>
              </a:rPr>
              <a:t>ML”</a:t>
            </a:r>
            <a:r>
              <a:rPr lang="zh-CN" altLang="en-US" b="0" i="0" dirty="0">
                <a:solidFill>
                  <a:srgbClr val="0D0D0D"/>
                </a:solidFill>
                <a:effectLst/>
                <a:highlight>
                  <a:srgbClr val="FFFFFF"/>
                </a:highlight>
                <a:latin typeface="ui-sans-serif"/>
              </a:rPr>
              <a:t>）是用 </a:t>
            </a:r>
            <a:r>
              <a:rPr lang="en-US" altLang="zh-CN" b="0" i="0" dirty="0">
                <a:solidFill>
                  <a:srgbClr val="0D0D0D"/>
                </a:solidFill>
                <a:effectLst/>
                <a:highlight>
                  <a:srgbClr val="FFFFFF"/>
                </a:highlight>
                <a:latin typeface="ui-sans-serif"/>
              </a:rPr>
              <a:t>Lisp </a:t>
            </a:r>
            <a:r>
              <a:rPr lang="zh-CN" altLang="en-US" b="0" i="0" dirty="0">
                <a:solidFill>
                  <a:srgbClr val="0D0D0D"/>
                </a:solidFill>
                <a:effectLst/>
                <a:highlight>
                  <a:srgbClr val="FFFFFF"/>
                </a:highlight>
                <a:latin typeface="ui-sans-serif"/>
              </a:rPr>
              <a:t>实现的。</a:t>
            </a:r>
            <a:r>
              <a:rPr lang="en-US" altLang="zh-CN" b="0" i="0" dirty="0">
                <a:solidFill>
                  <a:srgbClr val="0D0D0D"/>
                </a:solidFill>
                <a:effectLst/>
                <a:highlight>
                  <a:srgbClr val="FFFFFF"/>
                </a:highlight>
                <a:latin typeface="ui-sans-serif"/>
              </a:rPr>
              <a:t>HOL88 </a:t>
            </a:r>
            <a:r>
              <a:rPr lang="zh-CN" altLang="en-US" b="0" i="0" dirty="0">
                <a:solidFill>
                  <a:srgbClr val="0D0D0D"/>
                </a:solidFill>
                <a:effectLst/>
                <a:highlight>
                  <a:srgbClr val="FFFFFF"/>
                </a:highlight>
                <a:latin typeface="ui-sans-serif"/>
              </a:rPr>
              <a:t>就是在此基础上使用的直接后代。在 </a:t>
            </a:r>
            <a:r>
              <a:rPr lang="en-US" altLang="zh-CN" b="0" i="0" dirty="0">
                <a:solidFill>
                  <a:srgbClr val="0D0D0D"/>
                </a:solidFill>
                <a:effectLst/>
                <a:highlight>
                  <a:srgbClr val="FFFFFF"/>
                </a:highlight>
                <a:latin typeface="ui-sans-serif"/>
              </a:rPr>
              <a:t>1980 </a:t>
            </a:r>
            <a:r>
              <a:rPr lang="zh-CN" altLang="en-US" b="0" i="0" dirty="0">
                <a:solidFill>
                  <a:srgbClr val="0D0D0D"/>
                </a:solidFill>
                <a:effectLst/>
                <a:highlight>
                  <a:srgbClr val="FFFFFF"/>
                </a:highlight>
                <a:latin typeface="ui-sans-serif"/>
              </a:rPr>
              <a:t>年代初，</a:t>
            </a:r>
            <a:r>
              <a:rPr lang="en-US" altLang="zh-CN" b="0" i="0" dirty="0">
                <a:solidFill>
                  <a:srgbClr val="0D0D0D"/>
                </a:solidFill>
                <a:effectLst/>
                <a:highlight>
                  <a:srgbClr val="FFFFFF"/>
                </a:highlight>
                <a:latin typeface="ui-sans-serif"/>
              </a:rPr>
              <a:t>Larry Paulson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Gerard </a:t>
            </a:r>
            <a:r>
              <a:rPr lang="en-US" altLang="zh-CN" b="0" i="0" dirty="0" err="1">
                <a:solidFill>
                  <a:srgbClr val="0D0D0D"/>
                </a:solidFill>
                <a:effectLst/>
                <a:highlight>
                  <a:srgbClr val="FFFFFF"/>
                </a:highlight>
                <a:latin typeface="ui-sans-serif"/>
              </a:rPr>
              <a:t>Huet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对编译器进行了重大改进。最近，由 </a:t>
            </a:r>
            <a:r>
              <a:rPr lang="en-US" altLang="zh-CN" b="0" i="0" dirty="0">
                <a:solidFill>
                  <a:srgbClr val="0D0D0D"/>
                </a:solidFill>
                <a:effectLst/>
                <a:highlight>
                  <a:srgbClr val="FFFFFF"/>
                </a:highlight>
                <a:latin typeface="ui-sans-serif"/>
              </a:rPr>
              <a:t>Robin Milner </a:t>
            </a:r>
            <a:r>
              <a:rPr lang="zh-CN" altLang="en-US" b="0" i="0" dirty="0">
                <a:solidFill>
                  <a:srgbClr val="0D0D0D"/>
                </a:solidFill>
                <a:effectLst/>
                <a:highlight>
                  <a:srgbClr val="FFFFFF"/>
                </a:highlight>
                <a:latin typeface="ui-sans-serif"/>
              </a:rPr>
              <a:t>领导的一个委员会定义了一个称为 </a:t>
            </a:r>
            <a:r>
              <a:rPr lang="en-US" altLang="zh-CN" b="0" i="0" dirty="0">
                <a:solidFill>
                  <a:srgbClr val="0D0D0D"/>
                </a:solidFill>
                <a:effectLst/>
                <a:highlight>
                  <a:srgbClr val="FFFFFF"/>
                </a:highlight>
                <a:latin typeface="ui-sans-serif"/>
              </a:rPr>
              <a:t>Standard ML (SML) </a:t>
            </a:r>
            <a:r>
              <a:rPr lang="zh-CN" altLang="en-US" b="0" i="0" dirty="0">
                <a:solidFill>
                  <a:srgbClr val="0D0D0D"/>
                </a:solidFill>
                <a:effectLst/>
                <a:highlight>
                  <a:srgbClr val="FFFFFF"/>
                </a:highlight>
                <a:latin typeface="ui-sans-serif"/>
              </a:rPr>
              <a:t>的新版本 </a:t>
            </a:r>
            <a:r>
              <a:rPr lang="en-US" altLang="zh-CN" b="0" i="0" dirty="0">
                <a:solidFill>
                  <a:srgbClr val="0D0D0D"/>
                </a:solidFill>
                <a:effectLst/>
                <a:highlight>
                  <a:srgbClr val="FFFFFF"/>
                </a:highlight>
                <a:latin typeface="ui-sans-serif"/>
              </a:rPr>
              <a:t>ML</a:t>
            </a:r>
            <a:r>
              <a:rPr lang="zh-CN" altLang="en-US" b="0" i="0" dirty="0">
                <a:solidFill>
                  <a:srgbClr val="0D0D0D"/>
                </a:solidFill>
                <a:effectLst/>
                <a:highlight>
                  <a:srgbClr val="FFFFFF"/>
                </a:highlight>
                <a:latin typeface="ui-sans-serif"/>
              </a:rPr>
              <a:t>。已有几个此版本的实现可用。两个新的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实现（卡尔加里的 </a:t>
            </a:r>
            <a:r>
              <a:rPr lang="en-US" altLang="zh-CN" b="0" i="0" dirty="0">
                <a:solidFill>
                  <a:srgbClr val="0D0D0D"/>
                </a:solidFill>
                <a:effectLst/>
                <a:highlight>
                  <a:srgbClr val="FFFFFF"/>
                </a:highlight>
                <a:latin typeface="ui-sans-serif"/>
              </a:rPr>
              <a:t>HOL90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ICL HOL</a:t>
            </a:r>
            <a:r>
              <a:rPr lang="zh-CN" altLang="en-US" b="0" i="0" dirty="0">
                <a:solidFill>
                  <a:srgbClr val="0D0D0D"/>
                </a:solidFill>
                <a:effectLst/>
                <a:highlight>
                  <a:srgbClr val="FFFFFF"/>
                </a:highlight>
                <a:latin typeface="ui-sans-serif"/>
              </a:rPr>
              <a:t>）都使用标准 </a:t>
            </a:r>
            <a:r>
              <a:rPr lang="en-US" altLang="zh-CN" b="0" i="0" dirty="0">
                <a:solidFill>
                  <a:srgbClr val="0D0D0D"/>
                </a:solidFill>
                <a:effectLst/>
                <a:highlight>
                  <a:srgbClr val="FFFFFF"/>
                </a:highlight>
                <a:latin typeface="ui-sans-serif"/>
              </a:rPr>
              <a:t>ML </a:t>
            </a:r>
            <a:r>
              <a:rPr lang="zh-CN" altLang="en-US" b="0" i="0" dirty="0">
                <a:solidFill>
                  <a:srgbClr val="0D0D0D"/>
                </a:solidFill>
                <a:effectLst/>
                <a:highlight>
                  <a:srgbClr val="FFFFFF"/>
                </a:highlight>
                <a:latin typeface="ui-sans-serif"/>
              </a:rPr>
              <a:t>而不是 </a:t>
            </a:r>
            <a:r>
              <a:rPr lang="en-US" altLang="zh-CN" b="0" i="0" dirty="0">
                <a:solidFill>
                  <a:srgbClr val="0D0D0D"/>
                </a:solidFill>
                <a:effectLst/>
                <a:highlight>
                  <a:srgbClr val="FFFFFF"/>
                </a:highlight>
                <a:latin typeface="ui-sans-serif"/>
              </a:rPr>
              <a:t>Lisp</a:t>
            </a:r>
            <a:r>
              <a:rPr lang="zh-CN" altLang="en-US" b="0" i="0" dirty="0">
                <a:solidFill>
                  <a:srgbClr val="0D0D0D"/>
                </a:solidFill>
                <a:effectLst/>
                <a:highlight>
                  <a:srgbClr val="FFFFFF"/>
                </a:highlight>
                <a:latin typeface="ui-sans-serif"/>
              </a:rPr>
              <a:t>。</a:t>
            </a:r>
          </a:p>
          <a:p>
            <a:pPr algn="l"/>
            <a:r>
              <a:rPr lang="en-US" altLang="zh-CN" b="1" i="0" dirty="0">
                <a:solidFill>
                  <a:srgbClr val="0D0D0D"/>
                </a:solidFill>
                <a:effectLst/>
                <a:highlight>
                  <a:srgbClr val="FFFFFF"/>
                </a:highlight>
                <a:latin typeface="ui-sans-serif"/>
              </a:rPr>
              <a:t>4 HOL </a:t>
            </a:r>
            <a:r>
              <a:rPr lang="zh-CN" altLang="en-US" b="1" i="0" dirty="0">
                <a:solidFill>
                  <a:srgbClr val="0D0D0D"/>
                </a:solidFill>
                <a:effectLst/>
                <a:highlight>
                  <a:srgbClr val="FFFFFF"/>
                </a:highlight>
                <a:latin typeface="ui-sans-serif"/>
              </a:rPr>
              <a:t>系统如何被使用？</a:t>
            </a:r>
          </a:p>
          <a:p>
            <a:pPr algn="l"/>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系统主要以两种方式使用：</a:t>
            </a:r>
          </a:p>
          <a:p>
            <a:pPr algn="l">
              <a:buFont typeface="+mj-lt"/>
              <a:buAutoNum type="arabicPeriod"/>
            </a:pPr>
            <a:r>
              <a:rPr lang="zh-CN" altLang="en-US" b="0" i="0" dirty="0">
                <a:solidFill>
                  <a:srgbClr val="0D0D0D"/>
                </a:solidFill>
                <a:effectLst/>
                <a:highlight>
                  <a:srgbClr val="FFFFFF"/>
                </a:highlight>
                <a:latin typeface="ui-sans-serif"/>
              </a:rPr>
              <a:t>直接用于证明定理。</a:t>
            </a:r>
          </a:p>
          <a:p>
            <a:pPr algn="l">
              <a:buFont typeface="+mj-lt"/>
              <a:buAutoNum type="arabicPeriod"/>
            </a:pPr>
            <a:r>
              <a:rPr lang="zh-CN" altLang="en-US" b="0" i="0" dirty="0">
                <a:solidFill>
                  <a:srgbClr val="0D0D0D"/>
                </a:solidFill>
                <a:effectLst/>
                <a:highlight>
                  <a:srgbClr val="FFFFFF"/>
                </a:highlight>
                <a:latin typeface="ui-sans-serif"/>
              </a:rPr>
              <a:t>作为嵌入式定理证明支持，用于特定应用的验证系统。</a:t>
            </a:r>
          </a:p>
          <a:p>
            <a:pPr algn="l"/>
            <a:r>
              <a:rPr lang="zh-CN" altLang="en-US" b="0" i="0" dirty="0">
                <a:solidFill>
                  <a:srgbClr val="0D0D0D"/>
                </a:solidFill>
                <a:effectLst/>
                <a:highlight>
                  <a:srgbClr val="FFFFFF"/>
                </a:highlight>
                <a:latin typeface="ui-sans-serif"/>
              </a:rPr>
              <a:t>使用方法 </a:t>
            </a:r>
            <a:r>
              <a:rPr lang="en-US" altLang="zh-CN" b="0" i="0" dirty="0">
                <a:solidFill>
                  <a:srgbClr val="0D0D0D"/>
                </a:solidFill>
                <a:effectLst/>
                <a:highlight>
                  <a:srgbClr val="FFFFFF"/>
                </a:highlight>
                <a:latin typeface="ui-sans-serif"/>
              </a:rPr>
              <a:t>1 </a:t>
            </a:r>
            <a:r>
              <a:rPr lang="zh-CN" altLang="en-US" b="0" i="0" dirty="0">
                <a:solidFill>
                  <a:srgbClr val="0D0D0D"/>
                </a:solidFill>
                <a:effectLst/>
                <a:highlight>
                  <a:srgbClr val="FFFFFF"/>
                </a:highlight>
                <a:latin typeface="ui-sans-serif"/>
              </a:rPr>
              <a:t>是在高阶逻辑是合适的规范语言时（例如硬件验证和经典数学）。使用方法 </a:t>
            </a:r>
            <a:r>
              <a:rPr lang="en-US" altLang="zh-CN" b="0" i="0" dirty="0">
                <a:solidFill>
                  <a:srgbClr val="0D0D0D"/>
                </a:solidFill>
                <a:effectLst/>
                <a:highlight>
                  <a:srgbClr val="FFFFFF"/>
                </a:highlight>
                <a:latin typeface="ui-sans-serif"/>
              </a:rPr>
              <a:t>2 </a:t>
            </a:r>
            <a:r>
              <a:rPr lang="zh-CN" altLang="en-US" b="0" i="0" dirty="0">
                <a:solidFill>
                  <a:srgbClr val="0D0D0D"/>
                </a:solidFill>
                <a:effectLst/>
                <a:highlight>
                  <a:srgbClr val="FFFFFF"/>
                </a:highlight>
                <a:latin typeface="ui-sans-serif"/>
              </a:rPr>
              <a:t>是在特定形式主义的规范需要支持时。例如，</a:t>
            </a:r>
            <a:r>
              <a:rPr lang="en-US" altLang="zh-CN" b="0" i="0" dirty="0">
                <a:solidFill>
                  <a:srgbClr val="0D0D0D"/>
                </a:solidFill>
                <a:effectLst/>
                <a:highlight>
                  <a:srgbClr val="FFFFFF"/>
                </a:highlight>
                <a:latin typeface="ui-sans-serif"/>
              </a:rPr>
              <a:t>ICL </a:t>
            </a:r>
            <a:r>
              <a:rPr lang="zh-CN" altLang="en-US" b="0" i="0" dirty="0">
                <a:solidFill>
                  <a:srgbClr val="0D0D0D"/>
                </a:solidFill>
                <a:effectLst/>
                <a:highlight>
                  <a:srgbClr val="FFFFFF"/>
                </a:highlight>
                <a:latin typeface="ui-sans-serif"/>
              </a:rPr>
              <a:t>已经构建了一个在 </a:t>
            </a:r>
            <a:r>
              <a:rPr lang="en-US" altLang="zh-CN" b="0" i="0" dirty="0">
                <a:solidFill>
                  <a:srgbClr val="0D0D0D"/>
                </a:solidFill>
                <a:effectLst/>
                <a:highlight>
                  <a:srgbClr val="FFFFFF"/>
                </a:highlight>
                <a:latin typeface="ui-sans-serif"/>
              </a:rPr>
              <a:t>ICL HOL </a:t>
            </a:r>
            <a:r>
              <a:rPr lang="zh-CN" altLang="en-US" b="0" i="0" dirty="0">
                <a:solidFill>
                  <a:srgbClr val="0D0D0D"/>
                </a:solidFill>
                <a:effectLst/>
                <a:highlight>
                  <a:srgbClr val="FFFFFF"/>
                </a:highlight>
                <a:latin typeface="ui-sans-serif"/>
              </a:rPr>
              <a:t>之上的 </a:t>
            </a:r>
            <a:r>
              <a:rPr lang="en-US" altLang="zh-CN" b="0" i="0" dirty="0">
                <a:solidFill>
                  <a:srgbClr val="0D0D0D"/>
                </a:solidFill>
                <a:effectLst/>
                <a:highlight>
                  <a:srgbClr val="FFFFFF"/>
                </a:highlight>
                <a:latin typeface="ui-sans-serif"/>
              </a:rPr>
              <a:t>Z </a:t>
            </a:r>
            <a:r>
              <a:rPr lang="zh-CN" altLang="en-US" b="0" i="0" dirty="0">
                <a:solidFill>
                  <a:srgbClr val="0D0D0D"/>
                </a:solidFill>
                <a:effectLst/>
                <a:highlight>
                  <a:srgbClr val="FFFFFF"/>
                </a:highlight>
                <a:latin typeface="ui-sans-serif"/>
              </a:rPr>
              <a:t>规范语言定理证明工具。在剑桥，项目正在进行中，旨在为多个硬件描述语言（</a:t>
            </a:r>
            <a:r>
              <a:rPr lang="en-US" altLang="zh-CN" b="0" i="0" dirty="0">
                <a:solidFill>
                  <a:srgbClr val="0D0D0D"/>
                </a:solidFill>
                <a:effectLst/>
                <a:highlight>
                  <a:srgbClr val="FFFFFF"/>
                </a:highlight>
                <a:latin typeface="ui-sans-serif"/>
              </a:rPr>
              <a:t>ELLA</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VHDL</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Silage</a:t>
            </a:r>
            <a:r>
              <a:rPr lang="zh-CN" altLang="en-US" b="0" i="0" dirty="0">
                <a:solidFill>
                  <a:srgbClr val="0D0D0D"/>
                </a:solidFill>
                <a:effectLst/>
                <a:highlight>
                  <a:srgbClr val="FFFFFF"/>
                </a:highlight>
                <a:latin typeface="ui-sans-serif"/>
              </a:rPr>
              <a:t>）和简单编程语言（</a:t>
            </a:r>
            <a:r>
              <a:rPr lang="en-US" altLang="zh-CN" b="0" i="0" dirty="0">
                <a:solidFill>
                  <a:srgbClr val="0D0D0D"/>
                </a:solidFill>
                <a:effectLst/>
                <a:highlight>
                  <a:srgbClr val="FFFFFF"/>
                </a:highlight>
                <a:latin typeface="ui-sans-serif"/>
              </a:rPr>
              <a:t>Vista</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Safe</a:t>
            </a:r>
            <a:r>
              <a:rPr lang="zh-CN" altLang="en-US" b="0" i="0" dirty="0">
                <a:solidFill>
                  <a:srgbClr val="0D0D0D"/>
                </a:solidFill>
                <a:effectLst/>
                <a:highlight>
                  <a:srgbClr val="FFFFFF"/>
                </a:highlight>
                <a:latin typeface="ui-sans-serif"/>
              </a:rPr>
              <a:t>）构建定理证明支持。</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提供了许多内置的定理证明工具，用于前向证明和目标导向证明，包括基于 </a:t>
            </a:r>
            <a:r>
              <a:rPr lang="en-US" altLang="zh-CN" b="0" i="0" dirty="0">
                <a:solidFill>
                  <a:srgbClr val="0D0D0D"/>
                </a:solidFill>
                <a:effectLst/>
                <a:highlight>
                  <a:srgbClr val="FFFFFF"/>
                </a:highlight>
                <a:latin typeface="ui-sans-serif"/>
              </a:rPr>
              <a:t>Paulson </a:t>
            </a:r>
            <a:r>
              <a:rPr lang="zh-CN" altLang="en-US" b="0" i="0" dirty="0">
                <a:solidFill>
                  <a:srgbClr val="0D0D0D"/>
                </a:solidFill>
                <a:effectLst/>
                <a:highlight>
                  <a:srgbClr val="FFFFFF"/>
                </a:highlight>
                <a:latin typeface="ui-sans-serif"/>
              </a:rPr>
              <a:t>的高阶重写组合子的强大重写子系统。有一个包含有用理论和工具的库设施，这些都已打包供一般使用。这些库由大学和工业界的用户贡献。提供了解析和美化打印库，这些可以用来支持通过语义嵌入在高阶逻辑中使用不同的符号和语言。</a:t>
            </a:r>
          </a:p>
          <a:p>
            <a:endParaRPr lang="zh-CN" altLang="en-US" dirty="0"/>
          </a:p>
        </p:txBody>
      </p:sp>
      <p:sp>
        <p:nvSpPr>
          <p:cNvPr id="4" name="灯片编号占位符 3"/>
          <p:cNvSpPr>
            <a:spLocks noGrp="1"/>
          </p:cNvSpPr>
          <p:nvPr>
            <p:ph type="sldNum" sz="quarter" idx="5"/>
          </p:nvPr>
        </p:nvSpPr>
        <p:spPr/>
        <p:txBody>
          <a:bodyPr/>
          <a:lstStyle/>
          <a:p>
            <a:fld id="{DEAC9A67-2698-4241-9F11-D6D15937FE46}" type="slidenum">
              <a:rPr lang="zh-CN" altLang="en-US" smtClean="0"/>
              <a:t>2</a:t>
            </a:fld>
            <a:endParaRPr lang="zh-CN" altLang="en-US"/>
          </a:p>
        </p:txBody>
      </p:sp>
    </p:spTree>
    <p:extLst>
      <p:ext uri="{BB962C8B-B14F-4D97-AF65-F5344CB8AC3E}">
        <p14:creationId xmlns:p14="http://schemas.microsoft.com/office/powerpoint/2010/main" val="286919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7A535-796E-4B3F-4051-AE75BE024D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2B29C5B-5874-7A32-F32F-FDE2C4414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00A350-325B-24CD-E7EA-36E452EDC19C}"/>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AA2333B4-0747-9544-9B46-8E62D3BDF8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161DD-FB1E-969A-2165-BD60DB167651}"/>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372415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DAAFD-7AEC-0C27-142F-E57A493D73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54095F-942F-0C67-E7B5-F9254A50C1B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C04B07-7ABD-DAF5-E968-4B99237FE53D}"/>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9AE45D06-056B-9727-483D-BD7AA2D49E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77C46B-4950-64EE-F047-677D9A9FD055}"/>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2710530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DD647C-02CE-97C6-9FE3-1DB54EF136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443C3B1-866A-20FE-38FA-A2B1B6BB467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C8E076-BC7C-AD77-D9A5-F4245D258E9B}"/>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76F5596F-EE27-700E-4CCC-876D7BDF99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CEB8D6-E7CD-A664-05B4-642279656423}"/>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296651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45C53-8745-CB86-1F43-AA7BFB9C43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0E4C95-9566-B43B-9969-7D77197C11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8F86D8-C5D2-B7EE-6F51-CEC5B263A8C3}"/>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96457C79-8BC3-C075-290C-3D6EF1D36D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5EC40-2A97-4743-A3F0-007B8844BF18}"/>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334619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134CD-A17A-257C-35A6-EE3D1ADCC40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C78295-129B-C05A-A16B-71A3AFD60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E860E1-F69F-461F-5A8E-B148897D0480}"/>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A009DF62-DD88-69DA-F058-503B791292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C1B121-0538-32E6-FFF5-E6299A574398}"/>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4017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7CFB8-2547-00DF-DDB5-A992AF5D4D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14E300-DF5D-692B-39F5-F6A80DBFE9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443566-5648-37B6-F5C5-FF878FBB9C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31D7EC-6753-4CF7-1448-6A539DC2A847}"/>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6" name="页脚占位符 5">
            <a:extLst>
              <a:ext uri="{FF2B5EF4-FFF2-40B4-BE49-F238E27FC236}">
                <a16:creationId xmlns:a16="http://schemas.microsoft.com/office/drawing/2014/main" id="{C0DD006F-B1F3-139D-186F-5457C1A974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DF1F88-C003-FCE0-C267-D1A0F0982DD6}"/>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368417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38ACD-5FEE-A061-1A28-25EFBCC7FF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396E74-6D05-044D-4A2E-0082115E1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D19FE81-1AA5-1027-BEDC-217FFABDC4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0F8DF8-896B-B065-C74E-473E32F86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AD80F0-82FD-90D5-8B30-F64F1ACF0B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41EBA97-F02D-FCB2-A415-011518690121}"/>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8" name="页脚占位符 7">
            <a:extLst>
              <a:ext uri="{FF2B5EF4-FFF2-40B4-BE49-F238E27FC236}">
                <a16:creationId xmlns:a16="http://schemas.microsoft.com/office/drawing/2014/main" id="{EC3D73EA-48B4-DDEE-38FD-272DD1DA23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695303-27DE-3F61-4517-890ADF3AC555}"/>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6716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9D86E-7234-DD7C-6F62-B4E56DDCFD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EC0E26-100F-DF01-5D32-C74E4A383751}"/>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4" name="页脚占位符 3">
            <a:extLst>
              <a:ext uri="{FF2B5EF4-FFF2-40B4-BE49-F238E27FC236}">
                <a16:creationId xmlns:a16="http://schemas.microsoft.com/office/drawing/2014/main" id="{27649220-5F41-D59B-D701-36A146925C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812111-5529-5CBA-2448-051B339E6971}"/>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113090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BFB3E-F44D-462C-C935-6BC7F1212C3F}"/>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3" name="页脚占位符 2">
            <a:extLst>
              <a:ext uri="{FF2B5EF4-FFF2-40B4-BE49-F238E27FC236}">
                <a16:creationId xmlns:a16="http://schemas.microsoft.com/office/drawing/2014/main" id="{E8DCDE1E-9228-3C93-82ED-AC45300E35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1E1147-A5AF-DE64-5B98-2BAFA2BCA2F4}"/>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230749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C987C-C007-5C65-85F8-1618A968CA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A7069C-5480-64BC-1CBD-457A13965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70EFCB-2FB1-9AC9-3212-1B5C2C647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B051C3-C187-4451-05AC-50A14564237D}"/>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6" name="页脚占位符 5">
            <a:extLst>
              <a:ext uri="{FF2B5EF4-FFF2-40B4-BE49-F238E27FC236}">
                <a16:creationId xmlns:a16="http://schemas.microsoft.com/office/drawing/2014/main" id="{BD5A115B-F56C-439F-2222-7280608DFD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2E73CD-EFDB-2885-6C50-10C045ACFA4C}"/>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214413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0FB52-43E7-F6D8-1E41-4BAC6BA0BB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9AD7C6-139C-F845-59F1-379B21CE0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2AFF25-04F5-7D11-FE16-8CA0D18B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D20F8C-5DA9-B320-54AA-432075DFBA98}"/>
              </a:ext>
            </a:extLst>
          </p:cNvPr>
          <p:cNvSpPr>
            <a:spLocks noGrp="1"/>
          </p:cNvSpPr>
          <p:nvPr>
            <p:ph type="dt" sz="half" idx="10"/>
          </p:nvPr>
        </p:nvSpPr>
        <p:spPr/>
        <p:txBody>
          <a:bodyPr/>
          <a:lstStyle/>
          <a:p>
            <a:fld id="{65B25684-5D44-4FB3-BBCA-E95D0640307E}" type="datetimeFigureOut">
              <a:rPr lang="zh-CN" altLang="en-US" smtClean="0"/>
              <a:t>2024/7/9</a:t>
            </a:fld>
            <a:endParaRPr lang="zh-CN" altLang="en-US"/>
          </a:p>
        </p:txBody>
      </p:sp>
      <p:sp>
        <p:nvSpPr>
          <p:cNvPr id="6" name="页脚占位符 5">
            <a:extLst>
              <a:ext uri="{FF2B5EF4-FFF2-40B4-BE49-F238E27FC236}">
                <a16:creationId xmlns:a16="http://schemas.microsoft.com/office/drawing/2014/main" id="{12CCF4B2-A61D-975B-CF91-D2011B05FB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DA0677-D1C2-CB49-97DE-6B5338662959}"/>
              </a:ext>
            </a:extLst>
          </p:cNvPr>
          <p:cNvSpPr>
            <a:spLocks noGrp="1"/>
          </p:cNvSpPr>
          <p:nvPr>
            <p:ph type="sldNum" sz="quarter" idx="12"/>
          </p:nvPr>
        </p:nvSpPr>
        <p:spPr/>
        <p:txBody>
          <a:body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161232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B86337-E776-B031-FC89-8E06F5E5E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7CA07D-0A47-C009-E65A-93BA1DF5D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B020E2-007A-BAE8-63BE-497B0499A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25684-5D44-4FB3-BBCA-E95D0640307E}"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4FA74B08-97CD-4D2C-FFA0-7370E5A63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C65C2D-9B58-14A4-BB0C-13F2B6D39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E1A90-9B3A-489E-90C8-4249836B08BE}" type="slidenum">
              <a:rPr lang="zh-CN" altLang="en-US" smtClean="0"/>
              <a:t>‹#›</a:t>
            </a:fld>
            <a:endParaRPr lang="zh-CN" altLang="en-US"/>
          </a:p>
        </p:txBody>
      </p:sp>
    </p:spTree>
    <p:extLst>
      <p:ext uri="{BB962C8B-B14F-4D97-AF65-F5344CB8AC3E}">
        <p14:creationId xmlns:p14="http://schemas.microsoft.com/office/powerpoint/2010/main" val="409681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EA715-304B-8CF3-A8F7-533DFBFCC1CE}"/>
              </a:ext>
            </a:extLst>
          </p:cNvPr>
          <p:cNvSpPr>
            <a:spLocks noGrp="1"/>
          </p:cNvSpPr>
          <p:nvPr>
            <p:ph type="ctrTitle"/>
          </p:nvPr>
        </p:nvSpPr>
        <p:spPr/>
        <p:txBody>
          <a:bodyPr/>
          <a:lstStyle/>
          <a:p>
            <a:r>
              <a:rPr lang="en-US" altLang="zh-CN" dirty="0" err="1"/>
              <a:t>Introduction_To_The_Hol_System</a:t>
            </a:r>
            <a:endParaRPr lang="zh-CN" altLang="en-US" dirty="0"/>
          </a:p>
        </p:txBody>
      </p:sp>
      <p:sp>
        <p:nvSpPr>
          <p:cNvPr id="3" name="副标题 2">
            <a:extLst>
              <a:ext uri="{FF2B5EF4-FFF2-40B4-BE49-F238E27FC236}">
                <a16:creationId xmlns:a16="http://schemas.microsoft.com/office/drawing/2014/main" id="{5D3F1E80-90A5-103C-DB77-7E1BE3B7BC7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6116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22CB5-8C70-B7A8-5F2A-1632B497CD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B3CE22-0DBF-7789-4435-FFB5FCAD761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104590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901</Words>
  <Application>Microsoft Office PowerPoint</Application>
  <PresentationFormat>宽屏</PresentationFormat>
  <Paragraphs>16</Paragraphs>
  <Slides>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ui-sans-serif</vt:lpstr>
      <vt:lpstr>等线</vt:lpstr>
      <vt:lpstr>等线 Light</vt:lpstr>
      <vt:lpstr>Arial</vt:lpstr>
      <vt:lpstr>Office 主题​​</vt:lpstr>
      <vt:lpstr>Introduction_To_The_Hol_System</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1</cp:revision>
  <dcterms:created xsi:type="dcterms:W3CDTF">2024-07-09T12:50:21Z</dcterms:created>
  <dcterms:modified xsi:type="dcterms:W3CDTF">2024-07-09T12:55:09Z</dcterms:modified>
</cp:coreProperties>
</file>