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3799" autoAdjust="0"/>
  </p:normalViewPr>
  <p:slideViewPr>
    <p:cSldViewPr snapToGrid="0">
      <p:cViewPr>
        <p:scale>
          <a:sx n="39" d="100"/>
          <a:sy n="39" d="100"/>
        </p:scale>
        <p:origin x="2576" y="52"/>
      </p:cViewPr>
      <p:guideLst/>
    </p:cSldViewPr>
  </p:slideViewPr>
  <p:notesTextViewPr>
    <p:cViewPr>
      <p:scale>
        <a:sx n="1" d="1"/>
        <a:sy n="1" d="1"/>
      </p:scale>
      <p:origin x="0" y="-101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F31D3-B815-47D5-AFC4-E925075252BE}" type="datetimeFigureOut">
              <a:rPr lang="zh-CN" altLang="en-US" smtClean="0"/>
              <a:t>2024/7/30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52091-9DF3-4717-97A3-D34A5264BBA4}" type="slidenum">
              <a:rPr lang="zh-CN" altLang="en-US" smtClean="0"/>
              <a:t>‹#›</a:t>
            </a:fld>
            <a:endParaRPr lang="zh-CN" altLang="en-US"/>
          </a:p>
        </p:txBody>
      </p:sp>
    </p:spTree>
    <p:extLst>
      <p:ext uri="{BB962C8B-B14F-4D97-AF65-F5344CB8AC3E}">
        <p14:creationId xmlns:p14="http://schemas.microsoft.com/office/powerpoint/2010/main" val="19924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程序正确性的证明通常是庞大且复杂的。这就需要机械辅助来管理证明的复杂性和细节。本文介绍了一个基于 </a:t>
            </a:r>
            <a:r>
              <a:rPr lang="en-US" altLang="zh-CN" dirty="0"/>
              <a:t>HOL </a:t>
            </a:r>
            <a:r>
              <a:rPr lang="zh-CN" altLang="en-US" dirty="0"/>
              <a:t>系统的命令式程序验证器。我们描述了一个小型编程语言的最弱前提条件语义的形式化，一个用于全面正确性规范的验证条件生成器，以及一些用于自动证明验证条件子部分的简化工具。通过考虑示例来评估程序验证器的可用性。</a:t>
            </a:r>
          </a:p>
        </p:txBody>
      </p:sp>
      <p:sp>
        <p:nvSpPr>
          <p:cNvPr id="4" name="灯片编号占位符 3"/>
          <p:cNvSpPr>
            <a:spLocks noGrp="1"/>
          </p:cNvSpPr>
          <p:nvPr>
            <p:ph type="sldNum" sz="quarter" idx="5"/>
          </p:nvPr>
        </p:nvSpPr>
        <p:spPr/>
        <p:txBody>
          <a:bodyPr/>
          <a:lstStyle/>
          <a:p>
            <a:fld id="{20552091-9DF3-4717-97A3-D34A5264BBA4}" type="slidenum">
              <a:rPr lang="zh-CN" altLang="en-US" smtClean="0"/>
              <a:t>2</a:t>
            </a:fld>
            <a:endParaRPr lang="zh-CN" altLang="en-US"/>
          </a:p>
        </p:txBody>
      </p:sp>
    </p:spTree>
    <p:extLst>
      <p:ext uri="{BB962C8B-B14F-4D97-AF65-F5344CB8AC3E}">
        <p14:creationId xmlns:p14="http://schemas.microsoft.com/office/powerpoint/2010/main" val="253279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程序正确性领域真正起步于</a:t>
            </a:r>
            <a:r>
              <a:rPr lang="en-US" altLang="zh-CN" dirty="0"/>
              <a:t>1960</a:t>
            </a:r>
            <a:r>
              <a:rPr lang="zh-CN" altLang="en-US" dirty="0"/>
              <a:t>年代，源于</a:t>
            </a:r>
            <a:r>
              <a:rPr lang="en-US" altLang="zh-CN" dirty="0"/>
              <a:t>Floyd [9] </a:t>
            </a:r>
            <a:r>
              <a:rPr lang="zh-CN" altLang="en-US" dirty="0"/>
              <a:t>和 </a:t>
            </a:r>
            <a:r>
              <a:rPr lang="en-US" altLang="zh-CN" dirty="0"/>
              <a:t>Hoare [13] </a:t>
            </a:r>
            <a:r>
              <a:rPr lang="zh-CN" altLang="en-US" dirty="0"/>
              <a:t>的论文。在</a:t>
            </a:r>
            <a:r>
              <a:rPr lang="en-US" altLang="zh-CN" dirty="0"/>
              <a:t>Hoare</a:t>
            </a:r>
            <a:r>
              <a:rPr lang="zh-CN" altLang="en-US" dirty="0"/>
              <a:t>的论文中（受</a:t>
            </a:r>
            <a:r>
              <a:rPr lang="en-US" altLang="zh-CN" dirty="0"/>
              <a:t>Floyd</a:t>
            </a:r>
            <a:r>
              <a:rPr lang="zh-CN" altLang="en-US" dirty="0"/>
              <a:t>启发），定义了一种小型编程语言，该语言以一套逻辑系统的公理和推理规则为基础，称为（</a:t>
            </a:r>
            <a:r>
              <a:rPr lang="en-US" altLang="zh-CN" dirty="0"/>
              <a:t>Floyd-</a:t>
            </a:r>
            <a:r>
              <a:rPr lang="zh-CN" altLang="en-US" dirty="0"/>
              <a:t>）</a:t>
            </a:r>
            <a:r>
              <a:rPr lang="en-US" altLang="zh-CN" dirty="0"/>
              <a:t>Hoare</a:t>
            </a:r>
            <a:r>
              <a:rPr lang="zh-CN" altLang="en-US" dirty="0"/>
              <a:t>逻辑，用于证明程序的正确性。</a:t>
            </a:r>
            <a:r>
              <a:rPr lang="en-US" altLang="zh-CN" dirty="0"/>
              <a:t>1976</a:t>
            </a:r>
            <a:r>
              <a:rPr lang="zh-CN" altLang="en-US" dirty="0"/>
              <a:t>年，</a:t>
            </a:r>
            <a:r>
              <a:rPr lang="en-US" altLang="zh-CN" dirty="0"/>
              <a:t>E.W. Dijkstra</a:t>
            </a:r>
            <a:r>
              <a:rPr lang="zh-CN" altLang="en-US" dirty="0"/>
              <a:t>在他的书籍</a:t>
            </a:r>
            <a:r>
              <a:rPr lang="en-US" altLang="zh-CN" dirty="0"/>
              <a:t>[7]</a:t>
            </a:r>
            <a:r>
              <a:rPr lang="zh-CN" altLang="en-US" dirty="0"/>
              <a:t>中展示了一系列编程方法和工具。</a:t>
            </a:r>
            <a:r>
              <a:rPr lang="en-US" altLang="zh-CN" dirty="0"/>
              <a:t>Dijkstra</a:t>
            </a:r>
            <a:r>
              <a:rPr lang="zh-CN" altLang="en-US" dirty="0"/>
              <a:t>展示了常识与形式</a:t>
            </a:r>
            <a:r>
              <a:rPr lang="en-US" altLang="zh-CN" dirty="0"/>
              <a:t>/</a:t>
            </a:r>
            <a:r>
              <a:rPr lang="zh-CN" altLang="en-US" dirty="0"/>
              <a:t>非形式推理的结合如何导致正确（更可靠）的程序。在这本书中，通过对每个构造给出相对于后置条件的最弱前提条件，定义了一种小型编程语言。</a:t>
            </a:r>
          </a:p>
          <a:p>
            <a:r>
              <a:rPr lang="en-US" altLang="zh-CN" dirty="0"/>
              <a:t>Dijkstra</a:t>
            </a:r>
            <a:r>
              <a:rPr lang="zh-CN" altLang="en-US" dirty="0"/>
              <a:t>的工作优势在于他对程序语义采取了更数学化的方法，并提供了开发正确程序的方法和工具。然而，</a:t>
            </a:r>
            <a:r>
              <a:rPr lang="en-US" altLang="zh-CN" dirty="0"/>
              <a:t>Dijkstra</a:t>
            </a:r>
            <a:r>
              <a:rPr lang="zh-CN" altLang="en-US" dirty="0"/>
              <a:t>风格的正确性证明通常相对非形式化（见</a:t>
            </a:r>
            <a:r>
              <a:rPr lang="en-US" altLang="zh-CN" dirty="0"/>
              <a:t>[7, 12]</a:t>
            </a:r>
            <a:r>
              <a:rPr lang="zh-CN" altLang="en-US" dirty="0"/>
              <a:t>），因此并不真正适合机械验证。另一方面，</a:t>
            </a:r>
            <a:r>
              <a:rPr lang="en-US" altLang="zh-CN" dirty="0"/>
              <a:t>Hoare</a:t>
            </a:r>
            <a:r>
              <a:rPr lang="zh-CN" altLang="en-US" dirty="0"/>
              <a:t>的公理和推理规则逻辑适用于机械验证，因为公理和规则可以在严格和形式化的程序规范证明中系统地应用。许多程序验证器的基本思想因此基于（</a:t>
            </a:r>
            <a:r>
              <a:rPr lang="en-US" altLang="zh-CN" dirty="0"/>
              <a:t>Floyd-</a:t>
            </a:r>
            <a:r>
              <a:rPr lang="zh-CN" altLang="en-US" dirty="0"/>
              <a:t>）</a:t>
            </a:r>
            <a:r>
              <a:rPr lang="en-US" altLang="zh-CN" dirty="0"/>
              <a:t>Hoare</a:t>
            </a:r>
            <a:r>
              <a:rPr lang="zh-CN" altLang="en-US" dirty="0"/>
              <a:t>逻辑，使用在证明规范中反向使用的假定公理和规则。</a:t>
            </a:r>
          </a:p>
          <a:p>
            <a:r>
              <a:rPr lang="zh-CN" altLang="en-US" dirty="0"/>
              <a:t>在</a:t>
            </a:r>
            <a:r>
              <a:rPr lang="en-US" altLang="zh-CN" dirty="0"/>
              <a:t>Gordon [11] </a:t>
            </a:r>
            <a:r>
              <a:rPr lang="zh-CN" altLang="en-US" dirty="0"/>
              <a:t>和 </a:t>
            </a:r>
            <a:r>
              <a:rPr lang="en-US" altLang="zh-CN" dirty="0"/>
              <a:t>Back </a:t>
            </a:r>
            <a:r>
              <a:rPr lang="zh-CN" altLang="en-US" dirty="0"/>
              <a:t>及 </a:t>
            </a:r>
            <a:r>
              <a:rPr lang="en-US" altLang="zh-CN" dirty="0"/>
              <a:t>von Wright [5] </a:t>
            </a:r>
            <a:r>
              <a:rPr lang="zh-CN" altLang="en-US" dirty="0"/>
              <a:t>的研究中已探讨使用</a:t>
            </a:r>
            <a:r>
              <a:rPr lang="en-US" altLang="zh-CN" dirty="0"/>
              <a:t>HOL</a:t>
            </a:r>
            <a:r>
              <a:rPr lang="zh-CN" altLang="en-US" dirty="0"/>
              <a:t>系统验证命令式程序。</a:t>
            </a:r>
            <a:r>
              <a:rPr lang="en-US" altLang="zh-CN" dirty="0"/>
              <a:t>Gordon</a:t>
            </a:r>
            <a:r>
              <a:rPr lang="zh-CN" altLang="en-US" dirty="0"/>
              <a:t>给出了一种小型编程语言的关系语义，并导出了</a:t>
            </a:r>
            <a:r>
              <a:rPr lang="en-US" altLang="zh-CN" dirty="0"/>
              <a:t>Hoare</a:t>
            </a:r>
            <a:r>
              <a:rPr lang="zh-CN" altLang="en-US" dirty="0"/>
              <a:t>逻辑，其上实现了一个验证条件（</a:t>
            </a:r>
            <a:r>
              <a:rPr lang="en-US" altLang="zh-CN" dirty="0"/>
              <a:t>VC</a:t>
            </a:r>
            <a:r>
              <a:rPr lang="zh-CN" altLang="en-US" dirty="0"/>
              <a:t>）生成器。但未处理证明</a:t>
            </a:r>
            <a:r>
              <a:rPr lang="en-US" altLang="zh-CN" dirty="0"/>
              <a:t>VC</a:t>
            </a:r>
            <a:r>
              <a:rPr lang="zh-CN" altLang="en-US" dirty="0"/>
              <a:t>的问题。</a:t>
            </a:r>
            <a:r>
              <a:rPr lang="en-US" altLang="zh-CN" dirty="0"/>
              <a:t>Back</a:t>
            </a:r>
            <a:r>
              <a:rPr lang="zh-CN" altLang="en-US" dirty="0"/>
              <a:t>和</a:t>
            </a:r>
            <a:r>
              <a:rPr lang="en-US" altLang="zh-CN" dirty="0"/>
              <a:t>von Wright</a:t>
            </a:r>
            <a:r>
              <a:rPr lang="zh-CN" altLang="en-US" dirty="0"/>
              <a:t>描述了一种基于</a:t>
            </a:r>
            <a:r>
              <a:rPr lang="en-US" altLang="zh-CN" dirty="0"/>
              <a:t>Dijkstra</a:t>
            </a:r>
            <a:r>
              <a:rPr lang="zh-CN" altLang="en-US" dirty="0"/>
              <a:t>的最弱前提条件和程序构建及验证的转换方法的精化演算的形式化</a:t>
            </a:r>
            <a:r>
              <a:rPr lang="en-US" altLang="zh-CN" dirty="0"/>
              <a:t>[2, 3]</a:t>
            </a:r>
            <a:r>
              <a:rPr lang="zh-CN" altLang="en-US" dirty="0"/>
              <a:t>。然而，他们未提供验证实际程序所需的工具。</a:t>
            </a:r>
          </a:p>
          <a:p>
            <a:r>
              <a:rPr lang="zh-CN" altLang="en-US" dirty="0"/>
              <a:t>这些工作有一个主要问题：程序的所有变量必须具有相同的类型。因此，我们的目标是获得一种在</a:t>
            </a:r>
            <a:r>
              <a:rPr lang="en-US" altLang="zh-CN" dirty="0"/>
              <a:t>HOL</a:t>
            </a:r>
            <a:r>
              <a:rPr lang="zh-CN" altLang="en-US" dirty="0"/>
              <a:t>中对编程语言语义进行形式化的方法，该方法允许在任何应用领域理论的组合上编程。另一个重要目标是提供一个足够通用的编程语言，以支持从精化演算中的规范逐步精化程序。事实上，这里考虑的语言（本质上）与文献</a:t>
            </a:r>
            <a:r>
              <a:rPr lang="en-US" altLang="zh-CN" dirty="0"/>
              <a:t>[5]</a:t>
            </a:r>
            <a:r>
              <a:rPr lang="zh-CN" altLang="en-US" dirty="0"/>
              <a:t>中的语言相同，即是</a:t>
            </a:r>
            <a:r>
              <a:rPr lang="en-US" altLang="zh-CN" dirty="0"/>
              <a:t>Dijkstra</a:t>
            </a:r>
            <a:r>
              <a:rPr lang="zh-CN" altLang="en-US" dirty="0"/>
              <a:t>的受保护命令语言的泛化，扩展了非确定性赋值和块。然而，它在</a:t>
            </a:r>
            <a:r>
              <a:rPr lang="en-US" altLang="zh-CN" dirty="0"/>
              <a:t>HOL</a:t>
            </a:r>
            <a:r>
              <a:rPr lang="zh-CN" altLang="en-US" dirty="0"/>
              <a:t>系统中的形式化（见致谢）有很大不同。最终，我们的目标是提供一个基于</a:t>
            </a:r>
            <a:r>
              <a:rPr lang="en-US" altLang="zh-CN" dirty="0"/>
              <a:t>HOL</a:t>
            </a:r>
            <a:r>
              <a:rPr lang="zh-CN" altLang="en-US" dirty="0"/>
              <a:t>系统的实用程序验证器。</a:t>
            </a:r>
          </a:p>
          <a:p>
            <a:r>
              <a:rPr lang="zh-CN" altLang="en-US" dirty="0"/>
              <a:t>我们试图结合</a:t>
            </a:r>
            <a:r>
              <a:rPr lang="en-US" altLang="zh-CN" dirty="0"/>
              <a:t>Dijkstra</a:t>
            </a:r>
            <a:r>
              <a:rPr lang="zh-CN" altLang="en-US" dirty="0"/>
              <a:t>的数学方法和</a:t>
            </a:r>
            <a:r>
              <a:rPr lang="en-US" altLang="zh-CN" dirty="0"/>
              <a:t>Hoare</a:t>
            </a:r>
            <a:r>
              <a:rPr lang="zh-CN" altLang="en-US" dirty="0"/>
              <a:t>的公理方法的优势。像</a:t>
            </a:r>
            <a:r>
              <a:rPr lang="en-US" altLang="zh-CN" dirty="0"/>
              <a:t>Dijkstra</a:t>
            </a:r>
            <a:r>
              <a:rPr lang="zh-CN" altLang="en-US" dirty="0"/>
              <a:t>一样，我们定义了我们的编程语言构造的最弱前提条件语义，称为命令。然后我们证明了语义的各种属性（</a:t>
            </a:r>
            <a:r>
              <a:rPr lang="en-US" altLang="zh-CN" dirty="0"/>
              <a:t>Dijkstra</a:t>
            </a:r>
            <a:r>
              <a:rPr lang="zh-CN" altLang="en-US" dirty="0"/>
              <a:t>的健全性条件）。然而，一个可能正确的程序的开发最好是在</a:t>
            </a:r>
            <a:r>
              <a:rPr lang="en-US" altLang="zh-CN" dirty="0"/>
              <a:t>HOL</a:t>
            </a:r>
            <a:r>
              <a:rPr lang="zh-CN" altLang="en-US" dirty="0"/>
              <a:t>系统外部完成（手工或其他方式）。然后可以使用</a:t>
            </a:r>
            <a:r>
              <a:rPr lang="en-US" altLang="zh-CN" dirty="0"/>
              <a:t>HOL</a:t>
            </a:r>
            <a:r>
              <a:rPr lang="zh-CN" altLang="en-US" dirty="0"/>
              <a:t>系统正式验证程序规范。为此实现了一个验证条件生成器，它可以将全面正确性规范简化为一系列纯布尔逻辑项，称为验证条件。借鉴</a:t>
            </a:r>
            <a:r>
              <a:rPr lang="en-US" altLang="zh-CN" dirty="0"/>
              <a:t>[11]</a:t>
            </a:r>
            <a:r>
              <a:rPr lang="zh-CN" altLang="en-US" dirty="0"/>
              <a:t>中的想法，实现基于类</a:t>
            </a:r>
            <a:r>
              <a:rPr lang="en-US" altLang="zh-CN" dirty="0"/>
              <a:t>Hoare</a:t>
            </a:r>
            <a:r>
              <a:rPr lang="zh-CN" altLang="en-US" dirty="0"/>
              <a:t>的公理和规则，这些公理和规则是从</a:t>
            </a:r>
            <a:r>
              <a:rPr lang="en-US" altLang="zh-CN" dirty="0"/>
              <a:t>HOL</a:t>
            </a:r>
            <a:r>
              <a:rPr lang="zh-CN" altLang="en-US" dirty="0"/>
              <a:t>中命令的语义中正式导出的（而非假设），因此由</a:t>
            </a:r>
            <a:r>
              <a:rPr lang="en-US" altLang="zh-CN" dirty="0"/>
              <a:t>HOL</a:t>
            </a:r>
            <a:r>
              <a:rPr lang="zh-CN" altLang="en-US" dirty="0"/>
              <a:t>系统保证关于程序的定理是基于底层编程语言语义的逻辑结果。不幸的是，证明</a:t>
            </a:r>
            <a:r>
              <a:rPr lang="en-US" altLang="zh-CN" dirty="0"/>
              <a:t>VC</a:t>
            </a:r>
            <a:r>
              <a:rPr lang="zh-CN" altLang="en-US" dirty="0"/>
              <a:t>很困难，这既因为它们需要的推理，也因为它们是一大集合的复杂术语。为了减轻“人类”验证者的工作量，因此希望有工具来，如果不是证明验证条件，至少简化它们，使得只留下需要交互式证明的非平凡部分。简化工具旨在自动证明</a:t>
            </a:r>
            <a:r>
              <a:rPr lang="en-US" altLang="zh-CN" dirty="0"/>
              <a:t>VC</a:t>
            </a:r>
            <a:r>
              <a:rPr lang="zh-CN" altLang="en-US" dirty="0"/>
              <a:t>的子部分。</a:t>
            </a:r>
          </a:p>
          <a:p>
            <a:endParaRPr lang="zh-CN" altLang="en-US" dirty="0"/>
          </a:p>
        </p:txBody>
      </p:sp>
      <p:sp>
        <p:nvSpPr>
          <p:cNvPr id="4" name="灯片编号占位符 3"/>
          <p:cNvSpPr>
            <a:spLocks noGrp="1"/>
          </p:cNvSpPr>
          <p:nvPr>
            <p:ph type="sldNum" sz="quarter" idx="5"/>
          </p:nvPr>
        </p:nvSpPr>
        <p:spPr/>
        <p:txBody>
          <a:bodyPr/>
          <a:lstStyle/>
          <a:p>
            <a:fld id="{20552091-9DF3-4717-97A3-D34A5264BBA4}" type="slidenum">
              <a:rPr lang="zh-CN" altLang="en-US" smtClean="0"/>
              <a:t>3</a:t>
            </a:fld>
            <a:endParaRPr lang="zh-CN" altLang="en-US"/>
          </a:p>
        </p:txBody>
      </p:sp>
    </p:spTree>
    <p:extLst>
      <p:ext uri="{BB962C8B-B14F-4D97-AF65-F5344CB8AC3E}">
        <p14:creationId xmlns:p14="http://schemas.microsoft.com/office/powerpoint/2010/main" val="268865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2.1 </a:t>
            </a:r>
            <a:r>
              <a:rPr lang="zh-CN" altLang="en-US" b="1" dirty="0"/>
              <a:t>谓词</a:t>
            </a:r>
          </a:p>
          <a:p>
            <a:r>
              <a:rPr lang="zh-CN" altLang="en-US" dirty="0"/>
              <a:t>状态是对程序变量的值赋值。我们将状态视为在笛卡尔积空间中的值元组，也称为状态空间。每个程序变量都与状态空间的某个组成部分相关联。</a:t>
            </a:r>
          </a:p>
          <a:p>
            <a:r>
              <a:rPr lang="zh-CN" altLang="en-US" dirty="0"/>
              <a:t>谓词是从状态空间到布尔真值的函数。因此，它可以被看作在某个状态中为真或假的条件，或作为一组状态的集合。如果 </a:t>
            </a:r>
            <a:r>
              <a:rPr lang="en-US" altLang="zh-CN" dirty="0"/>
              <a:t>p </a:t>
            </a:r>
            <a:r>
              <a:rPr lang="zh-CN" altLang="en-US" dirty="0"/>
              <a:t>是类型为 </a:t>
            </a:r>
            <a:r>
              <a:rPr lang="en-US" altLang="zh-CN" dirty="0"/>
              <a:t>"ty1#...#tyn -&gt; bool" </a:t>
            </a:r>
            <a:r>
              <a:rPr lang="zh-CN" altLang="en-US" dirty="0"/>
              <a:t>的函数，我们可以说 </a:t>
            </a:r>
            <a:r>
              <a:rPr lang="en-US" altLang="zh-CN" dirty="0"/>
              <a:t>p </a:t>
            </a:r>
            <a:r>
              <a:rPr lang="zh-CN" altLang="en-US" dirty="0"/>
              <a:t>是在状态空间 </a:t>
            </a:r>
            <a:r>
              <a:rPr lang="en-US" altLang="zh-CN" dirty="0"/>
              <a:t>"ty1#...#tyn" </a:t>
            </a:r>
            <a:r>
              <a:rPr lang="zh-CN" altLang="en-US" dirty="0"/>
              <a:t>上的谓词，或者这是 </a:t>
            </a:r>
            <a:r>
              <a:rPr lang="en-US" altLang="zh-CN" dirty="0"/>
              <a:t>p </a:t>
            </a:r>
            <a:r>
              <a:rPr lang="zh-CN" altLang="en-US" dirty="0"/>
              <a:t>的状态空间。给定变量 </a:t>
            </a:r>
            <a:r>
              <a:rPr lang="en-US" altLang="zh-CN" dirty="0"/>
              <a:t>x1, ..., </a:t>
            </a:r>
            <a:r>
              <a:rPr lang="en-US" altLang="zh-CN" dirty="0" err="1"/>
              <a:t>xn</a:t>
            </a:r>
            <a:r>
              <a:rPr lang="zh-CN" altLang="en-US" dirty="0"/>
              <a:t>，这些变量显式或隐式地与这个状态空间的组件相关联，我们说 </a:t>
            </a:r>
            <a:r>
              <a:rPr lang="en-US" altLang="zh-CN" dirty="0"/>
              <a:t>p </a:t>
            </a:r>
            <a:r>
              <a:rPr lang="zh-CN" altLang="en-US" dirty="0"/>
              <a:t>是在程序变量 </a:t>
            </a:r>
            <a:r>
              <a:rPr lang="en-US" altLang="zh-CN" dirty="0"/>
              <a:t>x1, ..., </a:t>
            </a:r>
            <a:r>
              <a:rPr lang="en-US" altLang="zh-CN" dirty="0" err="1"/>
              <a:t>xn</a:t>
            </a:r>
            <a:r>
              <a:rPr lang="en-US" altLang="zh-CN" dirty="0"/>
              <a:t> </a:t>
            </a:r>
            <a:r>
              <a:rPr lang="zh-CN" altLang="en-US" dirty="0"/>
              <a:t>上的谓词，或者这些是 </a:t>
            </a:r>
            <a:r>
              <a:rPr lang="en-US" altLang="zh-CN" dirty="0"/>
              <a:t>p </a:t>
            </a:r>
            <a:r>
              <a:rPr lang="zh-CN" altLang="en-US" dirty="0"/>
              <a:t>的程序变量。在谓词中不属于程序变量的变量称为逻辑变量。例如，谓词 </a:t>
            </a:r>
            <a:r>
              <a:rPr lang="en-US" altLang="zh-CN" dirty="0"/>
              <a:t>@"λ(x,y). x&lt;y ∧ z" </a:t>
            </a:r>
            <a:r>
              <a:rPr lang="zh-CN" altLang="en-US" dirty="0"/>
              <a:t>有两个程序变量 </a:t>
            </a:r>
            <a:r>
              <a:rPr lang="en-US" altLang="zh-CN" dirty="0"/>
              <a:t>x </a:t>
            </a:r>
            <a:r>
              <a:rPr lang="zh-CN" altLang="en-US" dirty="0"/>
              <a:t>和 </a:t>
            </a:r>
            <a:r>
              <a:rPr lang="en-US" altLang="zh-CN" dirty="0"/>
              <a:t>y </a:t>
            </a:r>
            <a:r>
              <a:rPr lang="zh-CN" altLang="en-US" dirty="0"/>
              <a:t>以及一个逻辑变量 </a:t>
            </a:r>
            <a:r>
              <a:rPr lang="en-US" altLang="zh-CN" dirty="0"/>
              <a:t>z</a:t>
            </a:r>
            <a:r>
              <a:rPr lang="zh-CN" altLang="en-US" dirty="0"/>
              <a:t>。由于</a:t>
            </a:r>
            <a:r>
              <a:rPr lang="en-US" altLang="zh-CN" dirty="0"/>
              <a:t>λ-</a:t>
            </a:r>
            <a:r>
              <a:rPr lang="zh-CN" altLang="en-US" dirty="0"/>
              <a:t>抽象，程序变量明确地与状态空间的组件相关联。</a:t>
            </a:r>
          </a:p>
          <a:p>
            <a:r>
              <a:rPr lang="zh-CN" altLang="en-US" dirty="0"/>
              <a:t>我们经常不希望考虑一个特定的状态空间，而是任何状态空间。如果我们使用多态类型 </a:t>
            </a:r>
            <a:r>
              <a:rPr lang="en-US" altLang="zh-CN" dirty="0"/>
              <a:t>"*s" </a:t>
            </a:r>
            <a:r>
              <a:rPr lang="zh-CN" altLang="en-US" dirty="0"/>
              <a:t>作为状态空间，我们就能做到这一点。下文中，这是被考虑的状态空间，除非从上下文中明显可以看出是其他空间。类型 </a:t>
            </a:r>
            <a:r>
              <a:rPr lang="en-US" altLang="zh-CN" dirty="0"/>
              <a:t>"</a:t>
            </a:r>
          </a:p>
          <a:p>
            <a:r>
              <a:rPr lang="en-US" altLang="zh-CN" dirty="0"/>
              <a:t>" </a:t>
            </a:r>
            <a:r>
              <a:rPr lang="zh-CN" altLang="en-US" dirty="0"/>
              <a:t>简化了在状态空间 </a:t>
            </a:r>
            <a:r>
              <a:rPr lang="en-US" altLang="zh-CN" dirty="0"/>
              <a:t>"*s" </a:t>
            </a:r>
            <a:r>
              <a:rPr lang="zh-CN" altLang="en-US" dirty="0"/>
              <a:t>上的谓词类型（不是有效的</a:t>
            </a:r>
            <a:r>
              <a:rPr lang="en-US" altLang="zh-CN" dirty="0"/>
              <a:t>HOL</a:t>
            </a:r>
            <a:r>
              <a:rPr lang="zh-CN" altLang="en-US" dirty="0"/>
              <a:t>缩写）。多态性的使用允许在形式化程序语义的所有理论独立于程序变量及其类型。因此，这些理论可以一次开发并永久使用，以后用于任何程序和程序变量。各种谓词运算符已被定义。它们由高阶</a:t>
            </a:r>
            <a:r>
              <a:rPr lang="en-US" altLang="zh-CN" dirty="0"/>
              <a:t>HOL</a:t>
            </a:r>
            <a:r>
              <a:rPr lang="zh-CN" altLang="en-US" dirty="0"/>
              <a:t>常量表示，通过提升相应的布尔运算符进行点对点扩展。例如，谓词真值的空运算符通过定义定理定义为 </a:t>
            </a:r>
            <a:r>
              <a:rPr lang="en-US" altLang="zh-CN" dirty="0"/>
              <a:t>"⊢ true = (</a:t>
            </a:r>
            <a:r>
              <a:rPr lang="en-US" altLang="zh-CN" dirty="0" err="1"/>
              <a:t>λv</a:t>
            </a:r>
            <a:r>
              <a:rPr lang="en-US" altLang="zh-CN" dirty="0"/>
              <a:t>. T)"</a:t>
            </a:r>
            <a:r>
              <a:rPr lang="zh-CN" altLang="en-US" dirty="0"/>
              <a:t>，并且谓词合取由定义定理定义为 </a:t>
            </a:r>
            <a:r>
              <a:rPr lang="en-US" altLang="zh-CN" dirty="0"/>
              <a:t>"⊢ ∀p q. p ∧ q = (</a:t>
            </a:r>
            <a:r>
              <a:rPr lang="en-US" altLang="zh-CN" dirty="0" err="1"/>
              <a:t>λv</a:t>
            </a:r>
            <a:r>
              <a:rPr lang="en-US" altLang="zh-CN" dirty="0"/>
              <a:t>. p v ∧ q v)"</a:t>
            </a:r>
            <a:r>
              <a:rPr lang="zh-CN" altLang="en-US" dirty="0"/>
              <a:t>。</a:t>
            </a:r>
          </a:p>
          <a:p>
            <a:r>
              <a:rPr lang="zh-CN" altLang="en-US" dirty="0"/>
              <a:t>谓词运算符对于虚假（</a:t>
            </a:r>
            <a:r>
              <a:rPr lang="en-US" altLang="zh-CN" dirty="0"/>
              <a:t>false</a:t>
            </a:r>
            <a:r>
              <a:rPr lang="zh-CN" altLang="en-US" dirty="0"/>
              <a:t>）、否定（</a:t>
            </a:r>
            <a:r>
              <a:rPr lang="en-US" altLang="zh-CN" dirty="0"/>
              <a:t>neg</a:t>
            </a:r>
            <a:r>
              <a:rPr lang="zh-CN" altLang="en-US" dirty="0"/>
              <a:t>）、析取（</a:t>
            </a:r>
            <a:r>
              <a:rPr lang="en-US" altLang="zh-CN" dirty="0"/>
              <a:t>or</a:t>
            </a:r>
            <a:r>
              <a:rPr lang="zh-CN" altLang="en-US" dirty="0"/>
              <a:t>）、蕴含（</a:t>
            </a:r>
            <a:r>
              <a:rPr lang="en-US" altLang="zh-CN" dirty="0"/>
              <a:t>imp</a:t>
            </a:r>
            <a:r>
              <a:rPr lang="zh-CN" altLang="en-US" dirty="0"/>
              <a:t>）和等价（</a:t>
            </a:r>
            <a:r>
              <a:rPr lang="en-US" altLang="zh-CN" dirty="0"/>
              <a:t>equals</a:t>
            </a:r>
            <a:r>
              <a:rPr lang="zh-CN" altLang="en-US" dirty="0"/>
              <a:t>）已被定义，类似地。由于运算符是以系统方式定义的，因此可能自动化证明涉及这些运算符的定理的证明以及各种转换和推理规则。</a:t>
            </a:r>
          </a:p>
          <a:p>
            <a:r>
              <a:rPr lang="zh-CN" altLang="en-US" dirty="0"/>
              <a:t>在逻辑变量上也提供了全称和存在量化。全称量化通过定理引入 </a:t>
            </a:r>
            <a:r>
              <a:rPr lang="en-US" altLang="zh-CN" dirty="0"/>
              <a:t>"⊢ ∀f. </a:t>
            </a:r>
            <a:r>
              <a:rPr lang="en-US" altLang="zh-CN" dirty="0" err="1"/>
              <a:t>forall</a:t>
            </a:r>
            <a:r>
              <a:rPr lang="en-US" altLang="zh-CN" dirty="0"/>
              <a:t> f = (</a:t>
            </a:r>
            <a:r>
              <a:rPr lang="en-US" altLang="zh-CN" dirty="0" err="1"/>
              <a:t>λv</a:t>
            </a:r>
            <a:r>
              <a:rPr lang="en-US" altLang="zh-CN" dirty="0"/>
              <a:t>. ∀x. f x v)"</a:t>
            </a:r>
            <a:r>
              <a:rPr lang="zh-CN" altLang="en-US" dirty="0"/>
              <a:t>，其中 </a:t>
            </a:r>
            <a:r>
              <a:rPr lang="en-US" altLang="zh-CN" dirty="0"/>
              <a:t>f </a:t>
            </a:r>
            <a:r>
              <a:rPr lang="zh-CN" altLang="en-US" dirty="0"/>
              <a:t>的类型是 </a:t>
            </a:r>
            <a:r>
              <a:rPr lang="en-US" altLang="zh-CN" dirty="0"/>
              <a:t>"* -&gt; pred"</a:t>
            </a:r>
            <a:r>
              <a:rPr lang="zh-CN" altLang="en-US" dirty="0"/>
              <a:t>。存在量化以类似方式定义。</a:t>
            </a:r>
            <a:endParaRPr lang="en-US" altLang="zh-CN" dirty="0"/>
          </a:p>
          <a:p>
            <a:endParaRPr lang="en-US" altLang="zh-CN" dirty="0"/>
          </a:p>
          <a:p>
            <a:r>
              <a:rPr lang="zh-CN" altLang="en-US"/>
              <a:t>为了</a:t>
            </a:r>
            <a:r>
              <a:rPr lang="zh-CN" altLang="en-US" dirty="0"/>
              <a:t>改变谓词的状态空间，引入了两个操作符。谓词的扩展定义为：</a:t>
            </a:r>
          </a:p>
          <a:p>
            <a:r>
              <a:rPr lang="en-US" altLang="zh-CN" dirty="0" err="1"/>
              <a:t>css</a:t>
            </a:r>
            <a:r>
              <a:rPr lang="zh-CN" altLang="en-US" dirty="0"/>
              <a:t>复制代码</a:t>
            </a:r>
          </a:p>
          <a:p>
            <a:pPr rtl="0"/>
            <a:r>
              <a:rPr lang="zh-CN" altLang="en-US" dirty="0"/>
              <a:t>⊢ ∀</a:t>
            </a:r>
            <a:r>
              <a:rPr lang="en-US" altLang="zh-CN" dirty="0"/>
              <a:t>R p. </a:t>
            </a:r>
            <a:r>
              <a:rPr lang="en-US" altLang="zh-CN" dirty="0" err="1"/>
              <a:t>ext</a:t>
            </a:r>
            <a:r>
              <a:rPr lang="en-US" altLang="zh-CN" dirty="0"/>
              <a:t> R p = (</a:t>
            </a:r>
            <a:r>
              <a:rPr lang="en-US" altLang="zh-CN" dirty="0" err="1"/>
              <a:t>λu</a:t>
            </a:r>
            <a:r>
              <a:rPr lang="en-US" altLang="zh-CN" dirty="0"/>
              <a:t>. p(R u))</a:t>
            </a:r>
            <a:r>
              <a:rPr lang="zh-CN" altLang="en-US" dirty="0"/>
              <a:t>。 </a:t>
            </a:r>
          </a:p>
          <a:p>
            <a:r>
              <a:rPr lang="zh-CN" altLang="en-US" dirty="0"/>
              <a:t>因此，给定一个选择函数 </a:t>
            </a:r>
            <a:r>
              <a:rPr lang="en-US" altLang="zh-CN" dirty="0"/>
              <a:t>R </a:t>
            </a:r>
            <a:r>
              <a:rPr lang="zh-CN" altLang="en-US" dirty="0"/>
              <a:t>类型为 “</a:t>
            </a:r>
            <a:endParaRPr lang="zh-CN" altLang="en-US" i="1" dirty="0"/>
          </a:p>
          <a:p>
            <a:r>
              <a:rPr lang="en-US" altLang="zh-CN" i="1" dirty="0"/>
              <a:t>-&gt; s” </a:t>
            </a:r>
            <a:r>
              <a:rPr lang="zh-CN" altLang="en-US" i="1" dirty="0"/>
              <a:t>和一个在状态空间 “</a:t>
            </a:r>
          </a:p>
          <a:p>
            <a:r>
              <a:rPr lang="zh-CN" altLang="en-US" i="1" dirty="0"/>
              <a:t>” 上的谓词，</a:t>
            </a:r>
            <a:r>
              <a:rPr lang="en-US" altLang="zh-CN" i="1" dirty="0" err="1"/>
              <a:t>ext</a:t>
            </a:r>
            <a:r>
              <a:rPr lang="en-US" altLang="zh-CN" i="1" dirty="0"/>
              <a:t> </a:t>
            </a:r>
            <a:r>
              <a:rPr lang="zh-CN" altLang="en-US" i="1" dirty="0"/>
              <a:t>返回一个在扩展状态空间 “</a:t>
            </a:r>
            <a:endParaRPr lang="zh-CN" altLang="en-US" dirty="0"/>
          </a:p>
          <a:p>
            <a:r>
              <a:rPr lang="zh-CN" altLang="en-US" dirty="0"/>
              <a:t>” 上的谓词。谓词的限制定义为：</a:t>
            </a:r>
          </a:p>
          <a:p>
            <a:r>
              <a:rPr lang="en-US" altLang="zh-CN" dirty="0" err="1"/>
              <a:t>css</a:t>
            </a:r>
            <a:r>
              <a:rPr lang="zh-CN" altLang="en-US" dirty="0"/>
              <a:t>复制代码</a:t>
            </a:r>
          </a:p>
          <a:p>
            <a:pPr rtl="0"/>
            <a:r>
              <a:rPr lang="zh-CN" altLang="en-US" dirty="0"/>
              <a:t>⊢ ∀</a:t>
            </a:r>
            <a:r>
              <a:rPr lang="en-US" altLang="zh-CN" dirty="0"/>
              <a:t>A p. </a:t>
            </a:r>
            <a:r>
              <a:rPr lang="en-US" altLang="zh-CN" dirty="0" err="1"/>
              <a:t>restr</a:t>
            </a:r>
            <a:r>
              <a:rPr lang="en-US" altLang="zh-CN" dirty="0"/>
              <a:t> A p = (</a:t>
            </a:r>
            <a:r>
              <a:rPr lang="en-US" altLang="zh-CN" dirty="0" err="1"/>
              <a:t>λv</a:t>
            </a:r>
            <a:r>
              <a:rPr lang="en-US" altLang="zh-CN" dirty="0"/>
              <a:t>. ∀w. p(A v w))</a:t>
            </a:r>
            <a:r>
              <a:rPr lang="zh-CN" altLang="en-US" dirty="0"/>
              <a:t>， </a:t>
            </a:r>
          </a:p>
          <a:p>
            <a:r>
              <a:rPr lang="zh-CN" altLang="en-US" dirty="0"/>
              <a:t>其中 </a:t>
            </a:r>
            <a:r>
              <a:rPr lang="en-US" altLang="zh-CN" dirty="0"/>
              <a:t>A </a:t>
            </a:r>
            <a:r>
              <a:rPr lang="zh-CN" altLang="en-US" dirty="0"/>
              <a:t>的类型是 “*</a:t>
            </a:r>
          </a:p>
          <a:p>
            <a:r>
              <a:rPr lang="en-US" altLang="zh-CN" dirty="0"/>
              <a:t>-&gt; *s -&gt; *ss”</a:t>
            </a:r>
            <a:r>
              <a:rPr lang="zh-CN" altLang="en-US" dirty="0"/>
              <a:t>。如出现，我们通过量化，普遍地在我们想要摆脱的状态空间组件上限制一个谓词。我们经常需要表达一个谓词在状态空间的所有状态上都成立的性质。为了整洁地表达这样的事情，我们引入了操作符 </a:t>
            </a:r>
            <a:r>
              <a:rPr lang="en-US" altLang="zh-CN" dirty="0" err="1"/>
              <a:t>ew</a:t>
            </a:r>
            <a:r>
              <a:rPr lang="zh-CN" altLang="en-US" dirty="0"/>
              <a:t>。将其应用于一个谓词 </a:t>
            </a:r>
            <a:r>
              <a:rPr lang="en-US" altLang="zh-CN" dirty="0"/>
              <a:t>p</a:t>
            </a:r>
            <a:r>
              <a:rPr lang="zh-CN" altLang="en-US" dirty="0"/>
              <a:t>，我们得到一个布尔项 </a:t>
            </a:r>
            <a:r>
              <a:rPr lang="en-US" altLang="zh-CN" dirty="0"/>
              <a:t>"</a:t>
            </a:r>
            <a:r>
              <a:rPr lang="en-US" altLang="zh-CN" dirty="0" err="1"/>
              <a:t>ew</a:t>
            </a:r>
            <a:r>
              <a:rPr lang="en-US" altLang="zh-CN" dirty="0"/>
              <a:t>(p)"</a:t>
            </a:r>
            <a:r>
              <a:rPr lang="zh-CN" altLang="en-US" dirty="0"/>
              <a:t>，它表达了“谓词 </a:t>
            </a:r>
            <a:r>
              <a:rPr lang="en-US" altLang="zh-CN" dirty="0"/>
              <a:t>p </a:t>
            </a:r>
            <a:r>
              <a:rPr lang="zh-CN" altLang="en-US" dirty="0"/>
              <a:t>在任何地方都成立”。这个定义的外观如下：</a:t>
            </a:r>
          </a:p>
          <a:p>
            <a:r>
              <a:rPr lang="en-US" altLang="zh-CN" dirty="0" err="1"/>
              <a:t>css</a:t>
            </a:r>
            <a:r>
              <a:rPr lang="zh-CN" altLang="en-US" dirty="0"/>
              <a:t>复制代码</a:t>
            </a:r>
          </a:p>
          <a:p>
            <a:pPr rtl="0"/>
            <a:r>
              <a:rPr lang="zh-CN" altLang="en-US" dirty="0"/>
              <a:t>⊢ ∀</a:t>
            </a:r>
            <a:r>
              <a:rPr lang="en-US" altLang="zh-CN" dirty="0"/>
              <a:t>p. </a:t>
            </a:r>
            <a:r>
              <a:rPr lang="en-US" altLang="zh-CN" dirty="0" err="1"/>
              <a:t>ew</a:t>
            </a:r>
            <a:r>
              <a:rPr lang="en-US" altLang="zh-CN" dirty="0"/>
              <a:t>(p) = (</a:t>
            </a:r>
            <a:r>
              <a:rPr lang="en-US" altLang="zh-CN" dirty="0" err="1"/>
              <a:t>λv</a:t>
            </a:r>
            <a:r>
              <a:rPr lang="en-US" altLang="zh-CN" dirty="0"/>
              <a:t>. p v)</a:t>
            </a:r>
            <a:r>
              <a:rPr lang="zh-CN" altLang="en-US" dirty="0"/>
              <a:t>， </a:t>
            </a:r>
          </a:p>
          <a:p>
            <a:r>
              <a:rPr lang="zh-CN" altLang="en-US" dirty="0"/>
              <a:t>其中显式地出现了对状态空间的全称量化。</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552091-9DF3-4717-97A3-D34A5264BBA4}" type="slidenum">
              <a:rPr lang="zh-CN" altLang="en-US" smtClean="0"/>
              <a:t>4</a:t>
            </a:fld>
            <a:endParaRPr lang="zh-CN" altLang="en-US"/>
          </a:p>
        </p:txBody>
      </p:sp>
    </p:spTree>
    <p:extLst>
      <p:ext uri="{BB962C8B-B14F-4D97-AF65-F5344CB8AC3E}">
        <p14:creationId xmlns:p14="http://schemas.microsoft.com/office/powerpoint/2010/main" val="58570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AB371-CB4D-4C5A-8659-1F90A1C22E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A9BF0D-35EA-DAD8-D927-5C495F4DD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5456EA4-F6F2-E869-CEFC-19E67E37CF44}"/>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641AEC04-EFD0-26F1-1B5A-F468A0E98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CF4D77-5989-D122-2245-3962BA4425F3}"/>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91218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91169-093B-8CB9-A1FD-A47DDBADC6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5D2F4F7-9F99-E09B-D083-1A13955AC95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32B154-E07E-6D09-EF6F-C1B46B4D3685}"/>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5AEBD4EF-C910-7414-D2E1-7FBA611A53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25DBD9-BBA8-B446-B577-919681072E47}"/>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417429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9FA9A7-6496-D896-FA5F-ABC5720748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9BCB5D-61FD-8AB4-90E6-8181C738E72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867033-B69E-1436-C365-B905DA6A323B}"/>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AF271B10-E5F5-D476-559E-46A67D187C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A47D91-D174-662C-4C8C-23F7A4D12D97}"/>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196512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B9F43-25AC-587C-13AE-1B9785EFEC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D52ACD-5C26-4A1F-4AA8-A13E3C8DDE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78D617-093F-83A6-BADA-462BD506A7C4}"/>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9AEB004D-58AD-F777-3794-126531FC1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FCBF4B-6A79-D633-F43E-FAD10F3B7B59}"/>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408994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FC07C-A171-9ED1-6342-5E27EF0845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B486DA-4C5B-E81C-420F-99AEEAAF01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A78931D-6665-C9F8-F9BF-C7B9611C8609}"/>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791B6A16-C3D4-0E87-EE72-F26A802630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309A4-CDDA-AF29-23BA-AB73DF43D0AF}"/>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32690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8A9E1-0178-A66F-1661-F603FE7E3C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F2DF4F-11A5-C845-D774-316D18757C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374F99-B0A6-1DBA-E6DB-4CCF3235B18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B503E78-7C44-23AB-DC18-A2497E512BC7}"/>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6" name="页脚占位符 5">
            <a:extLst>
              <a:ext uri="{FF2B5EF4-FFF2-40B4-BE49-F238E27FC236}">
                <a16:creationId xmlns:a16="http://schemas.microsoft.com/office/drawing/2014/main" id="{EC8E44B9-4D5F-952B-1E43-48E148943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72771-0B5E-E67A-4D97-7A16C77ABEAF}"/>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392251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C632A-5765-5248-102B-0F84F1BFCFD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BC39AE-3374-1615-3EFA-ADF8EA43C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DD90E7-0642-0240-F4C9-72916483A8A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1E4B4A4-2A9F-7B77-ECF7-D256A5FC2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33C02B-3461-D498-1B5B-360F1665D56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BD17286-AD80-DA11-FF6C-63024DA2FA6F}"/>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8" name="页脚占位符 7">
            <a:extLst>
              <a:ext uri="{FF2B5EF4-FFF2-40B4-BE49-F238E27FC236}">
                <a16:creationId xmlns:a16="http://schemas.microsoft.com/office/drawing/2014/main" id="{851F5DD6-FA76-EEEE-9EA0-78855AC81E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505094-2DEF-04B4-AC01-F8B8B59B9AF5}"/>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113996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83D-1543-3429-051B-486017B076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1C570C3-0DC0-F89D-A29D-D3000B489319}"/>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4" name="页脚占位符 3">
            <a:extLst>
              <a:ext uri="{FF2B5EF4-FFF2-40B4-BE49-F238E27FC236}">
                <a16:creationId xmlns:a16="http://schemas.microsoft.com/office/drawing/2014/main" id="{9DA367E7-0831-1952-77F0-A3315463D4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23B6816-84C5-C81B-ABA2-0790286AE0D9}"/>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292904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A23E5D-FE1B-8526-A924-E7EECDDE15E5}"/>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3" name="页脚占位符 2">
            <a:extLst>
              <a:ext uri="{FF2B5EF4-FFF2-40B4-BE49-F238E27FC236}">
                <a16:creationId xmlns:a16="http://schemas.microsoft.com/office/drawing/2014/main" id="{59DE9F71-1C75-58CA-67ED-23EF44F5DD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7B02A2-2716-92D7-BBEF-72292F9EBBFB}"/>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253105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B7302-FA8D-64E3-8B36-A5A93C6B05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9D8F74-A6D2-96CC-2FAA-EF2860D9A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64AAF47-47DE-6312-6033-A60C78764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FE4874-BD37-B88C-0927-48C77749A7A0}"/>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6" name="页脚占位符 5">
            <a:extLst>
              <a:ext uri="{FF2B5EF4-FFF2-40B4-BE49-F238E27FC236}">
                <a16:creationId xmlns:a16="http://schemas.microsoft.com/office/drawing/2014/main" id="{5E6B6FC6-68A3-4CCC-B78F-C36BECBB31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BA9029-5125-F41C-BDDF-15FEFCC0CE0B}"/>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193924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9CCD9-B75F-A0BD-66A2-092C5B0EE5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6EDFA65-5797-C8BC-A19B-DA16C4E37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7D4A19-F9C4-F9F6-EDE7-21D2F99BE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11BDCA-FCB9-EE10-0352-8CCFA6599FD9}"/>
              </a:ext>
            </a:extLst>
          </p:cNvPr>
          <p:cNvSpPr>
            <a:spLocks noGrp="1"/>
          </p:cNvSpPr>
          <p:nvPr>
            <p:ph type="dt" sz="half" idx="10"/>
          </p:nvPr>
        </p:nvSpPr>
        <p:spPr/>
        <p:txBody>
          <a:bodyPr/>
          <a:lstStyle/>
          <a:p>
            <a:fld id="{42339F4E-AEEB-481F-8B3A-DC362EEB754D}" type="datetimeFigureOut">
              <a:rPr lang="zh-CN" altLang="en-US" smtClean="0"/>
              <a:t>2024/7/30</a:t>
            </a:fld>
            <a:endParaRPr lang="zh-CN" altLang="en-US"/>
          </a:p>
        </p:txBody>
      </p:sp>
      <p:sp>
        <p:nvSpPr>
          <p:cNvPr id="6" name="页脚占位符 5">
            <a:extLst>
              <a:ext uri="{FF2B5EF4-FFF2-40B4-BE49-F238E27FC236}">
                <a16:creationId xmlns:a16="http://schemas.microsoft.com/office/drawing/2014/main" id="{B951CDEB-308E-832A-4638-30B3D12270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380AAD-3A46-5FC2-4407-EAA81BF6AF89}"/>
              </a:ext>
            </a:extLst>
          </p:cNvPr>
          <p:cNvSpPr>
            <a:spLocks noGrp="1"/>
          </p:cNvSpPr>
          <p:nvPr>
            <p:ph type="sldNum" sz="quarter" idx="12"/>
          </p:nvPr>
        </p:nvSpPr>
        <p:spPr/>
        <p:txBody>
          <a:body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339816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F41FE9-EA14-12DD-45EC-A6B8EC2770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A50965-87C4-0482-FE04-35DA07E04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0285D6-D61B-D63E-4E50-F14EED618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39F4E-AEEB-481F-8B3A-DC362EEB754D}"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298849A5-970E-E087-DFC3-B806C287A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7F6330-C130-3A60-6405-CF4C1D0C8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9C129-0739-4C13-8AF4-BEFB8F2C24D7}" type="slidenum">
              <a:rPr lang="zh-CN" altLang="en-US" smtClean="0"/>
              <a:t>‹#›</a:t>
            </a:fld>
            <a:endParaRPr lang="zh-CN" altLang="en-US"/>
          </a:p>
        </p:txBody>
      </p:sp>
    </p:spTree>
    <p:extLst>
      <p:ext uri="{BB962C8B-B14F-4D97-AF65-F5344CB8AC3E}">
        <p14:creationId xmlns:p14="http://schemas.microsoft.com/office/powerpoint/2010/main" val="333388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BC186-F29C-C694-1428-6BE07159CD9F}"/>
              </a:ext>
            </a:extLst>
          </p:cNvPr>
          <p:cNvSpPr>
            <a:spLocks noGrp="1"/>
          </p:cNvSpPr>
          <p:nvPr>
            <p:ph type="ctrTitle"/>
          </p:nvPr>
        </p:nvSpPr>
        <p:spPr/>
        <p:txBody>
          <a:bodyPr/>
          <a:lstStyle/>
          <a:p>
            <a:r>
              <a:rPr lang="en-US" altLang="zh-CN" b="1" i="0" dirty="0">
                <a:solidFill>
                  <a:srgbClr val="666666"/>
                </a:solidFill>
                <a:effectLst/>
                <a:highlight>
                  <a:srgbClr val="FFFFFF"/>
                </a:highlight>
                <a:latin typeface="Open Sans" panose="020B0606030504020204" pitchFamily="34" charset="0"/>
              </a:rPr>
              <a:t>Mechanizing Program Verification in HOL.</a:t>
            </a:r>
            <a:r>
              <a:rPr lang="en-US" altLang="zh-CN" b="0" i="0" dirty="0">
                <a:solidFill>
                  <a:srgbClr val="505B62"/>
                </a:solidFill>
                <a:effectLst/>
                <a:highlight>
                  <a:srgbClr val="FFFFFF"/>
                </a:highlight>
                <a:latin typeface="Open Sans" panose="020B0606030504020204" pitchFamily="34" charset="0"/>
              </a:rPr>
              <a:t> </a:t>
            </a:r>
            <a:endParaRPr lang="zh-CN" altLang="en-US" dirty="0"/>
          </a:p>
        </p:txBody>
      </p:sp>
      <p:sp>
        <p:nvSpPr>
          <p:cNvPr id="3" name="副标题 2">
            <a:extLst>
              <a:ext uri="{FF2B5EF4-FFF2-40B4-BE49-F238E27FC236}">
                <a16:creationId xmlns:a16="http://schemas.microsoft.com/office/drawing/2014/main" id="{565F7472-72F5-E45D-877C-0183995122F9}"/>
              </a:ext>
            </a:extLst>
          </p:cNvPr>
          <p:cNvSpPr>
            <a:spLocks noGrp="1"/>
          </p:cNvSpPr>
          <p:nvPr>
            <p:ph type="subTitle" idx="1"/>
          </p:nvPr>
        </p:nvSpPr>
        <p:spPr/>
        <p:txBody>
          <a:bodyPr/>
          <a:lstStyle/>
          <a:p>
            <a:r>
              <a:rPr lang="en-US" altLang="zh-CN" dirty="0"/>
              <a:t>Sten </a:t>
            </a:r>
            <a:r>
              <a:rPr lang="en-US" altLang="zh-CN" dirty="0" err="1"/>
              <a:t>Agerholm</a:t>
            </a:r>
            <a:r>
              <a:rPr lang="en-US" altLang="zh-CN" dirty="0"/>
              <a:t> </a:t>
            </a:r>
          </a:p>
          <a:p>
            <a:r>
              <a:rPr lang="en-US" altLang="zh-CN" dirty="0"/>
              <a:t>Computer Science Department Aarhus University Denmark</a:t>
            </a:r>
            <a:endParaRPr lang="zh-CN" altLang="en-US" dirty="0"/>
          </a:p>
        </p:txBody>
      </p:sp>
    </p:spTree>
    <p:extLst>
      <p:ext uri="{BB962C8B-B14F-4D97-AF65-F5344CB8AC3E}">
        <p14:creationId xmlns:p14="http://schemas.microsoft.com/office/powerpoint/2010/main" val="281863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B75C5-ECEB-B7D6-9EC1-655BA7639458}"/>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30FF99AF-4FA8-00B2-6737-64BBDA5A18C1}"/>
              </a:ext>
            </a:extLst>
          </p:cNvPr>
          <p:cNvSpPr>
            <a:spLocks noGrp="1"/>
          </p:cNvSpPr>
          <p:nvPr>
            <p:ph idx="1"/>
          </p:nvPr>
        </p:nvSpPr>
        <p:spPr/>
        <p:txBody>
          <a:bodyPr/>
          <a:lstStyle/>
          <a:p>
            <a:r>
              <a:rPr lang="en-US" altLang="zh-CN" dirty="0"/>
              <a:t>Proofs of program correctness are usually large and complex. This advocates mechanical assistance for managing the complexity and details of proofs. This paper presents a program verifier for imperative programs based on the HOL system. We describe a formalization of the weakest precondition semantics of a small programming language, a verification condition generator for total correctness </a:t>
            </a:r>
            <a:r>
              <a:rPr lang="en-US" altLang="zh-CN" dirty="0" err="1"/>
              <a:t>specafications</a:t>
            </a:r>
            <a:r>
              <a:rPr lang="en-US" altLang="zh-CN" dirty="0"/>
              <a:t>, and a number of simplification tools for proving subparts of verification conditions, automatically. Examples are considered an order to evaluate the usability of the program verifier. </a:t>
            </a:r>
            <a:endParaRPr lang="zh-CN" altLang="en-US" dirty="0"/>
          </a:p>
        </p:txBody>
      </p:sp>
    </p:spTree>
    <p:extLst>
      <p:ext uri="{BB962C8B-B14F-4D97-AF65-F5344CB8AC3E}">
        <p14:creationId xmlns:p14="http://schemas.microsoft.com/office/powerpoint/2010/main" val="273059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4F181-3AB3-BA6E-495C-47F1E0466A95}"/>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C81F86B6-9FF1-3469-1CF6-2D26D740DF4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6029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D68E-A58F-9DB6-A69B-632ACD266B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1CDC30-D1C7-8DD6-8D8D-E9C3E4B8498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637020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6272</TotalTime>
  <Words>1706</Words>
  <Application>Microsoft Office PowerPoint</Application>
  <PresentationFormat>宽屏</PresentationFormat>
  <Paragraphs>37</Paragraphs>
  <Slides>4</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Open Sans</vt:lpstr>
      <vt:lpstr>Office 主题​​</vt:lpstr>
      <vt:lpstr>Mechanizing Program Verification in HOL. </vt:lpstr>
      <vt:lpstr>Abstract</vt:lpstr>
      <vt:lpstr>Introduction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1</cp:revision>
  <dcterms:created xsi:type="dcterms:W3CDTF">2024-07-30T03:05:41Z</dcterms:created>
  <dcterms:modified xsi:type="dcterms:W3CDTF">2024-08-03T11:38:36Z</dcterms:modified>
</cp:coreProperties>
</file>